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1" r:id="rId4"/>
  </p:sldMasterIdLst>
  <p:notesMasterIdLst>
    <p:notesMasterId r:id="rId21"/>
  </p:notesMasterIdLst>
  <p:handoutMasterIdLst>
    <p:handoutMasterId r:id="rId22"/>
  </p:handoutMasterIdLst>
  <p:sldIdLst>
    <p:sldId id="274" r:id="rId5"/>
    <p:sldId id="750" r:id="rId6"/>
    <p:sldId id="754" r:id="rId7"/>
    <p:sldId id="764" r:id="rId8"/>
    <p:sldId id="756" r:id="rId9"/>
    <p:sldId id="752" r:id="rId10"/>
    <p:sldId id="761" r:id="rId11"/>
    <p:sldId id="765" r:id="rId12"/>
    <p:sldId id="763" r:id="rId13"/>
    <p:sldId id="758" r:id="rId14"/>
    <p:sldId id="766" r:id="rId15"/>
    <p:sldId id="751" r:id="rId16"/>
    <p:sldId id="770" r:id="rId17"/>
    <p:sldId id="769" r:id="rId18"/>
    <p:sldId id="771" r:id="rId19"/>
    <p:sldId id="767" r:id="rId20"/>
  </p:sldIdLst>
  <p:sldSz cx="12192000" cy="6858000"/>
  <p:notesSz cx="6797675" cy="9926638"/>
  <p:custDataLst>
    <p:tags r:id="rId2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 id="{9E17A80C-A925-0744-A1A2-9E6F267283B1}" name="Malin Sahlin" initials="" userId="S::malin.sahlin@naturskyddsforeningen.se::25b6f217-9aec-47e9-8709-eef2851e2bc1" providerId="AD"/>
  <p188:author id="{16949862-F397-A345-C285-A4A8A731B2C9}" name="Annelie Andersson" initials="AA" userId="S::annelie.andersson@naturskyddsforeningen.se::998ed190-ea32-4d48-9324-090f3df80c9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5BFF4-9668-4BDF-972F-D852CC46EC1C}" v="10" dt="2026-05-12T13:27:09.415"/>
  </p1510:revLst>
</p1510:revInfo>
</file>

<file path=ppt/tableStyles.xml><?xml version="1.0" encoding="utf-8"?>
<a:tblStyleLst xmlns:a="http://schemas.openxmlformats.org/drawingml/2006/main" def="{DE317740-A609-4F5C-9F7C-31DBDEF68982}">
  <a:tblStyle styleId="{DE317740-A609-4F5C-9F7C-31DBDEF68982}" styleName="Naturskydd 1">
    <a:wholeTbl>
      <a:tcTxStyle>
        <a:fontRef idx="minor">
          <a:prstClr val="black"/>
        </a:fontRef>
        <a:schemeClr val="dk1"/>
      </a:tcTxStyle>
      <a:tcStyle>
        <a:tcBdr>
          <a:left>
            <a:ln w="0" cmpd="sng">
              <a:solidFill>
                <a:schemeClr val="lt1"/>
              </a:solidFill>
            </a:ln>
          </a:left>
          <a:right>
            <a:ln w="0" cmpd="sng">
              <a:solidFill>
                <a:schemeClr val="lt1"/>
              </a:solidFill>
            </a:ln>
          </a:right>
          <a:top>
            <a:ln w="9525" cmpd="sng">
              <a:solidFill>
                <a:schemeClr val="lt1"/>
              </a:solidFill>
            </a:ln>
          </a:top>
          <a:bottom>
            <a:ln w="9525" cmpd="sng">
              <a:solidFill>
                <a:schemeClr val="lt1"/>
              </a:solidFill>
            </a:ln>
          </a:bottom>
          <a:insideH>
            <a:ln w="9525" cmpd="sng">
              <a:solidFill>
                <a:schemeClr val="lt1"/>
              </a:solidFill>
            </a:ln>
          </a:insideH>
          <a:insideV>
            <a:ln w="0" cmpd="sng">
              <a:solidFill>
                <a:schemeClr val="lt1"/>
              </a:solidFill>
            </a:ln>
          </a:insideV>
        </a:tcBdr>
        <a:fill>
          <a:solidFill>
            <a:srgbClr val="EDF4CC"/>
          </a:solidFill>
        </a:fill>
      </a:tcStyle>
    </a:wholeTbl>
    <a:band1H>
      <a:tcStyle>
        <a:tcBdr/>
        <a:fill>
          <a:solidFill>
            <a:srgbClr val="DCE890"/>
          </a:solidFill>
        </a:fill>
      </a:tcStyle>
    </a:band1H>
    <a:band2H>
      <a:tcStyle>
        <a:tcBdr/>
        <a:fill>
          <a:solidFill>
            <a:srgbClr val="EDF4CC"/>
          </a:solidFill>
        </a:fill>
      </a:tcStyle>
    </a:band2H>
    <a:band1V>
      <a:tcStyle>
        <a:tcBdr/>
        <a:fill>
          <a:solidFill>
            <a:srgbClr val="DCE890"/>
          </a:solidFill>
        </a:fill>
      </a:tcStyle>
    </a:band1V>
    <a:band2V>
      <a:tcStyle>
        <a:tcBdr/>
        <a:fill>
          <a:solidFill>
            <a:srgbClr val="EDF4CC"/>
          </a:solidFill>
        </a:fill>
      </a:tcStyle>
    </a:band2V>
    <a:lastCol>
      <a:tcTxStyle>
        <a:fontRef idx="minor">
          <a:prstClr val="black"/>
        </a:fontRef>
        <a:schemeClr val="dk1"/>
      </a:tcTxStyle>
      <a:tcStyle>
        <a:tcBdr/>
        <a:fill>
          <a:solidFill>
            <a:schemeClr val="accent1"/>
          </a:solidFill>
        </a:fill>
      </a:tcStyle>
    </a:lastCol>
    <a:firstCol>
      <a:tcTxStyle/>
      <a:tcStyle>
        <a:tcBdr/>
        <a:fill>
          <a:solidFill>
            <a:schemeClr val="accent1"/>
          </a:solidFill>
        </a:fill>
      </a:tcStyle>
    </a:firstCol>
    <a:lastRow>
      <a:tcTxStyle/>
      <a:tcStyle>
        <a:tcBdr>
          <a:top>
            <a:ln w="19050" cmpd="sng">
              <a:solidFill>
                <a:schemeClr val="lt1"/>
              </a:solidFill>
            </a:ln>
          </a:top>
        </a:tcBdr>
        <a:fill>
          <a:solidFill>
            <a:schemeClr val="accent1"/>
          </a:solidFill>
        </a:fill>
      </a:tcStyle>
    </a:lastRow>
    <a:firstRow>
      <a:tcTxStyle>
        <a:fontRef idx="minor">
          <a:prstClr val="black"/>
        </a:fontRef>
        <a:schemeClr val="dk1"/>
      </a:tcTxStyle>
      <a:tcStyle>
        <a:tcBdr>
          <a:bottom>
            <a:ln w="19050" cmpd="sng">
              <a:solidFill>
                <a:schemeClr val="lt1"/>
              </a:solidFill>
            </a:ln>
          </a:bottom>
        </a:tcBdr>
        <a:fill>
          <a:solidFill>
            <a:schemeClr val="accent1"/>
          </a:solidFill>
        </a:fill>
      </a:tcStyle>
    </a:firstRow>
  </a:tblStyle>
  <a:tblStyle styleId="{E95B8781-C33E-42DD-B7BF-8268B2DA6761}" styleName="Naturskydd 2">
    <a:wholeTbl>
      <a:tcTxStyle>
        <a:fontRef idx="minor">
          <a:prstClr val="black"/>
        </a:fontRef>
        <a:schemeClr val="dk1"/>
      </a:tcTxStyle>
      <a:tcStyle>
        <a:tcBdr>
          <a:left>
            <a:ln w="0" cmpd="sng">
              <a:solidFill>
                <a:schemeClr val="lt1"/>
              </a:solidFill>
            </a:ln>
          </a:left>
          <a:right>
            <a:ln w="0" cmpd="sng">
              <a:solidFill>
                <a:schemeClr val="lt1"/>
              </a:solidFill>
            </a:ln>
          </a:right>
          <a:top>
            <a:ln w="9525" cmpd="sng">
              <a:solidFill>
                <a:schemeClr val="lt1"/>
              </a:solidFill>
            </a:ln>
          </a:top>
          <a:bottom>
            <a:ln w="9525" cmpd="sng">
              <a:solidFill>
                <a:schemeClr val="lt1"/>
              </a:solidFill>
            </a:ln>
          </a:bottom>
          <a:insideH>
            <a:ln w="9525" cmpd="sng">
              <a:solidFill>
                <a:schemeClr val="lt1"/>
              </a:solidFill>
            </a:ln>
          </a:insideH>
          <a:insideV>
            <a:ln w="0" cmpd="sng">
              <a:solidFill>
                <a:schemeClr val="lt1"/>
              </a:solidFill>
            </a:ln>
          </a:insideV>
        </a:tcBdr>
        <a:fill>
          <a:solidFill>
            <a:srgbClr val="DCEBCE"/>
          </a:solidFill>
        </a:fill>
      </a:tcStyle>
    </a:wholeTbl>
    <a:band1H>
      <a:tcStyle>
        <a:tcBdr/>
        <a:fill>
          <a:solidFill>
            <a:srgbClr val="B9D79D"/>
          </a:solidFill>
        </a:fill>
      </a:tcStyle>
    </a:band1H>
    <a:band2H>
      <a:tcStyle>
        <a:tcBdr/>
        <a:fill>
          <a:solidFill>
            <a:srgbClr val="DCEBCE"/>
          </a:solidFill>
        </a:fill>
      </a:tcStyle>
    </a:band2H>
    <a:band1V>
      <a:tcStyle>
        <a:tcBdr/>
        <a:fill>
          <a:solidFill>
            <a:srgbClr val="B9D79D"/>
          </a:solidFill>
        </a:fill>
      </a:tcStyle>
    </a:band1V>
    <a:band2V>
      <a:tcStyle>
        <a:tcBdr/>
        <a:fill>
          <a:solidFill>
            <a:srgbClr val="DCEBCE"/>
          </a:solidFill>
        </a:fill>
      </a:tcStyle>
    </a:band2V>
    <a:lastCol>
      <a:tcTxStyle>
        <a:fontRef idx="minor">
          <a:prstClr val="black"/>
        </a:fontRef>
        <a:schemeClr val="lt1"/>
      </a:tcTxStyle>
      <a:tcStyle>
        <a:tcBdr/>
        <a:fill>
          <a:solidFill>
            <a:schemeClr val="accent2"/>
          </a:solidFill>
        </a:fill>
      </a:tcStyle>
    </a:lastCol>
    <a:firstCol>
      <a:tcTxStyle>
        <a:fontRef idx="minor">
          <a:prstClr val="black"/>
        </a:fontRef>
        <a:schemeClr val="lt1"/>
      </a:tcTxStyle>
      <a:tcStyle>
        <a:tcBdr/>
        <a:fill>
          <a:solidFill>
            <a:schemeClr val="accent2"/>
          </a:solidFill>
        </a:fill>
      </a:tcStyle>
    </a:firstCol>
    <a:lastRow>
      <a:tcTxStyle>
        <a:fontRef idx="minor">
          <a:prstClr val="black"/>
        </a:fontRef>
        <a:schemeClr val="lt1"/>
      </a:tcTxStyle>
      <a:tcStyle>
        <a:tcBdr>
          <a:top>
            <a:ln w="19050" cmpd="sng">
              <a:solidFill>
                <a:schemeClr val="lt1"/>
              </a:solidFill>
            </a:ln>
          </a:top>
        </a:tcBdr>
        <a:fill>
          <a:solidFill>
            <a:schemeClr val="accent2"/>
          </a:solidFill>
        </a:fill>
      </a:tcStyle>
    </a:lastRow>
    <a:firstRow>
      <a:tcTxStyle>
        <a:fontRef idx="minor">
          <a:prstClr val="black"/>
        </a:fontRef>
        <a:schemeClr val="lt1"/>
      </a:tcTxStyle>
      <a:tcStyle>
        <a:tcBdr>
          <a:bottom>
            <a:ln w="19050" cmpd="sng">
              <a:solidFill>
                <a:schemeClr val="lt1"/>
              </a:solidFill>
            </a:ln>
          </a:bottom>
        </a:tcBdr>
        <a:fill>
          <a:solidFill>
            <a:schemeClr val="accent2"/>
          </a:solidFill>
        </a:fill>
      </a:tcStyle>
    </a:firstRow>
  </a:tblStyle>
  <a:tblStyle styleId="{8C2FEE54-ECBE-4FEC-AD8F-82905EC851F7}" styleName="Naturskydd 3">
    <a:wholeTbl>
      <a:tcTxStyle>
        <a:fontRef idx="minor">
          <a:prstClr val="black"/>
        </a:fontRef>
        <a:schemeClr val="dk1"/>
      </a:tcTxStyle>
      <a:tcStyle>
        <a:tcBdr>
          <a:left>
            <a:ln w="0" cmpd="sng">
              <a:solidFill>
                <a:schemeClr val="lt1"/>
              </a:solidFill>
            </a:ln>
          </a:left>
          <a:right>
            <a:ln w="0" cmpd="sng">
              <a:solidFill>
                <a:schemeClr val="lt1"/>
              </a:solidFill>
            </a:ln>
          </a:right>
          <a:top>
            <a:ln w="9525" cmpd="sng">
              <a:solidFill>
                <a:schemeClr val="lt1"/>
              </a:solidFill>
            </a:ln>
          </a:top>
          <a:bottom>
            <a:ln w="9525" cmpd="sng">
              <a:solidFill>
                <a:schemeClr val="lt1"/>
              </a:solidFill>
            </a:ln>
          </a:bottom>
          <a:insideH>
            <a:ln w="9525" cmpd="sng">
              <a:solidFill>
                <a:schemeClr val="lt1"/>
              </a:solidFill>
            </a:ln>
          </a:insideH>
          <a:insideV>
            <a:ln w="0" cmpd="sng">
              <a:solidFill>
                <a:schemeClr val="lt1"/>
              </a:solidFill>
            </a:ln>
          </a:insideV>
        </a:tcBdr>
        <a:fill>
          <a:solidFill>
            <a:srgbClr val="D9EFEF"/>
          </a:solidFill>
        </a:fill>
      </a:tcStyle>
    </a:wholeTbl>
    <a:band1H>
      <a:tcStyle>
        <a:tcBdr/>
        <a:fill>
          <a:solidFill>
            <a:srgbClr val="B2DFDE"/>
          </a:solidFill>
        </a:fill>
      </a:tcStyle>
    </a:band1H>
    <a:band2H>
      <a:tcStyle>
        <a:tcBdr/>
        <a:fill>
          <a:solidFill>
            <a:srgbClr val="D9EFEF"/>
          </a:solidFill>
        </a:fill>
      </a:tcStyle>
    </a:band2H>
    <a:band1V>
      <a:tcStyle>
        <a:tcBdr/>
        <a:fill>
          <a:solidFill>
            <a:srgbClr val="B2DFDE"/>
          </a:solidFill>
        </a:fill>
      </a:tcStyle>
    </a:band1V>
    <a:band2V>
      <a:tcStyle>
        <a:tcBdr/>
        <a:fill>
          <a:solidFill>
            <a:srgbClr val="D9EFEF"/>
          </a:solidFill>
        </a:fill>
      </a:tcStyle>
    </a:band2V>
    <a:lastCol>
      <a:tcTxStyle>
        <a:fontRef idx="minor">
          <a:prstClr val="black"/>
        </a:fontRef>
        <a:schemeClr val="lt1"/>
      </a:tcTxStyle>
      <a:tcStyle>
        <a:tcBdr/>
        <a:fill>
          <a:solidFill>
            <a:schemeClr val="accent3"/>
          </a:solidFill>
        </a:fill>
      </a:tcStyle>
    </a:lastCol>
    <a:firstCol>
      <a:tcTxStyle>
        <a:fontRef idx="minor">
          <a:prstClr val="black"/>
        </a:fontRef>
        <a:schemeClr val="lt1"/>
      </a:tcTxStyle>
      <a:tcStyle>
        <a:tcBdr/>
        <a:fill>
          <a:solidFill>
            <a:schemeClr val="accent3"/>
          </a:solidFill>
        </a:fill>
      </a:tcStyle>
    </a:firstCol>
    <a:lastRow>
      <a:tcTxStyle>
        <a:fontRef idx="minor">
          <a:prstClr val="black"/>
        </a:fontRef>
        <a:schemeClr val="lt1"/>
      </a:tcTxStyle>
      <a:tcStyle>
        <a:tcBdr>
          <a:top>
            <a:ln w="19050" cmpd="sng">
              <a:solidFill>
                <a:schemeClr val="lt1"/>
              </a:solidFill>
            </a:ln>
          </a:top>
        </a:tcBdr>
        <a:fill>
          <a:solidFill>
            <a:schemeClr val="accent3"/>
          </a:solidFill>
        </a:fill>
      </a:tcStyle>
    </a:lastRow>
    <a:firstRow>
      <a:tcTxStyle>
        <a:fontRef idx="minor">
          <a:prstClr val="black"/>
        </a:fontRef>
        <a:schemeClr val="lt1"/>
      </a:tcTxStyle>
      <a:tcStyle>
        <a:tcBdr>
          <a:bottom>
            <a:ln w="19050" cmpd="sng">
              <a:solidFill>
                <a:schemeClr val="lt1"/>
              </a:solidFill>
            </a:ln>
          </a:bottom>
        </a:tcBdr>
        <a:fill>
          <a:solidFill>
            <a:schemeClr val="accent3"/>
          </a:solidFill>
        </a:fill>
      </a:tcStyle>
    </a:firstRow>
  </a:tblStyle>
  <a:tblStyle styleId="{728F43B1-53F5-4ABB-A766-64092D79E1E2}" styleName="Naturskydd 4">
    <a:wholeTbl>
      <a:tcTxStyle>
        <a:fontRef idx="minor">
          <a:prstClr val="black"/>
        </a:fontRef>
        <a:schemeClr val="dk1"/>
      </a:tcTxStyle>
      <a:tcStyle>
        <a:tcBdr>
          <a:left>
            <a:ln w="0" cmpd="sng">
              <a:solidFill>
                <a:schemeClr val="lt1"/>
              </a:solidFill>
            </a:ln>
          </a:left>
          <a:right>
            <a:ln w="0" cmpd="sng">
              <a:solidFill>
                <a:schemeClr val="lt1"/>
              </a:solidFill>
            </a:ln>
          </a:right>
          <a:top>
            <a:ln w="9525" cmpd="sng">
              <a:solidFill>
                <a:schemeClr val="lt1"/>
              </a:solidFill>
            </a:ln>
          </a:top>
          <a:bottom>
            <a:ln w="9525" cmpd="sng">
              <a:solidFill>
                <a:schemeClr val="lt1"/>
              </a:solidFill>
            </a:ln>
          </a:bottom>
          <a:insideH>
            <a:ln w="9525" cmpd="sng">
              <a:solidFill>
                <a:schemeClr val="lt1"/>
              </a:solidFill>
            </a:ln>
          </a:insideH>
          <a:insideV>
            <a:ln w="0" cmpd="sng">
              <a:solidFill>
                <a:schemeClr val="lt1"/>
              </a:solidFill>
            </a:ln>
          </a:insideV>
        </a:tcBdr>
        <a:fill>
          <a:solidFill>
            <a:srgbClr val="FBF9C2"/>
          </a:solidFill>
        </a:fill>
      </a:tcStyle>
    </a:wholeTbl>
    <a:band1H>
      <a:tcStyle>
        <a:tcBdr/>
        <a:fill>
          <a:solidFill>
            <a:srgbClr val="F7F284"/>
          </a:solidFill>
        </a:fill>
      </a:tcStyle>
    </a:band1H>
    <a:band2H>
      <a:tcStyle>
        <a:tcBdr/>
        <a:fill>
          <a:solidFill>
            <a:srgbClr val="FBF9C2"/>
          </a:solidFill>
        </a:fill>
      </a:tcStyle>
    </a:band2H>
    <a:band1V>
      <a:tcStyle>
        <a:tcBdr/>
        <a:fill>
          <a:solidFill>
            <a:srgbClr val="F7F284"/>
          </a:solidFill>
        </a:fill>
      </a:tcStyle>
    </a:band1V>
    <a:band2V>
      <a:tcStyle>
        <a:tcBdr/>
        <a:fill>
          <a:solidFill>
            <a:srgbClr val="FBF9C2"/>
          </a:solidFill>
        </a:fill>
      </a:tcStyle>
    </a:band2V>
    <a:lastCol>
      <a:tcTxStyle>
        <a:fontRef idx="minor">
          <a:prstClr val="black"/>
        </a:fontRef>
        <a:schemeClr val="dk1"/>
      </a:tcTxStyle>
      <a:tcStyle>
        <a:tcBdr/>
        <a:fill>
          <a:solidFill>
            <a:schemeClr val="accent4"/>
          </a:solidFill>
        </a:fill>
      </a:tcStyle>
    </a:lastCol>
    <a:firstCol>
      <a:tcTxStyle/>
      <a:tcStyle>
        <a:tcBdr/>
        <a:fill>
          <a:solidFill>
            <a:schemeClr val="accent4"/>
          </a:solidFill>
        </a:fill>
      </a:tcStyle>
    </a:firstCol>
    <a:lastRow>
      <a:tcTxStyle/>
      <a:tcStyle>
        <a:tcBdr>
          <a:top>
            <a:ln w="19050" cmpd="sng">
              <a:solidFill>
                <a:schemeClr val="lt1"/>
              </a:solidFill>
            </a:ln>
          </a:top>
        </a:tcBdr>
        <a:fill>
          <a:solidFill>
            <a:schemeClr val="accent4"/>
          </a:solidFill>
        </a:fill>
      </a:tcStyle>
    </a:lastRow>
    <a:firstRow>
      <a:tcTxStyle>
        <a:fontRef idx="minor">
          <a:prstClr val="black"/>
        </a:fontRef>
        <a:schemeClr val="dk1"/>
      </a:tcTxStyle>
      <a:tcStyle>
        <a:tcBdr>
          <a:bottom>
            <a:ln w="19050" cmpd="sng">
              <a:solidFill>
                <a:schemeClr val="lt1"/>
              </a:solidFill>
            </a:ln>
          </a:bottom>
        </a:tcBdr>
        <a:fill>
          <a:solidFill>
            <a:schemeClr val="accent4"/>
          </a:solidFill>
        </a:fill>
      </a:tcStyle>
    </a:firstRow>
  </a:tblStyle>
  <a:tblStyle styleId="{50381244-D5AE-4641-BA95-84FC1C314DDA}" styleName="Naturskydd 5">
    <a:wholeTbl>
      <a:tcTxStyle>
        <a:fontRef idx="minor">
          <a:prstClr val="black"/>
        </a:fontRef>
        <a:schemeClr val="dk1"/>
      </a:tcTxStyle>
      <a:tcStyle>
        <a:tcBdr>
          <a:left>
            <a:ln w="0" cmpd="sng">
              <a:solidFill>
                <a:schemeClr val="lt1"/>
              </a:solidFill>
            </a:ln>
          </a:left>
          <a:right>
            <a:ln w="0" cmpd="sng">
              <a:solidFill>
                <a:schemeClr val="lt1"/>
              </a:solidFill>
            </a:ln>
          </a:right>
          <a:top>
            <a:ln w="9525" cmpd="sng">
              <a:solidFill>
                <a:schemeClr val="lt1"/>
              </a:solidFill>
            </a:ln>
          </a:top>
          <a:bottom>
            <a:ln w="9525" cmpd="sng">
              <a:solidFill>
                <a:schemeClr val="lt1"/>
              </a:solidFill>
            </a:ln>
          </a:bottom>
          <a:insideH>
            <a:ln w="9525" cmpd="sng">
              <a:solidFill>
                <a:schemeClr val="lt1"/>
              </a:solidFill>
            </a:ln>
          </a:insideH>
          <a:insideV>
            <a:ln w="0" cmpd="sng">
              <a:solidFill>
                <a:schemeClr val="lt1"/>
              </a:solidFill>
            </a:ln>
          </a:insideV>
        </a:tcBdr>
        <a:fill>
          <a:solidFill>
            <a:srgbClr val="F2F2F2"/>
          </a:solidFill>
        </a:fill>
      </a:tcStyle>
    </a:wholeTbl>
    <a:band1H>
      <a:tcStyle>
        <a:tcBdr/>
        <a:fill>
          <a:solidFill>
            <a:srgbClr val="D1D1D1"/>
          </a:solidFill>
        </a:fill>
      </a:tcStyle>
    </a:band1H>
    <a:band2H>
      <a:tcStyle>
        <a:tcBdr/>
        <a:fill>
          <a:solidFill>
            <a:srgbClr val="F2F2F2"/>
          </a:solidFill>
        </a:fill>
      </a:tcStyle>
    </a:band2H>
    <a:band1V>
      <a:tcStyle>
        <a:tcBdr/>
        <a:fill>
          <a:solidFill>
            <a:srgbClr val="D1D1D1"/>
          </a:solidFill>
        </a:fill>
      </a:tcStyle>
    </a:band1V>
    <a:band2V>
      <a:tcStyle>
        <a:tcBdr/>
        <a:fill>
          <a:solidFill>
            <a:srgbClr val="F2F2F2"/>
          </a:solidFill>
        </a:fill>
      </a:tcStyle>
    </a:band2V>
    <a:lastCol>
      <a:tcTxStyle>
        <a:fontRef idx="minor">
          <a:prstClr val="black"/>
        </a:fontRef>
        <a:schemeClr val="lt1"/>
      </a:tcTxStyle>
      <a:tcStyle>
        <a:tcBdr/>
        <a:fill>
          <a:solidFill>
            <a:schemeClr val="lt2"/>
          </a:solidFill>
        </a:fill>
      </a:tcStyle>
    </a:lastCol>
    <a:firstCol>
      <a:tcTxStyle>
        <a:fontRef idx="minor">
          <a:prstClr val="black"/>
        </a:fontRef>
        <a:schemeClr val="lt1"/>
      </a:tcTxStyle>
      <a:tcStyle>
        <a:tcBdr/>
        <a:fill>
          <a:solidFill>
            <a:schemeClr val="lt2"/>
          </a:solidFill>
        </a:fill>
      </a:tcStyle>
    </a:firstCol>
    <a:lastRow>
      <a:tcTxStyle>
        <a:fontRef idx="minor">
          <a:prstClr val="black"/>
        </a:fontRef>
        <a:schemeClr val="lt1"/>
      </a:tcTxStyle>
      <a:tcStyle>
        <a:tcBdr>
          <a:top>
            <a:ln w="19050" cmpd="sng">
              <a:solidFill>
                <a:schemeClr val="lt1"/>
              </a:solidFill>
            </a:ln>
          </a:top>
        </a:tcBdr>
        <a:fill>
          <a:solidFill>
            <a:schemeClr val="lt2"/>
          </a:solidFill>
        </a:fill>
      </a:tcStyle>
    </a:lastRow>
    <a:firstRow>
      <a:tcTxStyle>
        <a:fontRef idx="minor">
          <a:prstClr val="black"/>
        </a:fontRef>
        <a:schemeClr val="lt1"/>
      </a:tcTxStyle>
      <a:tcStyle>
        <a:tcBdr>
          <a:bottom>
            <a:ln w="19050" cmpd="sng">
              <a:solidFill>
                <a:schemeClr val="lt1"/>
              </a:solidFill>
            </a:ln>
          </a:bottom>
        </a:tcBdr>
        <a:fill>
          <a:solidFill>
            <a:schemeClr val="l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88" autoAdjust="0"/>
  </p:normalViewPr>
  <p:slideViewPr>
    <p:cSldViewPr snapToGrid="0">
      <p:cViewPr varScale="1">
        <p:scale>
          <a:sx n="106" d="100"/>
          <a:sy n="106" d="100"/>
        </p:scale>
        <p:origin x="24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CC39B-21C3-40E1-9A10-E5AF1EC55B6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39DA24A0-B894-439B-8A82-038873DFDD5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785D039-FB55-4FE9-BC53-F5D0F70DC4B2}" type="datetimeFigureOut">
              <a:rPr lang="sv-SE" smtClean="0"/>
              <a:t>2026-06-01</a:t>
            </a:fld>
            <a:endParaRPr lang="sv-SE"/>
          </a:p>
        </p:txBody>
      </p:sp>
      <p:sp>
        <p:nvSpPr>
          <p:cNvPr id="4" name="Footer Placeholder 3">
            <a:extLst>
              <a:ext uri="{FF2B5EF4-FFF2-40B4-BE49-F238E27FC236}">
                <a16:creationId xmlns:a16="http://schemas.microsoft.com/office/drawing/2014/main" id="{4FC5FE48-4B2C-44B8-A33C-9F5CAD8B1FC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972054ED-1E21-42F7-AC79-5B821AF3E46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1D9FCD2-DE04-4F2A-867F-7F0DDFCCD75F}" type="slidenum">
              <a:rPr lang="sv-SE" smtClean="0"/>
              <a:t>‹#›</a:t>
            </a:fld>
            <a:endParaRPr lang="sv-SE"/>
          </a:p>
        </p:txBody>
      </p:sp>
    </p:spTree>
    <p:extLst>
      <p:ext uri="{BB962C8B-B14F-4D97-AF65-F5344CB8AC3E}">
        <p14:creationId xmlns:p14="http://schemas.microsoft.com/office/powerpoint/2010/main" val="2451853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7ED4C7-81D7-406E-9552-750C7E740B3F}" type="datetimeFigureOut">
              <a:rPr lang="en-US" smtClean="0"/>
              <a:t>6/1/2026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207A6A-926B-451D-8235-8503B58FF4A1}" type="slidenum">
              <a:rPr lang="en-US" smtClean="0"/>
              <a:t>‹#›</a:t>
            </a:fld>
            <a:endParaRPr lang="en-US"/>
          </a:p>
        </p:txBody>
      </p:sp>
    </p:spTree>
    <p:extLst>
      <p:ext uri="{BB962C8B-B14F-4D97-AF65-F5344CB8AC3E}">
        <p14:creationId xmlns:p14="http://schemas.microsoft.com/office/powerpoint/2010/main" val="377941412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5000"/>
      </a:lnSpc>
      <a:spcBef>
        <a:spcPts val="300"/>
      </a:spcBef>
      <a:defRPr sz="1000" kern="1200">
        <a:solidFill>
          <a:schemeClr val="tx1"/>
        </a:solidFill>
        <a:latin typeface="+mn-lt"/>
        <a:ea typeface="+mn-ea"/>
        <a:cs typeface="+mn-cs"/>
      </a:defRPr>
    </a:lvl1pPr>
    <a:lvl2pPr marL="133350" indent="-133350" algn="l" defTabSz="914400" rtl="0" eaLnBrk="1" latinLnBrk="0" hangingPunct="1">
      <a:lnSpc>
        <a:spcPct val="95000"/>
      </a:lnSpc>
      <a:spcBef>
        <a:spcPts val="200"/>
      </a:spcBef>
      <a:buFont typeface="Arial" panose="020B0604020202020204" pitchFamily="34" charset="0"/>
      <a:buChar char="•"/>
      <a:defRPr sz="1000" kern="1200">
        <a:solidFill>
          <a:schemeClr val="tx1"/>
        </a:solidFill>
        <a:latin typeface="+mn-lt"/>
        <a:ea typeface="+mn-ea"/>
        <a:cs typeface="+mn-cs"/>
      </a:defRPr>
    </a:lvl2pPr>
    <a:lvl3pPr marL="274638" indent="-13335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3pPr>
    <a:lvl4pPr marL="381000" indent="-1143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Inledning</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Vi har gjort en omfattande granskning av miljö- och klimatpolitiken under mandatperioden 2022–2026. </a:t>
            </a:r>
          </a:p>
          <a:p>
            <a:r>
              <a:rPr lang="sv-SE" sz="1000" kern="1200" dirty="0">
                <a:solidFill>
                  <a:schemeClr val="tx1"/>
                </a:solidFill>
                <a:effectLst/>
                <a:latin typeface="+mn-lt"/>
                <a:ea typeface="+mn-ea"/>
                <a:cs typeface="+mn-cs"/>
              </a:rPr>
              <a:t>Granskning med två delar: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Granskning av regeringens politik på 45 områden + oppositions- och samarbetspartiernas agerande.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Uppföljning av partiernas enkätsvar 2022.​</a:t>
            </a:r>
          </a:p>
          <a:p>
            <a:pPr lvl="0"/>
            <a:r>
              <a:rPr lang="sv-SE" sz="1000" kern="1200" dirty="0">
                <a:solidFill>
                  <a:schemeClr val="tx1"/>
                </a:solidFill>
                <a:effectLst/>
                <a:latin typeface="+mn-lt"/>
                <a:ea typeface="+mn-ea"/>
                <a:cs typeface="+mn-cs"/>
              </a:rPr>
              <a:t>Rapport 88 sidor + bilagor 800 sidor. ​</a:t>
            </a: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3</a:t>
            </a:fld>
            <a:endParaRPr lang="en-US"/>
          </a:p>
        </p:txBody>
      </p:sp>
    </p:spTree>
    <p:extLst>
      <p:ext uri="{BB962C8B-B14F-4D97-AF65-F5344CB8AC3E}">
        <p14:creationId xmlns:p14="http://schemas.microsoft.com/office/powerpoint/2010/main" val="140672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B639F-92DF-CFB3-DF87-CD72B451DF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F5EC98-D710-94D7-5A51-B69345C771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1B43EFC-8912-BB39-81ED-FC78D1E86ACA}"/>
              </a:ext>
            </a:extLst>
          </p:cNvPr>
          <p:cNvSpPr>
            <a:spLocks noGrp="1"/>
          </p:cNvSpPr>
          <p:nvPr>
            <p:ph type="body" idx="1"/>
          </p:nvPr>
        </p:nvSpPr>
        <p:spPr/>
        <p:txBody>
          <a:bodyPr/>
          <a:lstStyle/>
          <a:p>
            <a:r>
              <a:rPr lang="sv-SE" sz="1000" b="1" kern="1200" dirty="0">
                <a:solidFill>
                  <a:schemeClr val="tx1"/>
                </a:solidFill>
                <a:effectLst/>
                <a:latin typeface="+mn-lt"/>
                <a:ea typeface="+mn-ea"/>
                <a:cs typeface="+mn-cs"/>
              </a:rPr>
              <a:t>Miljöpolitikens bottennapp</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Och i vad ni kallar för miljöpolitikens bottenskikt, på delad sistaplats, ser vi regeringspartierna Kristdemokraterna, Liberalerna, Moderaterna och deras samarbetsparti Sverigedemokraterna. </a:t>
            </a:r>
          </a:p>
          <a:p>
            <a:r>
              <a:rPr lang="sv-SE" sz="1000" kern="1200" dirty="0">
                <a:solidFill>
                  <a:schemeClr val="tx1"/>
                </a:solidFill>
                <a:effectLst/>
                <a:latin typeface="+mn-lt"/>
                <a:ea typeface="+mn-ea"/>
                <a:cs typeface="+mn-cs"/>
              </a:rPr>
              <a:t>Tillsammans har partierna sänkt ambitionsnivån och fattat beslut i fel riktning.</a:t>
            </a:r>
          </a:p>
          <a:p>
            <a:r>
              <a:rPr lang="sv-SE" sz="1000" kern="1200" dirty="0">
                <a:solidFill>
                  <a:schemeClr val="tx1"/>
                </a:solidFill>
                <a:effectLst/>
                <a:latin typeface="+mn-lt"/>
                <a:ea typeface="+mn-ea"/>
                <a:cs typeface="+mn-cs"/>
              </a:rPr>
              <a:t>Resultatet är inte förvånande eftersom Kristdemokraterna, Moderaterna, och Sverigedemokraterna var de partier som uppvisade absolut lägst miljöambitioner inför valet 2022. </a:t>
            </a:r>
          </a:p>
          <a:p>
            <a:r>
              <a:rPr lang="sv-SE" sz="1000" kern="1200" dirty="0">
                <a:solidFill>
                  <a:schemeClr val="tx1"/>
                </a:solidFill>
                <a:effectLst/>
                <a:latin typeface="+mn-lt"/>
                <a:ea typeface="+mn-ea"/>
                <a:cs typeface="+mn-cs"/>
              </a:rPr>
              <a:t>I granskningen ser vi att på det stora hela har alla regeringspartier uppvisat ett svagt miljöengagemang under mandatperioden. </a:t>
            </a:r>
          </a:p>
          <a:p>
            <a:endParaRPr lang="sv-SE" sz="1000" b="1" kern="1200" dirty="0">
              <a:solidFill>
                <a:schemeClr val="tx1"/>
              </a:solidFill>
              <a:effectLst/>
              <a:latin typeface="+mn-lt"/>
              <a:ea typeface="+mn-ea"/>
              <a:cs typeface="+mn-cs"/>
            </a:endParaRPr>
          </a:p>
          <a:p>
            <a:r>
              <a:rPr lang="sv-SE" sz="1000" b="1" kern="1200" dirty="0">
                <a:solidFill>
                  <a:schemeClr val="tx1"/>
                </a:solidFill>
                <a:effectLst/>
                <a:latin typeface="+mn-lt"/>
                <a:ea typeface="+mn-ea"/>
                <a:cs typeface="+mn-cs"/>
              </a:rPr>
              <a:t>Liberalerna </a:t>
            </a:r>
            <a:r>
              <a:rPr lang="sv-SE" sz="1000" kern="1200" dirty="0">
                <a:solidFill>
                  <a:schemeClr val="tx1"/>
                </a:solidFill>
                <a:effectLst/>
                <a:latin typeface="+mn-lt"/>
                <a:ea typeface="+mn-ea"/>
                <a:cs typeface="+mn-cs"/>
              </a:rPr>
              <a:t>har länge haft den mest ambitiösa klimat- och miljöpolitiken bland partierna till höger, i alla fall på pappret. Men vi måste tyvärr konstatera att partiet inte verkar ha fått något större positivt genomslag i regeringens politik. </a:t>
            </a:r>
          </a:p>
          <a:p>
            <a:r>
              <a:rPr lang="sv-SE" sz="1000" kern="1200" dirty="0">
                <a:solidFill>
                  <a:schemeClr val="tx1"/>
                </a:solidFill>
                <a:effectLst/>
                <a:latin typeface="+mn-lt"/>
                <a:ea typeface="+mn-ea"/>
                <a:cs typeface="+mn-cs"/>
              </a:rPr>
              <a:t>I vår granskning har vi sett att L stuckit ut positivt i en fråga – EU:s naturrestaurering där de tagit strid för en mer positiv linje.  </a:t>
            </a:r>
            <a:r>
              <a:rPr lang="sv-SE" sz="1000" b="1" kern="1200" dirty="0">
                <a:solidFill>
                  <a:schemeClr val="tx1"/>
                </a:solidFill>
                <a:effectLst/>
                <a:latin typeface="+mn-lt"/>
                <a:ea typeface="+mn-ea"/>
                <a:cs typeface="+mn-cs"/>
              </a:rPr>
              <a:t> </a:t>
            </a:r>
            <a:endParaRPr lang="sv-SE" sz="1000" kern="1200" dirty="0">
              <a:solidFill>
                <a:schemeClr val="tx1"/>
              </a:solidFill>
              <a:effectLst/>
              <a:latin typeface="+mn-lt"/>
              <a:ea typeface="+mn-ea"/>
              <a:cs typeface="+mn-cs"/>
            </a:endParaRPr>
          </a:p>
          <a:p>
            <a:endParaRPr lang="sv-SE" sz="1000" b="1" kern="1200" dirty="0">
              <a:solidFill>
                <a:schemeClr val="tx1"/>
              </a:solidFill>
              <a:effectLst/>
              <a:latin typeface="+mn-lt"/>
              <a:ea typeface="+mn-ea"/>
              <a:cs typeface="+mn-cs"/>
            </a:endParaRPr>
          </a:p>
          <a:p>
            <a:r>
              <a:rPr lang="sv-SE" sz="1000" b="1" kern="1200" dirty="0">
                <a:solidFill>
                  <a:schemeClr val="tx1"/>
                </a:solidFill>
                <a:effectLst/>
                <a:latin typeface="+mn-lt"/>
                <a:ea typeface="+mn-ea"/>
                <a:cs typeface="+mn-cs"/>
              </a:rPr>
              <a:t>Kristdemokraterna</a:t>
            </a:r>
            <a:r>
              <a:rPr lang="sv-SE" sz="1000" kern="1200" dirty="0">
                <a:solidFill>
                  <a:schemeClr val="tx1"/>
                </a:solidFill>
                <a:effectLst/>
                <a:latin typeface="+mn-lt"/>
                <a:ea typeface="+mn-ea"/>
                <a:cs typeface="+mn-cs"/>
              </a:rPr>
              <a:t> har utmärkt sig negativt genom att opinionsbilda och driva på för en lägre ambitionsnivå i miljöpolitiken i några frågor. Bl.a. EU:s förordning om utsläpp och upptag från markanvändning, EU:s naturrestaureringslag och översynen av de svenska klimatmålen. </a:t>
            </a:r>
          </a:p>
          <a:p>
            <a:endParaRPr lang="sv-SE" sz="1000" b="1" kern="1200" dirty="0">
              <a:solidFill>
                <a:schemeClr val="tx1"/>
              </a:solidFill>
              <a:effectLst/>
              <a:latin typeface="+mn-lt"/>
              <a:ea typeface="+mn-ea"/>
              <a:cs typeface="+mn-cs"/>
            </a:endParaRPr>
          </a:p>
          <a:p>
            <a:r>
              <a:rPr lang="sv-SE" sz="1000" b="1" kern="1200" dirty="0">
                <a:solidFill>
                  <a:schemeClr val="tx1"/>
                </a:solidFill>
                <a:effectLst/>
                <a:latin typeface="+mn-lt"/>
                <a:ea typeface="+mn-ea"/>
                <a:cs typeface="+mn-cs"/>
              </a:rPr>
              <a:t>Moderaterna </a:t>
            </a:r>
            <a:r>
              <a:rPr lang="sv-SE" sz="1000" kern="1200" dirty="0">
                <a:solidFill>
                  <a:schemeClr val="tx1"/>
                </a:solidFill>
                <a:effectLst/>
                <a:latin typeface="+mn-lt"/>
                <a:ea typeface="+mn-ea"/>
                <a:cs typeface="+mn-cs"/>
              </a:rPr>
              <a:t>har inte stuckit ut på något särskilt sätt, varken positivt eller negativt, i vår granskning.  </a:t>
            </a:r>
          </a:p>
          <a:p>
            <a:endParaRPr lang="sv-SE" sz="1000" b="1" kern="1200" dirty="0">
              <a:solidFill>
                <a:schemeClr val="tx1"/>
              </a:solidFill>
              <a:effectLst/>
              <a:latin typeface="+mn-lt"/>
              <a:ea typeface="+mn-ea"/>
              <a:cs typeface="+mn-cs"/>
            </a:endParaRPr>
          </a:p>
          <a:p>
            <a:r>
              <a:rPr lang="sv-SE" sz="1000" b="1" kern="1200" dirty="0">
                <a:solidFill>
                  <a:schemeClr val="tx1"/>
                </a:solidFill>
                <a:effectLst/>
                <a:latin typeface="+mn-lt"/>
                <a:ea typeface="+mn-ea"/>
                <a:cs typeface="+mn-cs"/>
              </a:rPr>
              <a:t>Sverigedemokraterna</a:t>
            </a:r>
            <a:endParaRPr lang="sv-SE" sz="1000" kern="1200" dirty="0">
              <a:solidFill>
                <a:schemeClr val="tx1"/>
              </a:solidFill>
              <a:effectLst/>
              <a:latin typeface="+mn-lt"/>
              <a:ea typeface="+mn-ea"/>
              <a:cs typeface="+mn-cs"/>
            </a:endParaRPr>
          </a:p>
          <a:p>
            <a:pPr fontAlgn="base"/>
            <a:r>
              <a:rPr lang="sv-SE" sz="1000" kern="1200" dirty="0">
                <a:solidFill>
                  <a:schemeClr val="tx1"/>
                </a:solidFill>
                <a:effectLst/>
                <a:latin typeface="+mn-lt"/>
                <a:ea typeface="+mn-ea"/>
                <a:cs typeface="+mn-cs"/>
              </a:rPr>
              <a:t>Granskningen visar att Sverigedemokraterna genomgående har ställt sig bakom och röstat för regeringens politik. Inte så konstigt – förhandlat.  </a:t>
            </a:r>
          </a:p>
          <a:p>
            <a:pPr fontAlgn="base"/>
            <a:r>
              <a:rPr lang="sv-SE" sz="1000" kern="1200" dirty="0">
                <a:solidFill>
                  <a:schemeClr val="tx1"/>
                </a:solidFill>
                <a:effectLst/>
                <a:latin typeface="+mn-lt"/>
                <a:ea typeface="+mn-ea"/>
                <a:cs typeface="+mn-cs"/>
              </a:rPr>
              <a:t> </a:t>
            </a:r>
          </a:p>
          <a:p>
            <a:pPr fontAlgn="base"/>
            <a:r>
              <a:rPr lang="sv-SE" sz="1000" kern="1200" dirty="0">
                <a:solidFill>
                  <a:schemeClr val="tx1"/>
                </a:solidFill>
                <a:effectLst/>
                <a:latin typeface="+mn-lt"/>
                <a:ea typeface="+mn-ea"/>
                <a:cs typeface="+mn-cs"/>
              </a:rPr>
              <a:t>I flera frågor har SD verkat för en ännu lägre ambitionsnivå. T.ex. regeringens klimathandlingsplan, EU:s naturrestaureringslag och i frågan om sänkt skyddsstatus och ökad jakt på varg. </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7DFDB7AD-0468-A506-02B7-8759FDD3E96A}"/>
              </a:ext>
            </a:extLst>
          </p:cNvPr>
          <p:cNvSpPr>
            <a:spLocks noGrp="1"/>
          </p:cNvSpPr>
          <p:nvPr>
            <p:ph type="sldNum" sz="quarter" idx="5"/>
          </p:nvPr>
        </p:nvSpPr>
        <p:spPr/>
        <p:txBody>
          <a:bodyPr/>
          <a:lstStyle/>
          <a:p>
            <a:fld id="{C0207A6A-926B-451D-8235-8503B58FF4A1}" type="slidenum">
              <a:rPr lang="en-US" smtClean="0"/>
              <a:t>15</a:t>
            </a:fld>
            <a:endParaRPr lang="en-US"/>
          </a:p>
        </p:txBody>
      </p:sp>
    </p:spTree>
    <p:extLst>
      <p:ext uri="{BB962C8B-B14F-4D97-AF65-F5344CB8AC3E}">
        <p14:creationId xmlns:p14="http://schemas.microsoft.com/office/powerpoint/2010/main" val="50092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Kampanjsajt – håll utkik efter kommande granskning + valkompass</a:t>
            </a:r>
          </a:p>
        </p:txBody>
      </p:sp>
      <p:sp>
        <p:nvSpPr>
          <p:cNvPr id="4" name="Platshållare för bildnummer 3"/>
          <p:cNvSpPr>
            <a:spLocks noGrp="1"/>
          </p:cNvSpPr>
          <p:nvPr>
            <p:ph type="sldNum" sz="quarter" idx="5"/>
          </p:nvPr>
        </p:nvSpPr>
        <p:spPr/>
        <p:txBody>
          <a:bodyPr/>
          <a:lstStyle/>
          <a:p>
            <a:fld id="{C0207A6A-926B-451D-8235-8503B58FF4A1}" type="slidenum">
              <a:rPr lang="en-US" smtClean="0"/>
              <a:t>16</a:t>
            </a:fld>
            <a:endParaRPr lang="en-US"/>
          </a:p>
        </p:txBody>
      </p:sp>
    </p:spTree>
    <p:extLst>
      <p:ext uri="{BB962C8B-B14F-4D97-AF65-F5344CB8AC3E}">
        <p14:creationId xmlns:p14="http://schemas.microsoft.com/office/powerpoint/2010/main" val="95264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Metod</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Valt ut 45 områden som spänner över en bredd av miljöpolitiken – lagstiftningar och processer som varit en viktig del av mandatperiodens miljöpolitik. </a:t>
            </a:r>
          </a:p>
          <a:p>
            <a:r>
              <a:rPr lang="sv-SE" sz="1000" kern="1200" dirty="0">
                <a:solidFill>
                  <a:schemeClr val="tx1"/>
                </a:solidFill>
                <a:effectLst/>
                <a:latin typeface="+mn-lt"/>
                <a:ea typeface="+mn-ea"/>
                <a:cs typeface="+mn-cs"/>
              </a:rPr>
              <a:t>Vi har sedan granskat regeringens agerande i de här frågorna för att landa i ett betyg för varje fråga – med en skala från uselt till utmärkt. </a:t>
            </a:r>
          </a:p>
          <a:p>
            <a:r>
              <a:rPr lang="sv-SE" sz="1000" kern="1200" dirty="0">
                <a:solidFill>
                  <a:schemeClr val="tx1"/>
                </a:solidFill>
                <a:effectLst/>
                <a:latin typeface="+mn-lt"/>
                <a:ea typeface="+mn-ea"/>
                <a:cs typeface="+mn-cs"/>
              </a:rPr>
              <a:t>Vi har också granskat om något av regeringspartierna utmärkt sig på något sätt, genom att driva på för en skarpare politik eller om de velat motverka eller urvattna politiken. Om något parti stuckit ut har vi gett det ett särskilt skuggbetyg. Här har vi förstås bara kunnat gå på det som sagts och gjorts offentligt, tyvärr har vi inte kunnat vara en fluga på väggen i förhandlingsrummen. </a:t>
            </a:r>
          </a:p>
          <a:p>
            <a:r>
              <a:rPr lang="sv-SE" sz="1000" kern="1200" dirty="0">
                <a:solidFill>
                  <a:schemeClr val="tx1"/>
                </a:solidFill>
                <a:effectLst/>
                <a:latin typeface="+mn-lt"/>
                <a:ea typeface="+mn-ea"/>
                <a:cs typeface="+mn-cs"/>
              </a:rPr>
              <a:t>Vi har också tittat på hur oppositionen har agerat – både i riksdagen och i exempelvis media – i de 45 frågorna. I de fall ett parti stuckit ut på ett positivt eller negativt sätt har de fått ett särskilt omnämnande – hjälpt eller stjälpt. </a:t>
            </a:r>
          </a:p>
          <a:p>
            <a:r>
              <a:rPr lang="sv-SE" sz="1000" kern="1200" dirty="0">
                <a:solidFill>
                  <a:schemeClr val="tx1"/>
                </a:solidFill>
                <a:effectLst/>
                <a:latin typeface="+mn-lt"/>
                <a:ea typeface="+mn-ea"/>
                <a:cs typeface="+mn-cs"/>
              </a:rPr>
              <a:t>Vi har läst motioner, propositioner, utskottsbetänkanden, budgetar, regleringsbrev och regeringsbeslut. Vi har också bevakat pressmeddelanden, medieframträdanden, artiklar och utspel från partierna. </a:t>
            </a: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5</a:t>
            </a:fld>
            <a:endParaRPr lang="en-US"/>
          </a:p>
        </p:txBody>
      </p:sp>
    </p:spTree>
    <p:extLst>
      <p:ext uri="{BB962C8B-B14F-4D97-AF65-F5344CB8AC3E}">
        <p14:creationId xmlns:p14="http://schemas.microsoft.com/office/powerpoint/2010/main" val="255132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Resultat </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Så här ser det samlade resultatet ut av vår granskning – sorterat efter kategorierna Klimat, energi och transporter, Natur och biologisk mångfald, och Omställning till ett hållbart samhälle – där ryms frågor om exempelvis cirkulär ekonomi, miljögifter och bistånd. </a:t>
            </a:r>
          </a:p>
          <a:p>
            <a:r>
              <a:rPr lang="sv-SE" sz="1000" kern="1200" dirty="0">
                <a:solidFill>
                  <a:schemeClr val="tx1"/>
                </a:solidFill>
                <a:effectLst/>
                <a:latin typeface="+mn-lt"/>
                <a:ea typeface="+mn-ea"/>
                <a:cs typeface="+mn-cs"/>
              </a:rPr>
              <a:t>Ni kan inte läsa rubrikerna här – men ni anar förhoppningsvis färgerna. </a:t>
            </a:r>
          </a:p>
          <a:p>
            <a:r>
              <a:rPr lang="sv-SE" sz="1000" kern="1200" dirty="0">
                <a:solidFill>
                  <a:schemeClr val="tx1"/>
                </a:solidFill>
                <a:effectLst/>
                <a:latin typeface="+mn-lt"/>
                <a:ea typeface="+mn-ea"/>
                <a:cs typeface="+mn-cs"/>
              </a:rPr>
              <a:t>I hela 28 av de 45 granskade områdena får regeringen ett rött betyg, dvs uselt. Här har de fattat beslut och agerat i fel riktning. </a:t>
            </a:r>
          </a:p>
          <a:p>
            <a:r>
              <a:rPr lang="sv-SE" sz="1000" kern="1200" dirty="0">
                <a:solidFill>
                  <a:schemeClr val="tx1"/>
                </a:solidFill>
                <a:effectLst/>
                <a:latin typeface="+mn-lt"/>
                <a:ea typeface="+mn-ea"/>
                <a:cs typeface="+mn-cs"/>
              </a:rPr>
              <a:t>På så gott som alla miljöpolitiska områden i granskningen har partierna agerat i en riktning som försvagar miljöpolitiken. Några exempel.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Minskade anslag till skydd och skötsel av värdefull natur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Låga ambitioner i flera viktiga EU-lagstiftningar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Lagt åtskilliga miljarder på att sänka bränsleskatterna.</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Försvagat strandskyddet. </a:t>
            </a:r>
          </a:p>
          <a:p>
            <a:r>
              <a:rPr lang="sv-SE" sz="1000" kern="1200" dirty="0">
                <a:solidFill>
                  <a:schemeClr val="tx1"/>
                </a:solidFill>
                <a:effectLst/>
                <a:latin typeface="+mn-lt"/>
                <a:ea typeface="+mn-ea"/>
                <a:cs typeface="+mn-cs"/>
              </a:rPr>
              <a:t>Ett viktigt undantag – havsfrågor. Förbud mot bottentrålning i skyddade områden, utflyttning av trålgränsen och fiskekvoter. </a:t>
            </a: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6</a:t>
            </a:fld>
            <a:endParaRPr lang="en-US"/>
          </a:p>
        </p:txBody>
      </p:sp>
    </p:spTree>
    <p:extLst>
      <p:ext uri="{BB962C8B-B14F-4D97-AF65-F5344CB8AC3E}">
        <p14:creationId xmlns:p14="http://schemas.microsoft.com/office/powerpoint/2010/main" val="254362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kern="1200" dirty="0">
                <a:solidFill>
                  <a:schemeClr val="tx1"/>
                </a:solidFill>
                <a:effectLst/>
                <a:latin typeface="+mn-lt"/>
                <a:ea typeface="+mn-ea"/>
                <a:cs typeface="+mn-cs"/>
              </a:rPr>
              <a:t>I den här delen av rapporten har vi också tittat på partiernas miljöbudget. Både regeringens och Sverigedemokraternas, och oppositionspartiernas budgetmotioner – så kallade skuggbudgetar. </a:t>
            </a:r>
          </a:p>
          <a:p>
            <a:r>
              <a:rPr lang="sv-SE" sz="1000" kern="1200" dirty="0">
                <a:solidFill>
                  <a:schemeClr val="tx1"/>
                </a:solidFill>
                <a:effectLst/>
                <a:latin typeface="+mn-lt"/>
                <a:ea typeface="+mn-ea"/>
                <a:cs typeface="+mn-cs"/>
              </a:rPr>
              <a:t>Vi har tittat på det som i statsbudgeten kallas utgiftsområde 20, som brukar kallas miljöbudgeten. Det finns också andra delar i budget som berör miljöfrågor, inte minst finns särskilda budgetområden för exempelvis transporter. Men de har vi inte tittat på här. </a:t>
            </a:r>
          </a:p>
          <a:p>
            <a:r>
              <a:rPr lang="sv-SE" sz="1000" kern="1200" dirty="0">
                <a:solidFill>
                  <a:schemeClr val="tx1"/>
                </a:solidFill>
                <a:effectLst/>
                <a:latin typeface="+mn-lt"/>
                <a:ea typeface="+mn-ea"/>
                <a:cs typeface="+mn-cs"/>
              </a:rPr>
              <a:t>Miljöpolitik är mer än kronor och ören. Men det är också väldigt många områden som kräver resurser. Till exempel: Skydda skog, restaurera och ta hand om skyddad natur, sanera förorenade områden, stötta kommunernas klimatomställning. </a:t>
            </a:r>
          </a:p>
          <a:p>
            <a:r>
              <a:rPr lang="sv-SE" sz="1000" kern="1200" dirty="0">
                <a:solidFill>
                  <a:schemeClr val="tx1"/>
                </a:solidFill>
                <a:effectLst/>
                <a:latin typeface="+mn-lt"/>
                <a:ea typeface="+mn-ea"/>
                <a:cs typeface="+mn-cs"/>
              </a:rPr>
              <a:t>Här ger partiernas budgetar en tydlig bild av partiernas prioriteringar.</a:t>
            </a:r>
          </a:p>
          <a:p>
            <a:r>
              <a:rPr lang="sv-SE" sz="1000" kern="1200" dirty="0">
                <a:solidFill>
                  <a:schemeClr val="tx1"/>
                </a:solidFill>
                <a:effectLst/>
                <a:latin typeface="+mn-lt"/>
                <a:ea typeface="+mn-ea"/>
                <a:cs typeface="+mn-cs"/>
              </a:rPr>
              <a:t>Regeringen inledde mandatperioden med att göra kraftiga nedskärningar av miljöpolitiken, exempelvis när det gällde skydd och skötsel av värdefull natur. Sedan har regeringen tillfört medel igen – men i slutet av mandatperioden ligger budgeten på ca 80 procent av vad den låg på vid mandatperiodens början. </a:t>
            </a:r>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7</a:t>
            </a:fld>
            <a:endParaRPr lang="en-US"/>
          </a:p>
        </p:txBody>
      </p:sp>
    </p:spTree>
    <p:extLst>
      <p:ext uri="{BB962C8B-B14F-4D97-AF65-F5344CB8AC3E}">
        <p14:creationId xmlns:p14="http://schemas.microsoft.com/office/powerpoint/2010/main" val="211512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Metod</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I rapportens andra del följer vi upp partiernas löften i den enkät de fick svara på inför valet 2022 där vi presenterade 22 förslag som Naturskyddsföreningen såg som prioriterade för den här mandatperioden. Det är ju lätt att lova guld och gröna skogar, men vad har de faktiskt gjort?</a:t>
            </a:r>
          </a:p>
          <a:p>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Vi har gått igenom vad och en av de 22 frågorna och ser hur partierna har agerat i riksdagen. Ett omfattande grävarbete – bara den här bilagan är på mer än 500 sidor. </a:t>
            </a:r>
          </a:p>
          <a:p>
            <a:pPr marL="171450" indent="-171450">
              <a:buFont typeface="Arial" panose="020B0604020202020204" pitchFamily="34" charset="0"/>
              <a:buChar char="•"/>
            </a:pPr>
            <a:r>
              <a:rPr lang="sv-SE" sz="1000" kern="1200" dirty="0">
                <a:solidFill>
                  <a:schemeClr val="tx1"/>
                </a:solidFill>
                <a:effectLst/>
                <a:latin typeface="+mn-lt"/>
                <a:ea typeface="+mn-ea"/>
                <a:cs typeface="+mn-cs"/>
              </a:rPr>
              <a:t>Ett grönt ljust får partierna när de agerat och röstat i enlighet med vårt förslag, eller något likvärdigt eller bättre. </a:t>
            </a:r>
          </a:p>
          <a:p>
            <a:pPr marL="171450" indent="-171450">
              <a:buFont typeface="Arial" panose="020B0604020202020204" pitchFamily="34" charset="0"/>
              <a:buChar char="•"/>
            </a:pPr>
            <a:r>
              <a:rPr lang="sv-SE" sz="1000" kern="1200" dirty="0">
                <a:solidFill>
                  <a:schemeClr val="tx1"/>
                </a:solidFill>
                <a:effectLst/>
                <a:latin typeface="+mn-lt"/>
                <a:ea typeface="+mn-ea"/>
                <a:cs typeface="+mn-cs"/>
              </a:rPr>
              <a:t>Ett gult ljus får partierna när de agerat i samma riktning som Naturskyddsföreningens förslag, men inte lika långtgående. </a:t>
            </a:r>
          </a:p>
          <a:p>
            <a:pPr marL="171450" indent="-171450">
              <a:buFont typeface="Arial" panose="020B0604020202020204" pitchFamily="34" charset="0"/>
              <a:buChar char="•"/>
            </a:pPr>
            <a:r>
              <a:rPr lang="sv-SE" sz="1000" kern="1200" dirty="0">
                <a:solidFill>
                  <a:schemeClr val="tx1"/>
                </a:solidFill>
                <a:effectLst/>
                <a:latin typeface="+mn-lt"/>
                <a:ea typeface="+mn-ea"/>
                <a:cs typeface="+mn-cs"/>
              </a:rPr>
              <a:t>Ett rött ljus får partierna när de inte agerat eller motarbetat vårt förslag. </a:t>
            </a: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9</a:t>
            </a:fld>
            <a:endParaRPr lang="en-US"/>
          </a:p>
        </p:txBody>
      </p:sp>
    </p:spTree>
    <p:extLst>
      <p:ext uri="{BB962C8B-B14F-4D97-AF65-F5344CB8AC3E}">
        <p14:creationId xmlns:p14="http://schemas.microsoft.com/office/powerpoint/2010/main" val="427130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Resultat</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Här ser vi resultatet av den här delen av granskningen. PÅ diagrammet på bilden är partierna sorterade i en klassisk vänster-höger-ordning: V, MP, S, C, L, M, KD, SD.</a:t>
            </a:r>
          </a:p>
          <a:p>
            <a:endParaRPr lang="sv-SE" sz="1000" kern="1200" dirty="0">
              <a:solidFill>
                <a:schemeClr val="tx1"/>
              </a:solidFill>
              <a:effectLst/>
              <a:latin typeface="+mn-lt"/>
              <a:ea typeface="+mn-ea"/>
              <a:cs typeface="+mn-cs"/>
            </a:endParaRPr>
          </a:p>
          <a:p>
            <a:r>
              <a:rPr lang="sv-SE" sz="1000" kern="1200" dirty="0" err="1">
                <a:solidFill>
                  <a:schemeClr val="tx1"/>
                </a:solidFill>
                <a:effectLst/>
                <a:latin typeface="+mn-lt"/>
                <a:ea typeface="+mn-ea"/>
                <a:cs typeface="+mn-cs"/>
              </a:rPr>
              <a:t>Pluppdiagramnmet</a:t>
            </a:r>
            <a:r>
              <a:rPr lang="sv-SE" sz="1000" kern="1200" dirty="0">
                <a:solidFill>
                  <a:schemeClr val="tx1"/>
                </a:solidFill>
                <a:effectLst/>
                <a:latin typeface="+mn-lt"/>
                <a:ea typeface="+mn-ea"/>
                <a:cs typeface="+mn-cs"/>
              </a:rPr>
              <a:t> till höger visar för varje fråga vad respektive parti svarade i vår enkät inför valet 2022 och sedan om de agerat för frågan under mandatperioden. </a:t>
            </a:r>
          </a:p>
          <a:p>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I staplarna syns det samlade resultatet – det visar hur många förslag varje parti ställde sig bakom inför valet och sedan i grönt frågorna de jobbat för och gult de frågor där de agerat i rätt riktning. </a:t>
            </a:r>
          </a:p>
          <a:p>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Som ni kan se är skillnaden väldigt stora. </a:t>
            </a:r>
          </a:p>
          <a:p>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Jag kommer att fördjupa mig i kring respektive partis resultat alldeles strax. </a:t>
            </a: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10</a:t>
            </a:fld>
            <a:endParaRPr lang="en-US"/>
          </a:p>
        </p:txBody>
      </p:sp>
    </p:spTree>
    <p:extLst>
      <p:ext uri="{BB962C8B-B14F-4D97-AF65-F5344CB8AC3E}">
        <p14:creationId xmlns:p14="http://schemas.microsoft.com/office/powerpoint/2010/main" val="149485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Rankning</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Sen har vi vägt samman resultatet av de två delarna till en samlad rankning av partierna – från miljöbästa till </a:t>
            </a:r>
            <a:r>
              <a:rPr lang="sv-SE" sz="1000" kern="1200" dirty="0" err="1">
                <a:solidFill>
                  <a:schemeClr val="tx1"/>
                </a:solidFill>
                <a:effectLst/>
                <a:latin typeface="+mn-lt"/>
                <a:ea typeface="+mn-ea"/>
                <a:cs typeface="+mn-cs"/>
              </a:rPr>
              <a:t>miljösämsta</a:t>
            </a:r>
            <a:r>
              <a:rPr lang="sv-SE" sz="1000" kern="1200" dirty="0">
                <a:solidFill>
                  <a:schemeClr val="tx1"/>
                </a:solidFill>
                <a:effectLst/>
                <a:latin typeface="+mn-lt"/>
                <a:ea typeface="+mn-ea"/>
                <a:cs typeface="+mn-cs"/>
              </a:rPr>
              <a:t> parti. MP tätt följda av V i kategorin toppskikt, ett litet hopp ner till C följda av S i kategorin medelmåttor, och sedan längst i botten de tre regeringspartierna tillsammans med samarbetspartiet SD. </a:t>
            </a: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12</a:t>
            </a:fld>
            <a:endParaRPr lang="en-US"/>
          </a:p>
        </p:txBody>
      </p:sp>
    </p:spTree>
    <p:extLst>
      <p:ext uri="{BB962C8B-B14F-4D97-AF65-F5344CB8AC3E}">
        <p14:creationId xmlns:p14="http://schemas.microsoft.com/office/powerpoint/2010/main" val="417233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FA83B-B5A2-34DB-3D18-C0F2DAE8EA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DA2E24-A907-B9B8-F47F-5642B13D20C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6460983-CAF9-B2C8-FF4B-BC78F35FFFD5}"/>
              </a:ext>
            </a:extLst>
          </p:cNvPr>
          <p:cNvSpPr>
            <a:spLocks noGrp="1"/>
          </p:cNvSpPr>
          <p:nvPr>
            <p:ph type="body" idx="1"/>
          </p:nvPr>
        </p:nvSpPr>
        <p:spPr/>
        <p:txBody>
          <a:bodyPr/>
          <a:lstStyle/>
          <a:p>
            <a:r>
              <a:rPr lang="sv-SE" sz="1000" b="1" kern="1200" dirty="0">
                <a:solidFill>
                  <a:schemeClr val="tx1"/>
                </a:solidFill>
                <a:effectLst/>
                <a:latin typeface="+mn-lt"/>
                <a:ea typeface="+mn-ea"/>
                <a:cs typeface="+mn-cs"/>
              </a:rPr>
              <a:t>Toppskikt</a:t>
            </a:r>
            <a:endParaRPr lang="sv-SE" sz="1000" kern="1200" dirty="0">
              <a:solidFill>
                <a:schemeClr val="tx1"/>
              </a:solidFill>
              <a:effectLst/>
              <a:latin typeface="+mn-lt"/>
              <a:ea typeface="+mn-ea"/>
              <a:cs typeface="+mn-cs"/>
            </a:endParaRPr>
          </a:p>
          <a:p>
            <a:r>
              <a:rPr lang="sv-SE" sz="1000" u="sng" kern="1200" dirty="0">
                <a:solidFill>
                  <a:schemeClr val="tx1"/>
                </a:solidFill>
                <a:effectLst/>
                <a:latin typeface="+mn-lt"/>
                <a:ea typeface="+mn-ea"/>
                <a:cs typeface="+mn-cs"/>
              </a:rPr>
              <a:t>Miljöpartiet</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Har aktivt drivit på för en ambitiös politik för klimat och natur under mandatperioden.  </a:t>
            </a:r>
          </a:p>
          <a:p>
            <a:r>
              <a:rPr lang="sv-SE" sz="1000" kern="1200" dirty="0">
                <a:solidFill>
                  <a:schemeClr val="tx1"/>
                </a:solidFill>
                <a:effectLst/>
                <a:latin typeface="+mn-lt"/>
                <a:ea typeface="+mn-ea"/>
                <a:cs typeface="+mn-cs"/>
              </a:rPr>
              <a:t>Tydlig oppositionsröst. Utmärkt sig på ett positivt sätt i 2/3 av frågorna i regeringsgranskningen – mest av oppositionspartierna.  </a:t>
            </a:r>
          </a:p>
          <a:p>
            <a:r>
              <a:rPr lang="sv-SE" sz="1000" kern="1200" dirty="0">
                <a:solidFill>
                  <a:schemeClr val="tx1"/>
                </a:solidFill>
                <a:effectLst/>
                <a:latin typeface="+mn-lt"/>
                <a:ea typeface="+mn-ea"/>
                <a:cs typeface="+mn-cs"/>
              </a:rPr>
              <a:t>I partiutvärderingen där vi följer upp enkäten - har agerat för att driva nästan alla frågor framåt. 19 gröna och 3 gula ljus.</a:t>
            </a:r>
          </a:p>
          <a:p>
            <a:r>
              <a:rPr lang="sv-SE" sz="1000" kern="1200" dirty="0">
                <a:solidFill>
                  <a:schemeClr val="tx1"/>
                </a:solidFill>
                <a:effectLst/>
                <a:latin typeface="+mn-lt"/>
                <a:ea typeface="+mn-ea"/>
                <a:cs typeface="+mn-cs"/>
              </a:rPr>
              <a:t>Med god marginal lagt den högsta miljöbudgeten.  </a:t>
            </a:r>
            <a:br>
              <a:rPr lang="sv-SE" sz="1000" kern="1200" dirty="0">
                <a:solidFill>
                  <a:schemeClr val="tx1"/>
                </a:solidFill>
                <a:effectLst/>
                <a:latin typeface="+mn-lt"/>
                <a:ea typeface="+mn-ea"/>
                <a:cs typeface="+mn-cs"/>
              </a:rPr>
            </a:br>
            <a:r>
              <a:rPr lang="sv-SE" sz="1000" kern="1200" dirty="0">
                <a:solidFill>
                  <a:schemeClr val="tx1"/>
                </a:solidFill>
                <a:effectLst/>
                <a:latin typeface="+mn-lt"/>
                <a:ea typeface="+mn-ea"/>
                <a:cs typeface="+mn-cs"/>
              </a:rPr>
              <a:t> </a:t>
            </a:r>
          </a:p>
          <a:p>
            <a:r>
              <a:rPr lang="sv-SE" sz="1000" u="sng" kern="1200" dirty="0">
                <a:solidFill>
                  <a:schemeClr val="tx1"/>
                </a:solidFill>
                <a:effectLst/>
                <a:latin typeface="+mn-lt"/>
                <a:ea typeface="+mn-ea"/>
                <a:cs typeface="+mn-cs"/>
              </a:rPr>
              <a:t>Vänsterpartiet </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Vänsterpartiet har också tydligt drivit på för en ambitiös politik för klimat och natur under mandatperioden. </a:t>
            </a:r>
          </a:p>
          <a:p>
            <a:r>
              <a:rPr lang="sv-SE" sz="1000" kern="1200" dirty="0">
                <a:solidFill>
                  <a:schemeClr val="tx1"/>
                </a:solidFill>
                <a:effectLst/>
                <a:latin typeface="+mn-lt"/>
                <a:ea typeface="+mn-ea"/>
                <a:cs typeface="+mn-cs"/>
              </a:rPr>
              <a:t>I partiutvärderingen har de precis som MP drivit på för nästan alla förslag de ställde sig bakom 2022.  19 gula ljus, 3 gröna. </a:t>
            </a:r>
          </a:p>
          <a:p>
            <a:r>
              <a:rPr lang="sv-SE" sz="1000" kern="1200" dirty="0">
                <a:solidFill>
                  <a:schemeClr val="tx1"/>
                </a:solidFill>
                <a:effectLst/>
                <a:latin typeface="+mn-lt"/>
                <a:ea typeface="+mn-ea"/>
                <a:cs typeface="+mn-cs"/>
              </a:rPr>
              <a:t>I relation till regeringens förda politik har V utmärkt sig på ett positivt sätt i ungefär hälften av de granskade frågorna, där de har drivit på för en mer ambitiös miljöpolitik.  </a:t>
            </a:r>
          </a:p>
          <a:p>
            <a:r>
              <a:rPr lang="sv-SE" sz="1000" kern="1200" dirty="0">
                <a:solidFill>
                  <a:schemeClr val="tx1"/>
                </a:solidFill>
                <a:effectLst/>
                <a:latin typeface="+mn-lt"/>
                <a:ea typeface="+mn-ea"/>
                <a:cs typeface="+mn-cs"/>
              </a:rPr>
              <a:t>Betydligt större budget än regeringen och SD, men rätt långt ifrån MP.  </a:t>
            </a:r>
          </a:p>
          <a:p>
            <a:br>
              <a:rPr lang="sv-SE" sz="1000" b="1" kern="1200" dirty="0">
                <a:solidFill>
                  <a:schemeClr val="tx1"/>
                </a:solidFill>
                <a:effectLst/>
                <a:latin typeface="+mn-lt"/>
                <a:ea typeface="+mn-ea"/>
                <a:cs typeface="+mn-cs"/>
              </a:rPr>
            </a:br>
            <a:endParaRPr lang="sv-SE" dirty="0">
              <a:effectLst/>
            </a:endParaRPr>
          </a:p>
          <a:p>
            <a:r>
              <a:rPr lang="sv-SE" sz="1000" b="1" kern="1200" dirty="0">
                <a:solidFill>
                  <a:schemeClr val="tx1"/>
                </a:solidFill>
                <a:effectLst/>
                <a:latin typeface="+mn-lt"/>
                <a:ea typeface="+mn-ea"/>
                <a:cs typeface="+mn-cs"/>
              </a:rPr>
              <a:t> </a:t>
            </a:r>
            <a:endParaRPr lang="sv-SE" sz="1000" kern="1200" dirty="0">
              <a:solidFill>
                <a:schemeClr val="tx1"/>
              </a:solidFill>
              <a:effectLst/>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82560A01-3C80-3254-A2FD-B43FA97CDBB2}"/>
              </a:ext>
            </a:extLst>
          </p:cNvPr>
          <p:cNvSpPr>
            <a:spLocks noGrp="1"/>
          </p:cNvSpPr>
          <p:nvPr>
            <p:ph type="sldNum" sz="quarter" idx="5"/>
          </p:nvPr>
        </p:nvSpPr>
        <p:spPr/>
        <p:txBody>
          <a:bodyPr/>
          <a:lstStyle/>
          <a:p>
            <a:fld id="{C0207A6A-926B-451D-8235-8503B58FF4A1}" type="slidenum">
              <a:rPr lang="en-US" smtClean="0"/>
              <a:t>13</a:t>
            </a:fld>
            <a:endParaRPr lang="en-US"/>
          </a:p>
        </p:txBody>
      </p:sp>
    </p:spTree>
    <p:extLst>
      <p:ext uri="{BB962C8B-B14F-4D97-AF65-F5344CB8AC3E}">
        <p14:creationId xmlns:p14="http://schemas.microsoft.com/office/powerpoint/2010/main" val="77413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Medelmåttor</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Vi ger C och S benämningen medelmåttor. De har på totalen visat ett betydligt lägre miljöengagemang än MP och V. Men de har tydligt engagerat sig för klimat och miljö i högre grad än regeringspartierna och SD. </a:t>
            </a:r>
          </a:p>
          <a:p>
            <a:r>
              <a:rPr lang="sv-SE" sz="1000" u="none" strike="noStrike" kern="1200" dirty="0">
                <a:solidFill>
                  <a:schemeClr val="tx1"/>
                </a:solidFill>
                <a:effectLst/>
                <a:latin typeface="+mn-lt"/>
                <a:ea typeface="+mn-ea"/>
                <a:cs typeface="+mn-cs"/>
              </a:rPr>
              <a:t> </a:t>
            </a:r>
            <a:endParaRPr lang="sv-SE" sz="1000" kern="1200" dirty="0">
              <a:solidFill>
                <a:schemeClr val="tx1"/>
              </a:solidFill>
              <a:effectLst/>
              <a:latin typeface="+mn-lt"/>
              <a:ea typeface="+mn-ea"/>
              <a:cs typeface="+mn-cs"/>
            </a:endParaRPr>
          </a:p>
          <a:p>
            <a:r>
              <a:rPr lang="sv-SE" sz="1000" u="sng" kern="1200" dirty="0">
                <a:solidFill>
                  <a:schemeClr val="tx1"/>
                </a:solidFill>
                <a:effectLst/>
                <a:latin typeface="+mn-lt"/>
                <a:ea typeface="+mn-ea"/>
                <a:cs typeface="+mn-cs"/>
              </a:rPr>
              <a:t>Centerpartiet</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C ställde sig bakom 13 förslag i vår enkät 2022. I uppföljningen ser vi att C fullt ut drivit på för 5 av dessa och får där grönt ljus. I 8 frågor får de gult ljus.  </a:t>
            </a:r>
          </a:p>
          <a:p>
            <a:r>
              <a:rPr lang="sv-SE" sz="1000" kern="1200" dirty="0">
                <a:solidFill>
                  <a:schemeClr val="tx1"/>
                </a:solidFill>
                <a:effectLst/>
                <a:latin typeface="+mn-lt"/>
                <a:ea typeface="+mn-ea"/>
                <a:cs typeface="+mn-cs"/>
              </a:rPr>
              <a:t>C har under mandatperioden engagerat sig för en skapare </a:t>
            </a:r>
            <a:r>
              <a:rPr lang="sv-SE" sz="1000" kern="1200" dirty="0" err="1">
                <a:solidFill>
                  <a:schemeClr val="tx1"/>
                </a:solidFill>
                <a:effectLst/>
                <a:latin typeface="+mn-lt"/>
                <a:ea typeface="+mn-ea"/>
                <a:cs typeface="+mn-cs"/>
              </a:rPr>
              <a:t>klimatpolitik</a:t>
            </a:r>
            <a:r>
              <a:rPr lang="sv-SE" sz="1000" kern="1200" dirty="0">
                <a:solidFill>
                  <a:schemeClr val="tx1"/>
                </a:solidFill>
                <a:effectLst/>
                <a:latin typeface="+mn-lt"/>
                <a:ea typeface="+mn-ea"/>
                <a:cs typeface="+mn-cs"/>
              </a:rPr>
              <a:t>. Med ett viktigt undantag - utsläpp från markanvändningssektorn. Där har de agerat i fel riktning. Det gäller också i frågor om biologisk mångfald på land. Men när det gäller biologisk mångfald i havet har de agerat positivt i några frågor: Så bilden är splittrad.  </a:t>
            </a:r>
          </a:p>
          <a:p>
            <a:r>
              <a:rPr lang="sv-SE" sz="1000" kern="1200" dirty="0">
                <a:solidFill>
                  <a:schemeClr val="tx1"/>
                </a:solidFill>
                <a:effectLst/>
                <a:latin typeface="+mn-lt"/>
                <a:ea typeface="+mn-ea"/>
                <a:cs typeface="+mn-cs"/>
              </a:rPr>
              <a:t>Miljöbudget som är några miljarder högre än regeringen och SD.</a:t>
            </a:r>
          </a:p>
          <a:p>
            <a:r>
              <a:rPr lang="sv-SE" sz="1000" u="none" strike="noStrike" kern="1200" dirty="0">
                <a:solidFill>
                  <a:schemeClr val="tx1"/>
                </a:solidFill>
                <a:effectLst/>
                <a:latin typeface="+mn-lt"/>
                <a:ea typeface="+mn-ea"/>
                <a:cs typeface="+mn-cs"/>
              </a:rPr>
              <a:t> </a:t>
            </a:r>
            <a:endParaRPr lang="sv-SE" sz="1000" kern="1200" dirty="0">
              <a:solidFill>
                <a:schemeClr val="tx1"/>
              </a:solidFill>
              <a:effectLst/>
              <a:latin typeface="+mn-lt"/>
              <a:ea typeface="+mn-ea"/>
              <a:cs typeface="+mn-cs"/>
            </a:endParaRPr>
          </a:p>
          <a:p>
            <a:r>
              <a:rPr lang="sv-SE" sz="1000" u="sng" kern="1200" dirty="0">
                <a:solidFill>
                  <a:schemeClr val="tx1"/>
                </a:solidFill>
                <a:effectLst/>
                <a:latin typeface="+mn-lt"/>
                <a:ea typeface="+mn-ea"/>
                <a:cs typeface="+mn-cs"/>
              </a:rPr>
              <a:t>Socialdemokraterna</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S har visat en liknande ambitionsnivå som C under mandatperioden. Inför förra valet ställde sig S endast bakom 5 av Naturskyddsföreningens 22 miljöpolitiska förslag. I utvärderingen ser vi att partiet fullt ut verkat för 3 av dessa när de får grönt ljus. I 8 frågor får de gult ljus.  </a:t>
            </a:r>
          </a:p>
          <a:p>
            <a:r>
              <a:rPr lang="sv-SE" sz="1000" kern="1200" dirty="0">
                <a:solidFill>
                  <a:schemeClr val="tx1"/>
                </a:solidFill>
                <a:effectLst/>
                <a:latin typeface="+mn-lt"/>
                <a:ea typeface="+mn-ea"/>
                <a:cs typeface="+mn-cs"/>
              </a:rPr>
              <a:t>I förhållande till regeringens förda politik har S drivit på </a:t>
            </a:r>
            <a:r>
              <a:rPr lang="sv-SE" sz="1000" kern="1200" dirty="0" err="1">
                <a:solidFill>
                  <a:schemeClr val="tx1"/>
                </a:solidFill>
                <a:effectLst/>
                <a:latin typeface="+mn-lt"/>
                <a:ea typeface="+mn-ea"/>
                <a:cs typeface="+mn-cs"/>
              </a:rPr>
              <a:t>på</a:t>
            </a:r>
            <a:r>
              <a:rPr lang="sv-SE" sz="1000" kern="1200" dirty="0">
                <a:solidFill>
                  <a:schemeClr val="tx1"/>
                </a:solidFill>
                <a:effectLst/>
                <a:latin typeface="+mn-lt"/>
                <a:ea typeface="+mn-ea"/>
                <a:cs typeface="+mn-cs"/>
              </a:rPr>
              <a:t> ett positivt sätt på klimatområdet och i havspolitiken.  </a:t>
            </a:r>
          </a:p>
          <a:p>
            <a:br>
              <a:rPr lang="sv-SE" sz="1000" b="1" kern="1200" dirty="0">
                <a:solidFill>
                  <a:schemeClr val="tx1"/>
                </a:solidFill>
                <a:effectLst/>
                <a:latin typeface="+mn-lt"/>
                <a:ea typeface="+mn-ea"/>
                <a:cs typeface="+mn-cs"/>
              </a:rPr>
            </a:br>
            <a:endParaRPr lang="sv-SE" dirty="0">
              <a:effectLst/>
            </a:endParaRPr>
          </a:p>
          <a:p>
            <a:r>
              <a:rPr lang="sv-SE" sz="1000" b="1" kern="1200" dirty="0">
                <a:solidFill>
                  <a:schemeClr val="tx1"/>
                </a:solidFill>
                <a:effectLst/>
                <a:latin typeface="+mn-lt"/>
                <a:ea typeface="+mn-ea"/>
                <a:cs typeface="+mn-cs"/>
              </a:rPr>
              <a:t> </a:t>
            </a:r>
            <a:endParaRPr lang="sv-SE" sz="10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0207A6A-926B-451D-8235-8503B58FF4A1}" type="slidenum">
              <a:rPr lang="en-US" smtClean="0"/>
              <a:t>14</a:t>
            </a:fld>
            <a:endParaRPr lang="en-US"/>
          </a:p>
        </p:txBody>
      </p:sp>
    </p:spTree>
    <p:extLst>
      <p:ext uri="{BB962C8B-B14F-4D97-AF65-F5344CB8AC3E}">
        <p14:creationId xmlns:p14="http://schemas.microsoft.com/office/powerpoint/2010/main" val="15157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ättsbla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0C135C0-E472-4F76-97DD-FB8A4AAB737D}"/>
              </a:ext>
            </a:extLst>
          </p:cNvPr>
          <p:cNvGrpSpPr/>
          <p:nvPr/>
        </p:nvGrpSpPr>
        <p:grpSpPr>
          <a:xfrm>
            <a:off x="-1" y="0"/>
            <a:ext cx="712800" cy="6858000"/>
            <a:chOff x="631578" y="0"/>
            <a:chExt cx="408946" cy="4713828"/>
          </a:xfrm>
        </p:grpSpPr>
        <p:sp>
          <p:nvSpPr>
            <p:cNvPr id="18" name="Rectangle 17">
              <a:extLst>
                <a:ext uri="{FF2B5EF4-FFF2-40B4-BE49-F238E27FC236}">
                  <a16:creationId xmlns:a16="http://schemas.microsoft.com/office/drawing/2014/main" id="{6C885DF6-3935-4BBA-9F24-A4A19C1B34D4}"/>
                </a:ext>
              </a:extLst>
            </p:cNvPr>
            <p:cNvSpPr/>
            <p:nvPr/>
          </p:nvSpPr>
          <p:spPr bwMode="gray">
            <a:xfrm>
              <a:off x="631578" y="0"/>
              <a:ext cx="408946" cy="1168637"/>
            </a:xfrm>
            <a:prstGeom prst="rect">
              <a:avLst/>
            </a:prstGeom>
            <a:solidFill>
              <a:srgbClr val="F0E6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sp>
          <p:nvSpPr>
            <p:cNvPr id="19" name="Rectangle 18">
              <a:extLst>
                <a:ext uri="{FF2B5EF4-FFF2-40B4-BE49-F238E27FC236}">
                  <a16:creationId xmlns:a16="http://schemas.microsoft.com/office/drawing/2014/main" id="{225593A5-8706-4A9B-87D0-59EDA8C99E74}"/>
                </a:ext>
              </a:extLst>
            </p:cNvPr>
            <p:cNvSpPr/>
            <p:nvPr/>
          </p:nvSpPr>
          <p:spPr bwMode="gray">
            <a:xfrm>
              <a:off x="631579" y="1168637"/>
              <a:ext cx="408945" cy="1188277"/>
            </a:xfrm>
            <a:prstGeom prst="rect">
              <a:avLst/>
            </a:prstGeom>
            <a:solidFill>
              <a:srgbClr val="B9D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sp>
          <p:nvSpPr>
            <p:cNvPr id="20" name="Rectangle 19">
              <a:extLst>
                <a:ext uri="{FF2B5EF4-FFF2-40B4-BE49-F238E27FC236}">
                  <a16:creationId xmlns:a16="http://schemas.microsoft.com/office/drawing/2014/main" id="{3F74E802-6D28-440D-97D7-7F9C45C335E2}"/>
                </a:ext>
              </a:extLst>
            </p:cNvPr>
            <p:cNvSpPr/>
            <p:nvPr/>
          </p:nvSpPr>
          <p:spPr bwMode="gray">
            <a:xfrm>
              <a:off x="631578" y="2356914"/>
              <a:ext cx="408946" cy="1178457"/>
            </a:xfrm>
            <a:prstGeom prst="rect">
              <a:avLst/>
            </a:prstGeom>
            <a:solidFill>
              <a:srgbClr val="73A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sp>
          <p:nvSpPr>
            <p:cNvPr id="21" name="Rectangle 20">
              <a:extLst>
                <a:ext uri="{FF2B5EF4-FFF2-40B4-BE49-F238E27FC236}">
                  <a16:creationId xmlns:a16="http://schemas.microsoft.com/office/drawing/2014/main" id="{36FB8BE0-8EDD-4300-A23B-9DDF4EC6F051}"/>
                </a:ext>
              </a:extLst>
            </p:cNvPr>
            <p:cNvSpPr/>
            <p:nvPr/>
          </p:nvSpPr>
          <p:spPr bwMode="gray">
            <a:xfrm>
              <a:off x="631578" y="3535371"/>
              <a:ext cx="408946" cy="1178457"/>
            </a:xfrm>
            <a:prstGeom prst="rect">
              <a:avLst/>
            </a:prstGeom>
            <a:solidFill>
              <a:srgbClr val="0096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grpSp>
      <p:grpSp>
        <p:nvGrpSpPr>
          <p:cNvPr id="9" name="Group 4">
            <a:extLst>
              <a:ext uri="{FF2B5EF4-FFF2-40B4-BE49-F238E27FC236}">
                <a16:creationId xmlns:a16="http://schemas.microsoft.com/office/drawing/2014/main" id="{BC1B1B60-A4B0-47C8-9443-FC46B38618DC}"/>
              </a:ext>
            </a:extLst>
          </p:cNvPr>
          <p:cNvGrpSpPr>
            <a:grpSpLocks noChangeAspect="1"/>
          </p:cNvGrpSpPr>
          <p:nvPr/>
        </p:nvGrpSpPr>
        <p:grpSpPr bwMode="auto">
          <a:xfrm>
            <a:off x="3939753" y="1268760"/>
            <a:ext cx="4532511" cy="4536504"/>
            <a:chOff x="1679" y="4"/>
            <a:chExt cx="4540" cy="4544"/>
          </a:xfrm>
        </p:grpSpPr>
        <p:sp>
          <p:nvSpPr>
            <p:cNvPr id="11" name="Freeform 5">
              <a:extLst>
                <a:ext uri="{FF2B5EF4-FFF2-40B4-BE49-F238E27FC236}">
                  <a16:creationId xmlns:a16="http://schemas.microsoft.com/office/drawing/2014/main" id="{3EB6E467-2717-4535-801D-114525B5F794}"/>
                </a:ext>
              </a:extLst>
            </p:cNvPr>
            <p:cNvSpPr>
              <a:spLocks/>
            </p:cNvSpPr>
            <p:nvPr/>
          </p:nvSpPr>
          <p:spPr bwMode="auto">
            <a:xfrm>
              <a:off x="1679" y="4"/>
              <a:ext cx="1951" cy="2733"/>
            </a:xfrm>
            <a:custGeom>
              <a:avLst/>
              <a:gdLst>
                <a:gd name="T0" fmla="*/ 6356 w 18184"/>
                <a:gd name="T1" fmla="*/ 8136 h 25472"/>
                <a:gd name="T2" fmla="*/ 6896 w 18184"/>
                <a:gd name="T3" fmla="*/ 7390 h 25472"/>
                <a:gd name="T4" fmla="*/ 15024 w 18184"/>
                <a:gd name="T5" fmla="*/ 1052 h 25472"/>
                <a:gd name="T6" fmla="*/ 15647 w 18184"/>
                <a:gd name="T7" fmla="*/ 799 h 25472"/>
                <a:gd name="T8" fmla="*/ 15969 w 18184"/>
                <a:gd name="T9" fmla="*/ 676 h 25472"/>
                <a:gd name="T10" fmla="*/ 16004 w 18184"/>
                <a:gd name="T11" fmla="*/ 663 h 25472"/>
                <a:gd name="T12" fmla="*/ 16426 w 18184"/>
                <a:gd name="T13" fmla="*/ 513 h 25472"/>
                <a:gd name="T14" fmla="*/ 16521 w 18184"/>
                <a:gd name="T15" fmla="*/ 482 h 25472"/>
                <a:gd name="T16" fmla="*/ 16732 w 18184"/>
                <a:gd name="T17" fmla="*/ 413 h 25472"/>
                <a:gd name="T18" fmla="*/ 18184 w 18184"/>
                <a:gd name="T19" fmla="*/ 0 h 25472"/>
                <a:gd name="T20" fmla="*/ 141 w 18184"/>
                <a:gd name="T21" fmla="*/ 17642 h 25472"/>
                <a:gd name="T22" fmla="*/ 77 w 18184"/>
                <a:gd name="T23" fmla="*/ 18263 h 25472"/>
                <a:gd name="T24" fmla="*/ 0 w 18184"/>
                <a:gd name="T25" fmla="*/ 19611 h 25472"/>
                <a:gd name="T26" fmla="*/ 1 w 18184"/>
                <a:gd name="T27" fmla="*/ 19658 h 25472"/>
                <a:gd name="T28" fmla="*/ 199 w 18184"/>
                <a:gd name="T29" fmla="*/ 21564 h 25472"/>
                <a:gd name="T30" fmla="*/ 2351 w 18184"/>
                <a:gd name="T31" fmla="*/ 24978 h 25472"/>
                <a:gd name="T32" fmla="*/ 3569 w 18184"/>
                <a:gd name="T33" fmla="*/ 25456 h 25472"/>
                <a:gd name="T34" fmla="*/ 3678 w 18184"/>
                <a:gd name="T35" fmla="*/ 25472 h 25472"/>
                <a:gd name="T36" fmla="*/ 2793 w 18184"/>
                <a:gd name="T37" fmla="*/ 19779 h 25472"/>
                <a:gd name="T38" fmla="*/ 6356 w 18184"/>
                <a:gd name="T39" fmla="*/ 8136 h 2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84" h="25472">
                  <a:moveTo>
                    <a:pt x="6356" y="8136"/>
                  </a:moveTo>
                  <a:cubicBezTo>
                    <a:pt x="6530" y="7884"/>
                    <a:pt x="6710" y="7635"/>
                    <a:pt x="6896" y="7390"/>
                  </a:cubicBezTo>
                  <a:cubicBezTo>
                    <a:pt x="8939" y="4694"/>
                    <a:pt x="11690" y="2476"/>
                    <a:pt x="15024" y="1052"/>
                  </a:cubicBezTo>
                  <a:cubicBezTo>
                    <a:pt x="15231" y="964"/>
                    <a:pt x="15439" y="880"/>
                    <a:pt x="15647" y="799"/>
                  </a:cubicBezTo>
                  <a:cubicBezTo>
                    <a:pt x="15754" y="757"/>
                    <a:pt x="15861" y="716"/>
                    <a:pt x="15969" y="676"/>
                  </a:cubicBezTo>
                  <a:cubicBezTo>
                    <a:pt x="15980" y="671"/>
                    <a:pt x="15992" y="667"/>
                    <a:pt x="16004" y="663"/>
                  </a:cubicBezTo>
                  <a:cubicBezTo>
                    <a:pt x="16144" y="611"/>
                    <a:pt x="16285" y="562"/>
                    <a:pt x="16426" y="513"/>
                  </a:cubicBezTo>
                  <a:cubicBezTo>
                    <a:pt x="16457" y="502"/>
                    <a:pt x="16488" y="492"/>
                    <a:pt x="16521" y="482"/>
                  </a:cubicBezTo>
                  <a:cubicBezTo>
                    <a:pt x="16590" y="458"/>
                    <a:pt x="16661" y="435"/>
                    <a:pt x="16732" y="413"/>
                  </a:cubicBezTo>
                  <a:cubicBezTo>
                    <a:pt x="17214" y="256"/>
                    <a:pt x="17697" y="119"/>
                    <a:pt x="18184" y="0"/>
                  </a:cubicBezTo>
                  <a:cubicBezTo>
                    <a:pt x="8972" y="890"/>
                    <a:pt x="1292" y="8075"/>
                    <a:pt x="141" y="17642"/>
                  </a:cubicBezTo>
                  <a:cubicBezTo>
                    <a:pt x="115" y="17849"/>
                    <a:pt x="95" y="18056"/>
                    <a:pt x="77" y="18263"/>
                  </a:cubicBezTo>
                  <a:cubicBezTo>
                    <a:pt x="36" y="18715"/>
                    <a:pt x="11" y="19164"/>
                    <a:pt x="0" y="19611"/>
                  </a:cubicBezTo>
                  <a:cubicBezTo>
                    <a:pt x="0" y="19627"/>
                    <a:pt x="0" y="19643"/>
                    <a:pt x="1" y="19658"/>
                  </a:cubicBezTo>
                  <a:cubicBezTo>
                    <a:pt x="5" y="20318"/>
                    <a:pt x="70" y="20957"/>
                    <a:pt x="199" y="21564"/>
                  </a:cubicBezTo>
                  <a:cubicBezTo>
                    <a:pt x="535" y="23138"/>
                    <a:pt x="1279" y="24319"/>
                    <a:pt x="2351" y="24978"/>
                  </a:cubicBezTo>
                  <a:cubicBezTo>
                    <a:pt x="2753" y="25225"/>
                    <a:pt x="3159" y="25385"/>
                    <a:pt x="3569" y="25456"/>
                  </a:cubicBezTo>
                  <a:cubicBezTo>
                    <a:pt x="3605" y="25463"/>
                    <a:pt x="3642" y="25468"/>
                    <a:pt x="3678" y="25472"/>
                  </a:cubicBezTo>
                  <a:cubicBezTo>
                    <a:pt x="3099" y="23590"/>
                    <a:pt x="2811" y="21674"/>
                    <a:pt x="2793" y="19779"/>
                  </a:cubicBezTo>
                  <a:cubicBezTo>
                    <a:pt x="2753" y="15607"/>
                    <a:pt x="4016" y="11535"/>
                    <a:pt x="6356" y="81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B27CAA4E-4AB5-4A84-AA93-ECBAE0463975}"/>
                </a:ext>
              </a:extLst>
            </p:cNvPr>
            <p:cNvSpPr>
              <a:spLocks/>
            </p:cNvSpPr>
            <p:nvPr/>
          </p:nvSpPr>
          <p:spPr bwMode="auto">
            <a:xfrm>
              <a:off x="4219" y="168"/>
              <a:ext cx="2000" cy="2881"/>
            </a:xfrm>
            <a:custGeom>
              <a:avLst/>
              <a:gdLst>
                <a:gd name="T0" fmla="*/ 8550 w 18642"/>
                <a:gd name="T1" fmla="*/ 2407 h 26853"/>
                <a:gd name="T2" fmla="*/ 8044 w 18642"/>
                <a:gd name="T3" fmla="*/ 2041 h 26853"/>
                <a:gd name="T4" fmla="*/ 6914 w 18642"/>
                <a:gd name="T5" fmla="*/ 1301 h 26853"/>
                <a:gd name="T6" fmla="*/ 6873 w 18642"/>
                <a:gd name="T7" fmla="*/ 1277 h 26853"/>
                <a:gd name="T8" fmla="*/ 5124 w 18642"/>
                <a:gd name="T9" fmla="*/ 497 h 26853"/>
                <a:gd name="T10" fmla="*/ 1091 w 18642"/>
                <a:gd name="T11" fmla="*/ 653 h 26853"/>
                <a:gd name="T12" fmla="*/ 68 w 18642"/>
                <a:gd name="T13" fmla="*/ 1470 h 26853"/>
                <a:gd name="T14" fmla="*/ 0 w 18642"/>
                <a:gd name="T15" fmla="*/ 1555 h 26853"/>
                <a:gd name="T16" fmla="*/ 5372 w 18642"/>
                <a:gd name="T17" fmla="*/ 3635 h 26853"/>
                <a:gd name="T18" fmla="*/ 13674 w 18642"/>
                <a:gd name="T19" fmla="*/ 12542 h 26853"/>
                <a:gd name="T20" fmla="*/ 14050 w 18642"/>
                <a:gd name="T21" fmla="*/ 13383 h 26853"/>
                <a:gd name="T22" fmla="*/ 15475 w 18642"/>
                <a:gd name="T23" fmla="*/ 23592 h 26853"/>
                <a:gd name="T24" fmla="*/ 15383 w 18642"/>
                <a:gd name="T25" fmla="*/ 24257 h 26853"/>
                <a:gd name="T26" fmla="*/ 15329 w 18642"/>
                <a:gd name="T27" fmla="*/ 24598 h 26853"/>
                <a:gd name="T28" fmla="*/ 15323 w 18642"/>
                <a:gd name="T29" fmla="*/ 24635 h 26853"/>
                <a:gd name="T30" fmla="*/ 15240 w 18642"/>
                <a:gd name="T31" fmla="*/ 25075 h 26853"/>
                <a:gd name="T32" fmla="*/ 15221 w 18642"/>
                <a:gd name="T33" fmla="*/ 25172 h 26853"/>
                <a:gd name="T34" fmla="*/ 15176 w 18642"/>
                <a:gd name="T35" fmla="*/ 25390 h 26853"/>
                <a:gd name="T36" fmla="*/ 14807 w 18642"/>
                <a:gd name="T37" fmla="*/ 26853 h 26853"/>
                <a:gd name="T38" fmla="*/ 8550 w 18642"/>
                <a:gd name="T39" fmla="*/ 2407 h 26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42" h="26853">
                  <a:moveTo>
                    <a:pt x="8550" y="2407"/>
                  </a:moveTo>
                  <a:cubicBezTo>
                    <a:pt x="8383" y="2282"/>
                    <a:pt x="8214" y="2160"/>
                    <a:pt x="8044" y="2041"/>
                  </a:cubicBezTo>
                  <a:cubicBezTo>
                    <a:pt x="7673" y="1780"/>
                    <a:pt x="7295" y="1533"/>
                    <a:pt x="6914" y="1301"/>
                  </a:cubicBezTo>
                  <a:cubicBezTo>
                    <a:pt x="6900" y="1293"/>
                    <a:pt x="6887" y="1285"/>
                    <a:pt x="6873" y="1277"/>
                  </a:cubicBezTo>
                  <a:cubicBezTo>
                    <a:pt x="6299" y="952"/>
                    <a:pt x="5714" y="689"/>
                    <a:pt x="5124" y="497"/>
                  </a:cubicBezTo>
                  <a:cubicBezTo>
                    <a:pt x="3593" y="0"/>
                    <a:pt x="2198" y="54"/>
                    <a:pt x="1091" y="653"/>
                  </a:cubicBezTo>
                  <a:cubicBezTo>
                    <a:pt x="676" y="877"/>
                    <a:pt x="334" y="1150"/>
                    <a:pt x="68" y="1470"/>
                  </a:cubicBezTo>
                  <a:cubicBezTo>
                    <a:pt x="44" y="1497"/>
                    <a:pt x="22" y="1526"/>
                    <a:pt x="0" y="1555"/>
                  </a:cubicBezTo>
                  <a:cubicBezTo>
                    <a:pt x="1919" y="1995"/>
                    <a:pt x="3722" y="2704"/>
                    <a:pt x="5372" y="3635"/>
                  </a:cubicBezTo>
                  <a:cubicBezTo>
                    <a:pt x="9005" y="5686"/>
                    <a:pt x="11900" y="8817"/>
                    <a:pt x="13674" y="12542"/>
                  </a:cubicBezTo>
                  <a:cubicBezTo>
                    <a:pt x="13806" y="12820"/>
                    <a:pt x="13932" y="13100"/>
                    <a:pt x="14050" y="13383"/>
                  </a:cubicBezTo>
                  <a:cubicBezTo>
                    <a:pt x="15363" y="16500"/>
                    <a:pt x="15909" y="19992"/>
                    <a:pt x="15475" y="23592"/>
                  </a:cubicBezTo>
                  <a:cubicBezTo>
                    <a:pt x="15448" y="23815"/>
                    <a:pt x="15417" y="24036"/>
                    <a:pt x="15383" y="24257"/>
                  </a:cubicBezTo>
                  <a:cubicBezTo>
                    <a:pt x="15366" y="24371"/>
                    <a:pt x="15348" y="24485"/>
                    <a:pt x="15329" y="24598"/>
                  </a:cubicBezTo>
                  <a:cubicBezTo>
                    <a:pt x="15326" y="24610"/>
                    <a:pt x="15324" y="24622"/>
                    <a:pt x="15323" y="24635"/>
                  </a:cubicBezTo>
                  <a:cubicBezTo>
                    <a:pt x="15297" y="24781"/>
                    <a:pt x="15270" y="24929"/>
                    <a:pt x="15240" y="25075"/>
                  </a:cubicBezTo>
                  <a:cubicBezTo>
                    <a:pt x="15235" y="25108"/>
                    <a:pt x="15228" y="25140"/>
                    <a:pt x="15221" y="25172"/>
                  </a:cubicBezTo>
                  <a:cubicBezTo>
                    <a:pt x="15206" y="25246"/>
                    <a:pt x="15191" y="25317"/>
                    <a:pt x="15176" y="25390"/>
                  </a:cubicBezTo>
                  <a:cubicBezTo>
                    <a:pt x="15069" y="25886"/>
                    <a:pt x="14947" y="26374"/>
                    <a:pt x="14807" y="26853"/>
                  </a:cubicBezTo>
                  <a:cubicBezTo>
                    <a:pt x="18642" y="18431"/>
                    <a:pt x="16259" y="8188"/>
                    <a:pt x="8550" y="2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85F4EC28-DD1D-47D5-A932-9C27F419B285}"/>
                </a:ext>
              </a:extLst>
            </p:cNvPr>
            <p:cNvSpPr>
              <a:spLocks/>
            </p:cNvSpPr>
            <p:nvPr/>
          </p:nvSpPr>
          <p:spPr bwMode="auto">
            <a:xfrm>
              <a:off x="2081" y="3393"/>
              <a:ext cx="3173" cy="1155"/>
            </a:xfrm>
            <a:custGeom>
              <a:avLst/>
              <a:gdLst>
                <a:gd name="T0" fmla="*/ 29312 w 29561"/>
                <a:gd name="T1" fmla="*/ 0 h 10764"/>
                <a:gd name="T2" fmla="*/ 24825 w 29561"/>
                <a:gd name="T3" fmla="*/ 3613 h 10764"/>
                <a:gd name="T4" fmla="*/ 12961 w 29561"/>
                <a:gd name="T5" fmla="*/ 6348 h 10764"/>
                <a:gd name="T6" fmla="*/ 12044 w 29561"/>
                <a:gd name="T7" fmla="*/ 6255 h 10764"/>
                <a:gd name="T8" fmla="*/ 2491 w 29561"/>
                <a:gd name="T9" fmla="*/ 2383 h 10764"/>
                <a:gd name="T10" fmla="*/ 1960 w 29561"/>
                <a:gd name="T11" fmla="*/ 1970 h 10764"/>
                <a:gd name="T12" fmla="*/ 1692 w 29561"/>
                <a:gd name="T13" fmla="*/ 1753 h 10764"/>
                <a:gd name="T14" fmla="*/ 1664 w 29561"/>
                <a:gd name="T15" fmla="*/ 1730 h 10764"/>
                <a:gd name="T16" fmla="*/ 1323 w 29561"/>
                <a:gd name="T17" fmla="*/ 1438 h 10764"/>
                <a:gd name="T18" fmla="*/ 1249 w 29561"/>
                <a:gd name="T19" fmla="*/ 1373 h 10764"/>
                <a:gd name="T20" fmla="*/ 1083 w 29561"/>
                <a:gd name="T21" fmla="*/ 1224 h 10764"/>
                <a:gd name="T22" fmla="*/ 0 w 29561"/>
                <a:gd name="T23" fmla="*/ 173 h 10764"/>
                <a:gd name="T24" fmla="*/ 24300 w 29561"/>
                <a:gd name="T25" fmla="*/ 6978 h 10764"/>
                <a:gd name="T26" fmla="*/ 24870 w 29561"/>
                <a:gd name="T27" fmla="*/ 6723 h 10764"/>
                <a:gd name="T28" fmla="*/ 26076 w 29561"/>
                <a:gd name="T29" fmla="*/ 6114 h 10764"/>
                <a:gd name="T30" fmla="*/ 26116 w 29561"/>
                <a:gd name="T31" fmla="*/ 6091 h 10764"/>
                <a:gd name="T32" fmla="*/ 27667 w 29561"/>
                <a:gd name="T33" fmla="*/ 4966 h 10764"/>
                <a:gd name="T34" fmla="*/ 29548 w 29561"/>
                <a:gd name="T35" fmla="*/ 1395 h 10764"/>
                <a:gd name="T36" fmla="*/ 29352 w 29561"/>
                <a:gd name="T37" fmla="*/ 101 h 10764"/>
                <a:gd name="T38" fmla="*/ 29312 w 29561"/>
                <a:gd name="T39" fmla="*/ 0 h 10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561" h="10764">
                  <a:moveTo>
                    <a:pt x="29312" y="0"/>
                  </a:moveTo>
                  <a:cubicBezTo>
                    <a:pt x="27972" y="1442"/>
                    <a:pt x="26457" y="2649"/>
                    <a:pt x="24825" y="3613"/>
                  </a:cubicBezTo>
                  <a:cubicBezTo>
                    <a:pt x="21233" y="5733"/>
                    <a:pt x="17075" y="6674"/>
                    <a:pt x="12961" y="6348"/>
                  </a:cubicBezTo>
                  <a:cubicBezTo>
                    <a:pt x="12655" y="6323"/>
                    <a:pt x="12349" y="6293"/>
                    <a:pt x="12044" y="6255"/>
                  </a:cubicBezTo>
                  <a:cubicBezTo>
                    <a:pt x="8688" y="5832"/>
                    <a:pt x="5392" y="4559"/>
                    <a:pt x="2491" y="2383"/>
                  </a:cubicBezTo>
                  <a:cubicBezTo>
                    <a:pt x="2311" y="2249"/>
                    <a:pt x="2135" y="2110"/>
                    <a:pt x="1960" y="1970"/>
                  </a:cubicBezTo>
                  <a:cubicBezTo>
                    <a:pt x="1871" y="1899"/>
                    <a:pt x="1781" y="1826"/>
                    <a:pt x="1692" y="1753"/>
                  </a:cubicBezTo>
                  <a:cubicBezTo>
                    <a:pt x="1683" y="1745"/>
                    <a:pt x="1674" y="1737"/>
                    <a:pt x="1664" y="1730"/>
                  </a:cubicBezTo>
                  <a:cubicBezTo>
                    <a:pt x="1549" y="1634"/>
                    <a:pt x="1435" y="1538"/>
                    <a:pt x="1323" y="1438"/>
                  </a:cubicBezTo>
                  <a:cubicBezTo>
                    <a:pt x="1298" y="1416"/>
                    <a:pt x="1274" y="1395"/>
                    <a:pt x="1249" y="1373"/>
                  </a:cubicBezTo>
                  <a:cubicBezTo>
                    <a:pt x="1193" y="1324"/>
                    <a:pt x="1138" y="1273"/>
                    <a:pt x="1083" y="1224"/>
                  </a:cubicBezTo>
                  <a:cubicBezTo>
                    <a:pt x="706" y="886"/>
                    <a:pt x="346" y="535"/>
                    <a:pt x="0" y="173"/>
                  </a:cubicBezTo>
                  <a:cubicBezTo>
                    <a:pt x="5377" y="7706"/>
                    <a:pt x="15440" y="10764"/>
                    <a:pt x="24300" y="6978"/>
                  </a:cubicBezTo>
                  <a:cubicBezTo>
                    <a:pt x="24492" y="6896"/>
                    <a:pt x="24681" y="6810"/>
                    <a:pt x="24870" y="6723"/>
                  </a:cubicBezTo>
                  <a:cubicBezTo>
                    <a:pt x="25282" y="6532"/>
                    <a:pt x="25684" y="6329"/>
                    <a:pt x="26076" y="6114"/>
                  </a:cubicBezTo>
                  <a:cubicBezTo>
                    <a:pt x="26089" y="6107"/>
                    <a:pt x="26103" y="6099"/>
                    <a:pt x="26116" y="6091"/>
                  </a:cubicBezTo>
                  <a:cubicBezTo>
                    <a:pt x="26685" y="5757"/>
                    <a:pt x="27206" y="5381"/>
                    <a:pt x="27667" y="4966"/>
                  </a:cubicBezTo>
                  <a:cubicBezTo>
                    <a:pt x="28863" y="3888"/>
                    <a:pt x="29512" y="2654"/>
                    <a:pt x="29548" y="1395"/>
                  </a:cubicBezTo>
                  <a:cubicBezTo>
                    <a:pt x="29561" y="924"/>
                    <a:pt x="29496" y="493"/>
                    <a:pt x="29352" y="101"/>
                  </a:cubicBezTo>
                  <a:cubicBezTo>
                    <a:pt x="29340" y="66"/>
                    <a:pt x="29326" y="33"/>
                    <a:pt x="293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F0920142-16AD-4DCD-B479-AB4FBED514C4}"/>
                </a:ext>
              </a:extLst>
            </p:cNvPr>
            <p:cNvSpPr>
              <a:spLocks/>
            </p:cNvSpPr>
            <p:nvPr/>
          </p:nvSpPr>
          <p:spPr bwMode="auto">
            <a:xfrm>
              <a:off x="2275" y="906"/>
              <a:ext cx="2882" cy="2396"/>
            </a:xfrm>
            <a:custGeom>
              <a:avLst/>
              <a:gdLst>
                <a:gd name="T0" fmla="*/ 25545 w 26850"/>
                <a:gd name="T1" fmla="*/ 11563 h 22336"/>
                <a:gd name="T2" fmla="*/ 26687 w 26850"/>
                <a:gd name="T3" fmla="*/ 10187 h 22336"/>
                <a:gd name="T4" fmla="*/ 21091 w 26850"/>
                <a:gd name="T5" fmla="*/ 5139 h 22336"/>
                <a:gd name="T6" fmla="*/ 10211 w 26850"/>
                <a:gd name="T7" fmla="*/ 189 h 22336"/>
                <a:gd name="T8" fmla="*/ 9812 w 26850"/>
                <a:gd name="T9" fmla="*/ 64 h 22336"/>
                <a:gd name="T10" fmla="*/ 9996 w 26850"/>
                <a:gd name="T11" fmla="*/ 790 h 22336"/>
                <a:gd name="T12" fmla="*/ 15366 w 26850"/>
                <a:gd name="T13" fmla="*/ 5686 h 22336"/>
                <a:gd name="T14" fmla="*/ 15502 w 26850"/>
                <a:gd name="T15" fmla="*/ 6227 h 22336"/>
                <a:gd name="T16" fmla="*/ 13485 w 26850"/>
                <a:gd name="T17" fmla="*/ 7198 h 22336"/>
                <a:gd name="T18" fmla="*/ 9281 w 26850"/>
                <a:gd name="T19" fmla="*/ 6252 h 22336"/>
                <a:gd name="T20" fmla="*/ 8458 w 26850"/>
                <a:gd name="T21" fmla="*/ 5976 h 22336"/>
                <a:gd name="T22" fmla="*/ 6643 w 26850"/>
                <a:gd name="T23" fmla="*/ 5367 h 22336"/>
                <a:gd name="T24" fmla="*/ 4805 w 26850"/>
                <a:gd name="T25" fmla="*/ 4751 h 22336"/>
                <a:gd name="T26" fmla="*/ 4119 w 26850"/>
                <a:gd name="T27" fmla="*/ 4521 h 22336"/>
                <a:gd name="T28" fmla="*/ 3968 w 26850"/>
                <a:gd name="T29" fmla="*/ 4491 h 22336"/>
                <a:gd name="T30" fmla="*/ 3696 w 26850"/>
                <a:gd name="T31" fmla="*/ 4597 h 22336"/>
                <a:gd name="T32" fmla="*/ 3602 w 26850"/>
                <a:gd name="T33" fmla="*/ 4675 h 22336"/>
                <a:gd name="T34" fmla="*/ 3076 w 26850"/>
                <a:gd name="T35" fmla="*/ 5109 h 22336"/>
                <a:gd name="T36" fmla="*/ 2777 w 26850"/>
                <a:gd name="T37" fmla="*/ 5361 h 22336"/>
                <a:gd name="T38" fmla="*/ 2574 w 26850"/>
                <a:gd name="T39" fmla="*/ 5831 h 22336"/>
                <a:gd name="T40" fmla="*/ 2734 w 26850"/>
                <a:gd name="T41" fmla="*/ 6255 h 22336"/>
                <a:gd name="T42" fmla="*/ 2766 w 26850"/>
                <a:gd name="T43" fmla="*/ 6290 h 22336"/>
                <a:gd name="T44" fmla="*/ 2843 w 26850"/>
                <a:gd name="T45" fmla="*/ 6361 h 22336"/>
                <a:gd name="T46" fmla="*/ 8734 w 26850"/>
                <a:gd name="T47" fmla="*/ 10568 h 22336"/>
                <a:gd name="T48" fmla="*/ 10420 w 26850"/>
                <a:gd name="T49" fmla="*/ 14592 h 22336"/>
                <a:gd name="T50" fmla="*/ 10417 w 26850"/>
                <a:gd name="T51" fmla="*/ 14836 h 22336"/>
                <a:gd name="T52" fmla="*/ 10214 w 26850"/>
                <a:gd name="T53" fmla="*/ 15062 h 22336"/>
                <a:gd name="T54" fmla="*/ 7031 w 26850"/>
                <a:gd name="T55" fmla="*/ 14519 h 22336"/>
                <a:gd name="T56" fmla="*/ 2500 w 26850"/>
                <a:gd name="T57" fmla="*/ 12617 h 22336"/>
                <a:gd name="T58" fmla="*/ 1238 w 26850"/>
                <a:gd name="T59" fmla="*/ 12083 h 22336"/>
                <a:gd name="T60" fmla="*/ 882 w 26850"/>
                <a:gd name="T61" fmla="*/ 11932 h 22336"/>
                <a:gd name="T62" fmla="*/ 440 w 26850"/>
                <a:gd name="T63" fmla="*/ 12012 h 22336"/>
                <a:gd name="T64" fmla="*/ 2315 w 26850"/>
                <a:gd name="T65" fmla="*/ 14618 h 22336"/>
                <a:gd name="T66" fmla="*/ 14983 w 26850"/>
                <a:gd name="T67" fmla="*/ 21842 h 22336"/>
                <a:gd name="T68" fmla="*/ 21741 w 26850"/>
                <a:gd name="T69" fmla="*/ 19993 h 22336"/>
                <a:gd name="T70" fmla="*/ 20990 w 26850"/>
                <a:gd name="T71" fmla="*/ 19029 h 22336"/>
                <a:gd name="T72" fmla="*/ 24529 w 26850"/>
                <a:gd name="T73" fmla="*/ 17124 h 22336"/>
                <a:gd name="T74" fmla="*/ 25743 w 26850"/>
                <a:gd name="T75" fmla="*/ 17516 h 22336"/>
                <a:gd name="T76" fmla="*/ 26402 w 26850"/>
                <a:gd name="T77" fmla="*/ 17152 h 22336"/>
                <a:gd name="T78" fmla="*/ 26522 w 26850"/>
                <a:gd name="T79" fmla="*/ 17207 h 22336"/>
                <a:gd name="T80" fmla="*/ 26216 w 26850"/>
                <a:gd name="T81" fmla="*/ 15747 h 22336"/>
                <a:gd name="T82" fmla="*/ 24792 w 26850"/>
                <a:gd name="T83" fmla="*/ 13697 h 22336"/>
                <a:gd name="T84" fmla="*/ 23198 w 26850"/>
                <a:gd name="T85" fmla="*/ 12357 h 2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50" h="22336">
                  <a:moveTo>
                    <a:pt x="24079" y="11545"/>
                  </a:moveTo>
                  <a:cubicBezTo>
                    <a:pt x="24539" y="11435"/>
                    <a:pt x="25077" y="11524"/>
                    <a:pt x="25545" y="11563"/>
                  </a:cubicBezTo>
                  <a:cubicBezTo>
                    <a:pt x="25925" y="11595"/>
                    <a:pt x="26383" y="11558"/>
                    <a:pt x="26625" y="11217"/>
                  </a:cubicBezTo>
                  <a:cubicBezTo>
                    <a:pt x="26850" y="10899"/>
                    <a:pt x="26816" y="10530"/>
                    <a:pt x="26687" y="10187"/>
                  </a:cubicBezTo>
                  <a:cubicBezTo>
                    <a:pt x="26616" y="10001"/>
                    <a:pt x="26534" y="9811"/>
                    <a:pt x="26418" y="9664"/>
                  </a:cubicBezTo>
                  <a:cubicBezTo>
                    <a:pt x="24319" y="7003"/>
                    <a:pt x="22194" y="5830"/>
                    <a:pt x="21091" y="5139"/>
                  </a:cubicBezTo>
                  <a:cubicBezTo>
                    <a:pt x="18329" y="3408"/>
                    <a:pt x="14585" y="1601"/>
                    <a:pt x="11476" y="596"/>
                  </a:cubicBezTo>
                  <a:cubicBezTo>
                    <a:pt x="11239" y="520"/>
                    <a:pt x="10686" y="341"/>
                    <a:pt x="10211" y="189"/>
                  </a:cubicBezTo>
                  <a:cubicBezTo>
                    <a:pt x="10083" y="148"/>
                    <a:pt x="9961" y="110"/>
                    <a:pt x="9852" y="74"/>
                  </a:cubicBezTo>
                  <a:cubicBezTo>
                    <a:pt x="9839" y="71"/>
                    <a:pt x="9825" y="68"/>
                    <a:pt x="9812" y="64"/>
                  </a:cubicBezTo>
                  <a:cubicBezTo>
                    <a:pt x="9567" y="2"/>
                    <a:pt x="9366" y="0"/>
                    <a:pt x="9341" y="177"/>
                  </a:cubicBezTo>
                  <a:cubicBezTo>
                    <a:pt x="9314" y="376"/>
                    <a:pt x="9691" y="630"/>
                    <a:pt x="9996" y="790"/>
                  </a:cubicBezTo>
                  <a:lnTo>
                    <a:pt x="10081" y="1125"/>
                  </a:lnTo>
                  <a:cubicBezTo>
                    <a:pt x="11744" y="2473"/>
                    <a:pt x="14686" y="4782"/>
                    <a:pt x="15366" y="5686"/>
                  </a:cubicBezTo>
                  <a:cubicBezTo>
                    <a:pt x="15442" y="5788"/>
                    <a:pt x="15511" y="5894"/>
                    <a:pt x="15578" y="6002"/>
                  </a:cubicBezTo>
                  <a:cubicBezTo>
                    <a:pt x="15670" y="6150"/>
                    <a:pt x="15660" y="6156"/>
                    <a:pt x="15502" y="6227"/>
                  </a:cubicBezTo>
                  <a:cubicBezTo>
                    <a:pt x="15358" y="6291"/>
                    <a:pt x="15214" y="6359"/>
                    <a:pt x="15072" y="6429"/>
                  </a:cubicBezTo>
                  <a:cubicBezTo>
                    <a:pt x="14609" y="6656"/>
                    <a:pt x="13963" y="6999"/>
                    <a:pt x="13485" y="7198"/>
                  </a:cubicBezTo>
                  <a:cubicBezTo>
                    <a:pt x="13014" y="7394"/>
                    <a:pt x="12652" y="7365"/>
                    <a:pt x="12168" y="7226"/>
                  </a:cubicBezTo>
                  <a:cubicBezTo>
                    <a:pt x="12028" y="7186"/>
                    <a:pt x="10792" y="6765"/>
                    <a:pt x="9281" y="6252"/>
                  </a:cubicBezTo>
                  <a:cubicBezTo>
                    <a:pt x="9206" y="6227"/>
                    <a:pt x="9130" y="6201"/>
                    <a:pt x="9054" y="6175"/>
                  </a:cubicBezTo>
                  <a:cubicBezTo>
                    <a:pt x="8856" y="6109"/>
                    <a:pt x="8658" y="6042"/>
                    <a:pt x="8458" y="5976"/>
                  </a:cubicBezTo>
                  <a:cubicBezTo>
                    <a:pt x="8177" y="5881"/>
                    <a:pt x="7896" y="5787"/>
                    <a:pt x="7614" y="5692"/>
                  </a:cubicBezTo>
                  <a:cubicBezTo>
                    <a:pt x="7291" y="5584"/>
                    <a:pt x="6967" y="5476"/>
                    <a:pt x="6643" y="5367"/>
                  </a:cubicBezTo>
                  <a:cubicBezTo>
                    <a:pt x="6317" y="5258"/>
                    <a:pt x="5991" y="5149"/>
                    <a:pt x="5666" y="5039"/>
                  </a:cubicBezTo>
                  <a:cubicBezTo>
                    <a:pt x="5379" y="4943"/>
                    <a:pt x="5092" y="4847"/>
                    <a:pt x="4805" y="4751"/>
                  </a:cubicBezTo>
                  <a:cubicBezTo>
                    <a:pt x="4598" y="4681"/>
                    <a:pt x="4391" y="4611"/>
                    <a:pt x="4183" y="4542"/>
                  </a:cubicBezTo>
                  <a:cubicBezTo>
                    <a:pt x="4161" y="4535"/>
                    <a:pt x="4140" y="4527"/>
                    <a:pt x="4119" y="4521"/>
                  </a:cubicBezTo>
                  <a:cubicBezTo>
                    <a:pt x="4104" y="4516"/>
                    <a:pt x="4089" y="4510"/>
                    <a:pt x="4073" y="4505"/>
                  </a:cubicBezTo>
                  <a:cubicBezTo>
                    <a:pt x="4039" y="4496"/>
                    <a:pt x="4004" y="4491"/>
                    <a:pt x="3968" y="4491"/>
                  </a:cubicBezTo>
                  <a:cubicBezTo>
                    <a:pt x="3885" y="4491"/>
                    <a:pt x="3809" y="4516"/>
                    <a:pt x="3746" y="4558"/>
                  </a:cubicBezTo>
                  <a:cubicBezTo>
                    <a:pt x="3729" y="4571"/>
                    <a:pt x="3713" y="4584"/>
                    <a:pt x="3696" y="4597"/>
                  </a:cubicBezTo>
                  <a:cubicBezTo>
                    <a:pt x="3672" y="4617"/>
                    <a:pt x="3649" y="4638"/>
                    <a:pt x="3624" y="4656"/>
                  </a:cubicBezTo>
                  <a:cubicBezTo>
                    <a:pt x="3617" y="4662"/>
                    <a:pt x="3609" y="4668"/>
                    <a:pt x="3602" y="4675"/>
                  </a:cubicBezTo>
                  <a:lnTo>
                    <a:pt x="3121" y="5072"/>
                  </a:lnTo>
                  <a:cubicBezTo>
                    <a:pt x="3106" y="5085"/>
                    <a:pt x="3091" y="5097"/>
                    <a:pt x="3076" y="5109"/>
                  </a:cubicBezTo>
                  <a:lnTo>
                    <a:pt x="2829" y="5312"/>
                  </a:lnTo>
                  <a:cubicBezTo>
                    <a:pt x="2812" y="5328"/>
                    <a:pt x="2794" y="5344"/>
                    <a:pt x="2777" y="5361"/>
                  </a:cubicBezTo>
                  <a:cubicBezTo>
                    <a:pt x="2756" y="5382"/>
                    <a:pt x="2736" y="5404"/>
                    <a:pt x="2716" y="5427"/>
                  </a:cubicBezTo>
                  <a:cubicBezTo>
                    <a:pt x="2627" y="5537"/>
                    <a:pt x="2574" y="5678"/>
                    <a:pt x="2574" y="5831"/>
                  </a:cubicBezTo>
                  <a:cubicBezTo>
                    <a:pt x="2574" y="5978"/>
                    <a:pt x="2623" y="6113"/>
                    <a:pt x="2706" y="6221"/>
                  </a:cubicBezTo>
                  <a:cubicBezTo>
                    <a:pt x="2715" y="6233"/>
                    <a:pt x="2724" y="6244"/>
                    <a:pt x="2734" y="6255"/>
                  </a:cubicBezTo>
                  <a:cubicBezTo>
                    <a:pt x="2737" y="6258"/>
                    <a:pt x="2739" y="6261"/>
                    <a:pt x="2742" y="6264"/>
                  </a:cubicBezTo>
                  <a:cubicBezTo>
                    <a:pt x="2749" y="6273"/>
                    <a:pt x="2758" y="6282"/>
                    <a:pt x="2766" y="6290"/>
                  </a:cubicBezTo>
                  <a:cubicBezTo>
                    <a:pt x="2770" y="6293"/>
                    <a:pt x="2772" y="6297"/>
                    <a:pt x="2776" y="6300"/>
                  </a:cubicBezTo>
                  <a:cubicBezTo>
                    <a:pt x="2796" y="6322"/>
                    <a:pt x="2819" y="6342"/>
                    <a:pt x="2843" y="6361"/>
                  </a:cubicBezTo>
                  <a:lnTo>
                    <a:pt x="8323" y="10273"/>
                  </a:lnTo>
                  <a:cubicBezTo>
                    <a:pt x="8464" y="10373"/>
                    <a:pt x="8602" y="10472"/>
                    <a:pt x="8734" y="10568"/>
                  </a:cubicBezTo>
                  <a:cubicBezTo>
                    <a:pt x="9649" y="11238"/>
                    <a:pt x="10299" y="11808"/>
                    <a:pt x="10334" y="12095"/>
                  </a:cubicBezTo>
                  <a:cubicBezTo>
                    <a:pt x="10344" y="12166"/>
                    <a:pt x="10419" y="14521"/>
                    <a:pt x="10420" y="14592"/>
                  </a:cubicBezTo>
                  <a:cubicBezTo>
                    <a:pt x="10420" y="14644"/>
                    <a:pt x="10420" y="14697"/>
                    <a:pt x="10420" y="14748"/>
                  </a:cubicBezTo>
                  <a:cubicBezTo>
                    <a:pt x="10420" y="14778"/>
                    <a:pt x="10420" y="14808"/>
                    <a:pt x="10417" y="14836"/>
                  </a:cubicBezTo>
                  <a:cubicBezTo>
                    <a:pt x="10417" y="14840"/>
                    <a:pt x="10417" y="14844"/>
                    <a:pt x="10416" y="14847"/>
                  </a:cubicBezTo>
                  <a:cubicBezTo>
                    <a:pt x="10394" y="14956"/>
                    <a:pt x="10316" y="15025"/>
                    <a:pt x="10214" y="15062"/>
                  </a:cubicBezTo>
                  <a:cubicBezTo>
                    <a:pt x="10107" y="15100"/>
                    <a:pt x="10002" y="15118"/>
                    <a:pt x="9888" y="15110"/>
                  </a:cubicBezTo>
                  <a:cubicBezTo>
                    <a:pt x="8918" y="15042"/>
                    <a:pt x="7949" y="14823"/>
                    <a:pt x="7031" y="14519"/>
                  </a:cubicBezTo>
                  <a:cubicBezTo>
                    <a:pt x="6674" y="14401"/>
                    <a:pt x="6322" y="14268"/>
                    <a:pt x="5976" y="14122"/>
                  </a:cubicBezTo>
                  <a:cubicBezTo>
                    <a:pt x="4811" y="13634"/>
                    <a:pt x="3669" y="13099"/>
                    <a:pt x="2500" y="12617"/>
                  </a:cubicBezTo>
                  <a:cubicBezTo>
                    <a:pt x="2137" y="12468"/>
                    <a:pt x="1775" y="12312"/>
                    <a:pt x="1414" y="12158"/>
                  </a:cubicBezTo>
                  <a:cubicBezTo>
                    <a:pt x="1356" y="12132"/>
                    <a:pt x="1297" y="12107"/>
                    <a:pt x="1238" y="12083"/>
                  </a:cubicBezTo>
                  <a:cubicBezTo>
                    <a:pt x="1127" y="12035"/>
                    <a:pt x="1011" y="11981"/>
                    <a:pt x="894" y="11936"/>
                  </a:cubicBezTo>
                  <a:cubicBezTo>
                    <a:pt x="890" y="11934"/>
                    <a:pt x="886" y="11933"/>
                    <a:pt x="882" y="11932"/>
                  </a:cubicBezTo>
                  <a:cubicBezTo>
                    <a:pt x="843" y="11917"/>
                    <a:pt x="803" y="11901"/>
                    <a:pt x="762" y="11887"/>
                  </a:cubicBezTo>
                  <a:cubicBezTo>
                    <a:pt x="588" y="11826"/>
                    <a:pt x="485" y="11881"/>
                    <a:pt x="440" y="12012"/>
                  </a:cubicBezTo>
                  <a:cubicBezTo>
                    <a:pt x="0" y="11725"/>
                    <a:pt x="399" y="12586"/>
                    <a:pt x="1057" y="13296"/>
                  </a:cubicBezTo>
                  <a:cubicBezTo>
                    <a:pt x="1068" y="13307"/>
                    <a:pt x="1941" y="14227"/>
                    <a:pt x="2315" y="14618"/>
                  </a:cubicBezTo>
                  <a:cubicBezTo>
                    <a:pt x="5013" y="17443"/>
                    <a:pt x="8225" y="19542"/>
                    <a:pt x="11878" y="20922"/>
                  </a:cubicBezTo>
                  <a:cubicBezTo>
                    <a:pt x="12888" y="21304"/>
                    <a:pt x="13923" y="21626"/>
                    <a:pt x="14983" y="21842"/>
                  </a:cubicBezTo>
                  <a:cubicBezTo>
                    <a:pt x="16608" y="22173"/>
                    <a:pt x="17851" y="22336"/>
                    <a:pt x="19466" y="22007"/>
                  </a:cubicBezTo>
                  <a:cubicBezTo>
                    <a:pt x="20494" y="21797"/>
                    <a:pt x="21916" y="21306"/>
                    <a:pt x="21741" y="19993"/>
                  </a:cubicBezTo>
                  <a:cubicBezTo>
                    <a:pt x="21737" y="19963"/>
                    <a:pt x="21733" y="19935"/>
                    <a:pt x="21727" y="19908"/>
                  </a:cubicBezTo>
                  <a:cubicBezTo>
                    <a:pt x="21626" y="19432"/>
                    <a:pt x="21274" y="19404"/>
                    <a:pt x="20990" y="19029"/>
                  </a:cubicBezTo>
                  <a:cubicBezTo>
                    <a:pt x="20749" y="18711"/>
                    <a:pt x="20578" y="17930"/>
                    <a:pt x="20509" y="17547"/>
                  </a:cubicBezTo>
                  <a:cubicBezTo>
                    <a:pt x="21388" y="17361"/>
                    <a:pt x="24183" y="17106"/>
                    <a:pt x="24529" y="17124"/>
                  </a:cubicBezTo>
                  <a:cubicBezTo>
                    <a:pt x="24754" y="17136"/>
                    <a:pt x="25451" y="17416"/>
                    <a:pt x="25627" y="17477"/>
                  </a:cubicBezTo>
                  <a:cubicBezTo>
                    <a:pt x="25666" y="17490"/>
                    <a:pt x="25705" y="17503"/>
                    <a:pt x="25743" y="17516"/>
                  </a:cubicBezTo>
                  <a:lnTo>
                    <a:pt x="25743" y="17011"/>
                  </a:lnTo>
                  <a:cubicBezTo>
                    <a:pt x="25959" y="17023"/>
                    <a:pt x="26184" y="17063"/>
                    <a:pt x="26402" y="17152"/>
                  </a:cubicBezTo>
                  <a:lnTo>
                    <a:pt x="26522" y="17209"/>
                  </a:lnTo>
                  <a:lnTo>
                    <a:pt x="26522" y="17207"/>
                  </a:lnTo>
                  <a:cubicBezTo>
                    <a:pt x="26657" y="16730"/>
                    <a:pt x="26476" y="16273"/>
                    <a:pt x="26219" y="15995"/>
                  </a:cubicBezTo>
                  <a:cubicBezTo>
                    <a:pt x="26225" y="15911"/>
                    <a:pt x="26225" y="15827"/>
                    <a:pt x="26216" y="15747"/>
                  </a:cubicBezTo>
                  <a:cubicBezTo>
                    <a:pt x="26169" y="15320"/>
                    <a:pt x="26005" y="14889"/>
                    <a:pt x="25725" y="14563"/>
                  </a:cubicBezTo>
                  <a:cubicBezTo>
                    <a:pt x="25449" y="14240"/>
                    <a:pt x="25116" y="13968"/>
                    <a:pt x="24792" y="13697"/>
                  </a:cubicBezTo>
                  <a:cubicBezTo>
                    <a:pt x="24618" y="13552"/>
                    <a:pt x="24440" y="13408"/>
                    <a:pt x="24277" y="13252"/>
                  </a:cubicBezTo>
                  <a:cubicBezTo>
                    <a:pt x="23945" y="12935"/>
                    <a:pt x="23542" y="12669"/>
                    <a:pt x="23198" y="12357"/>
                  </a:cubicBezTo>
                  <a:cubicBezTo>
                    <a:pt x="23302" y="11939"/>
                    <a:pt x="23473" y="11692"/>
                    <a:pt x="24079" y="115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Rektangel 6"/>
          <p:cNvSpPr/>
          <p:nvPr/>
        </p:nvSpPr>
        <p:spPr bwMode="gray">
          <a:xfrm>
            <a:off x="9045532" y="1"/>
            <a:ext cx="3146467" cy="99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Date Placeholder 1">
            <a:extLst>
              <a:ext uri="{FF2B5EF4-FFF2-40B4-BE49-F238E27FC236}">
                <a16:creationId xmlns:a16="http://schemas.microsoft.com/office/drawing/2014/main" id="{176D6C97-60CB-4CEB-87C6-C109F13BE87C}"/>
              </a:ext>
            </a:extLst>
          </p:cNvPr>
          <p:cNvSpPr>
            <a:spLocks noGrp="1"/>
          </p:cNvSpPr>
          <p:nvPr>
            <p:ph type="dt" sz="half" idx="10"/>
          </p:nvPr>
        </p:nvSpPr>
        <p:spPr/>
        <p:txBody>
          <a:bodyPr/>
          <a:lstStyle/>
          <a:p>
            <a:fld id="{6AEF251A-AB8E-4D63-AD40-BEA72430ECE4}" type="datetime1">
              <a:rPr lang="sv-SE" smtClean="0"/>
              <a:t>2026-06-01</a:t>
            </a:fld>
            <a:endParaRPr lang="sv-SE"/>
          </a:p>
        </p:txBody>
      </p:sp>
      <p:sp>
        <p:nvSpPr>
          <p:cNvPr id="6" name="Footer Placeholder 5">
            <a:extLst>
              <a:ext uri="{FF2B5EF4-FFF2-40B4-BE49-F238E27FC236}">
                <a16:creationId xmlns:a16="http://schemas.microsoft.com/office/drawing/2014/main" id="{734C737B-8664-4EF6-8BED-FB51050348AA}"/>
              </a:ext>
            </a:extLst>
          </p:cNvPr>
          <p:cNvSpPr>
            <a:spLocks noGrp="1"/>
          </p:cNvSpPr>
          <p:nvPr>
            <p:ph type="ftr" sz="quarter" idx="11"/>
          </p:nvPr>
        </p:nvSpPr>
        <p:spPr/>
        <p:txBody>
          <a:bodyPr/>
          <a:lstStyle/>
          <a:p>
            <a:endParaRPr lang="sv-SE"/>
          </a:p>
        </p:txBody>
      </p:sp>
      <p:sp>
        <p:nvSpPr>
          <p:cNvPr id="10" name="Slide Number Placeholder 9">
            <a:extLst>
              <a:ext uri="{FF2B5EF4-FFF2-40B4-BE49-F238E27FC236}">
                <a16:creationId xmlns:a16="http://schemas.microsoft.com/office/drawing/2014/main" id="{9535E573-FD42-4CDD-88B6-61B21F5FA292}"/>
              </a:ext>
            </a:extLst>
          </p:cNvPr>
          <p:cNvSpPr>
            <a:spLocks noGrp="1"/>
          </p:cNvSpPr>
          <p:nvPr>
            <p:ph type="sldNum" sz="quarter" idx="12"/>
          </p:nvPr>
        </p:nvSpPr>
        <p:spPr/>
        <p:txBody>
          <a:bodyPr/>
          <a:lstStyle/>
          <a:p>
            <a:fld id="{A6AD2632-88AD-4869-8D19-52FD1283B634}" type="slidenum">
              <a:rPr lang="sv-SE" smtClean="0"/>
              <a:pPr/>
              <a:t>‹#›</a:t>
            </a:fld>
            <a:endParaRPr lang="sv-SE"/>
          </a:p>
        </p:txBody>
      </p:sp>
      <p:sp>
        <p:nvSpPr>
          <p:cNvPr id="22" name="Rektangel 21">
            <a:extLst>
              <a:ext uri="{FF2B5EF4-FFF2-40B4-BE49-F238E27FC236}">
                <a16:creationId xmlns:a16="http://schemas.microsoft.com/office/drawing/2014/main" id="{A0401525-71A3-4A4F-86F4-E41E96ECB434}"/>
              </a:ext>
            </a:extLst>
          </p:cNvPr>
          <p:cNvSpPr/>
          <p:nvPr/>
        </p:nvSpPr>
        <p:spPr bwMode="gray">
          <a:xfrm>
            <a:off x="9045532" y="1"/>
            <a:ext cx="3146467" cy="99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790248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27125" y="1628775"/>
            <a:ext cx="10369549" cy="430887"/>
          </a:xfrm>
        </p:spPr>
        <p:txBody>
          <a:bodyPr>
            <a:spAutoFit/>
          </a:bodyPr>
          <a:lstStyle>
            <a:lvl1pPr>
              <a:defRPr/>
            </a:lvl1pPr>
          </a:lstStyle>
          <a:p>
            <a:r>
              <a:rPr lang="sv-SE"/>
              <a:t>Klicka för att lägga till rubrik</a:t>
            </a:r>
            <a:endParaRPr lang="en-US"/>
          </a:p>
        </p:txBody>
      </p:sp>
      <p:sp>
        <p:nvSpPr>
          <p:cNvPr id="3" name="Platshållare för text 2"/>
          <p:cNvSpPr>
            <a:spLocks noGrp="1"/>
          </p:cNvSpPr>
          <p:nvPr>
            <p:ph type="body" idx="1" hasCustomPrompt="1"/>
          </p:nvPr>
        </p:nvSpPr>
        <p:spPr>
          <a:xfrm>
            <a:off x="1127124" y="2313378"/>
            <a:ext cx="4968875" cy="457200"/>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för att lägga till text</a:t>
            </a:r>
          </a:p>
        </p:txBody>
      </p:sp>
      <p:sp>
        <p:nvSpPr>
          <p:cNvPr id="4" name="Platshållare för innehåll 3"/>
          <p:cNvSpPr>
            <a:spLocks noGrp="1"/>
          </p:cNvSpPr>
          <p:nvPr>
            <p:ph sz="half" idx="2" hasCustomPrompt="1"/>
          </p:nvPr>
        </p:nvSpPr>
        <p:spPr>
          <a:xfrm>
            <a:off x="1127124" y="2879050"/>
            <a:ext cx="4968875" cy="3286800"/>
          </a:xfrm>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hasCustomPrompt="1"/>
          </p:nvPr>
        </p:nvSpPr>
        <p:spPr>
          <a:xfrm>
            <a:off x="6527799" y="2313378"/>
            <a:ext cx="4968875" cy="457200"/>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för att lägga till text</a:t>
            </a:r>
          </a:p>
        </p:txBody>
      </p:sp>
      <p:sp>
        <p:nvSpPr>
          <p:cNvPr id="6" name="Platshållare för innehåll 5"/>
          <p:cNvSpPr>
            <a:spLocks noGrp="1"/>
          </p:cNvSpPr>
          <p:nvPr>
            <p:ph sz="quarter" idx="4" hasCustomPrompt="1"/>
          </p:nvPr>
        </p:nvSpPr>
        <p:spPr>
          <a:xfrm>
            <a:off x="6527799" y="2879050"/>
            <a:ext cx="4968875" cy="3286800"/>
          </a:xfrm>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p:cNvSpPr>
            <a:spLocks noGrp="1"/>
          </p:cNvSpPr>
          <p:nvPr>
            <p:ph type="dt" sz="half" idx="10"/>
          </p:nvPr>
        </p:nvSpPr>
        <p:spPr/>
        <p:txBody>
          <a:bodyPr/>
          <a:lstStyle/>
          <a:p>
            <a:fld id="{6AEF251A-AB8E-4D63-AD40-BEA72430ECE4}" type="datetime1">
              <a:rPr lang="sv-SE" smtClean="0"/>
              <a:t>2026-06-01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18563737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Klicka för att lägga till rubrik</a:t>
            </a:r>
          </a:p>
        </p:txBody>
      </p:sp>
      <p:sp>
        <p:nvSpPr>
          <p:cNvPr id="6" name="Date Placeholder 5">
            <a:extLst>
              <a:ext uri="{FF2B5EF4-FFF2-40B4-BE49-F238E27FC236}">
                <a16:creationId xmlns:a16="http://schemas.microsoft.com/office/drawing/2014/main" id="{022D0869-0B0A-46B3-81EF-28F1D00DC8D8}"/>
              </a:ext>
            </a:extLst>
          </p:cNvPr>
          <p:cNvSpPr>
            <a:spLocks noGrp="1"/>
          </p:cNvSpPr>
          <p:nvPr>
            <p:ph type="dt" sz="half" idx="10"/>
          </p:nvPr>
        </p:nvSpPr>
        <p:spPr/>
        <p:txBody>
          <a:bodyPr/>
          <a:lstStyle/>
          <a:p>
            <a:fld id="{6AEF251A-AB8E-4D63-AD40-BEA72430ECE4}" type="datetime1">
              <a:rPr lang="sv-SE" smtClean="0"/>
              <a:t>2026-06-01</a:t>
            </a:fld>
            <a:endParaRPr lang="sv-SE"/>
          </a:p>
        </p:txBody>
      </p:sp>
      <p:sp>
        <p:nvSpPr>
          <p:cNvPr id="7" name="Footer Placeholder 6">
            <a:extLst>
              <a:ext uri="{FF2B5EF4-FFF2-40B4-BE49-F238E27FC236}">
                <a16:creationId xmlns:a16="http://schemas.microsoft.com/office/drawing/2014/main" id="{741EBE02-5036-448F-89CE-415553E044A5}"/>
              </a:ext>
            </a:extLst>
          </p:cNvPr>
          <p:cNvSpPr>
            <a:spLocks noGrp="1"/>
          </p:cNvSpPr>
          <p:nvPr>
            <p:ph type="ftr" sz="quarter" idx="11"/>
          </p:nvPr>
        </p:nvSpPr>
        <p:spPr/>
        <p:txBody>
          <a:bodyPr/>
          <a:lstStyle/>
          <a:p>
            <a:endParaRPr lang="sv-SE"/>
          </a:p>
        </p:txBody>
      </p:sp>
      <p:sp>
        <p:nvSpPr>
          <p:cNvPr id="8" name="Slide Number Placeholder 7">
            <a:extLst>
              <a:ext uri="{FF2B5EF4-FFF2-40B4-BE49-F238E27FC236}">
                <a16:creationId xmlns:a16="http://schemas.microsoft.com/office/drawing/2014/main" id="{1C9362C4-A1D1-4CEE-AC6A-88F513F4D248}"/>
              </a:ext>
            </a:extLst>
          </p:cNvPr>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17088042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AEF251A-AB8E-4D63-AD40-BEA72430ECE4}" type="datetime1">
              <a:rPr lang="sv-SE" smtClean="0"/>
              <a:t>2026-06-01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4725505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_liggan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127125" y="1700213"/>
            <a:ext cx="10369550" cy="4465637"/>
          </a:xfrm>
          <a:prstGeom prst="rect">
            <a:avLst/>
          </a:prstGeom>
          <a:solidFill>
            <a:schemeClr val="accent1">
              <a:lumMod val="20000"/>
              <a:lumOff val="80000"/>
            </a:schemeClr>
          </a:solidFill>
        </p:spPr>
        <p:txBody>
          <a:bodyPr vert="horz" tIns="1656000"/>
          <a:lstStyle>
            <a:lvl1pPr marL="0" indent="0" algn="ctr">
              <a:buFont typeface="Arial" panose="020B0604020202020204" pitchFamily="34" charset="0"/>
              <a:buNone/>
              <a:defRPr baseline="0"/>
            </a:lvl1pPr>
          </a:lstStyle>
          <a:p>
            <a:r>
              <a:rPr lang="sv-SE"/>
              <a:t>Dra bilden till platshållaren eller klicka på ikonen för att lägga till den</a:t>
            </a:r>
            <a:endParaRPr lang="en-US"/>
          </a:p>
        </p:txBody>
      </p:sp>
      <p:sp>
        <p:nvSpPr>
          <p:cNvPr id="8" name="Date Placeholder 7">
            <a:extLst>
              <a:ext uri="{FF2B5EF4-FFF2-40B4-BE49-F238E27FC236}">
                <a16:creationId xmlns:a16="http://schemas.microsoft.com/office/drawing/2014/main" id="{1117EBF9-F5F8-43F1-98A8-240CEFD1CE18}"/>
              </a:ext>
            </a:extLst>
          </p:cNvPr>
          <p:cNvSpPr>
            <a:spLocks noGrp="1"/>
          </p:cNvSpPr>
          <p:nvPr>
            <p:ph type="dt" sz="half" idx="11"/>
          </p:nvPr>
        </p:nvSpPr>
        <p:spPr/>
        <p:txBody>
          <a:bodyPr/>
          <a:lstStyle/>
          <a:p>
            <a:fld id="{6AEF251A-AB8E-4D63-AD40-BEA72430ECE4}" type="datetime1">
              <a:rPr lang="sv-SE" smtClean="0"/>
              <a:t>2026-06-01</a:t>
            </a:fld>
            <a:endParaRPr lang="sv-SE"/>
          </a:p>
        </p:txBody>
      </p:sp>
      <p:sp>
        <p:nvSpPr>
          <p:cNvPr id="10" name="Footer Placeholder 9">
            <a:extLst>
              <a:ext uri="{FF2B5EF4-FFF2-40B4-BE49-F238E27FC236}">
                <a16:creationId xmlns:a16="http://schemas.microsoft.com/office/drawing/2014/main" id="{252CF424-E31F-4B08-A858-20931FBD51BD}"/>
              </a:ext>
            </a:extLst>
          </p:cNvPr>
          <p:cNvSpPr>
            <a:spLocks noGrp="1"/>
          </p:cNvSpPr>
          <p:nvPr>
            <p:ph type="ftr" sz="quarter" idx="12"/>
          </p:nvPr>
        </p:nvSpPr>
        <p:spPr/>
        <p:txBody>
          <a:bodyPr/>
          <a:lstStyle/>
          <a:p>
            <a:endParaRPr lang="sv-SE"/>
          </a:p>
        </p:txBody>
      </p:sp>
      <p:sp>
        <p:nvSpPr>
          <p:cNvPr id="11" name="Slide Number Placeholder 10">
            <a:extLst>
              <a:ext uri="{FF2B5EF4-FFF2-40B4-BE49-F238E27FC236}">
                <a16:creationId xmlns:a16="http://schemas.microsoft.com/office/drawing/2014/main" id="{A380BB3A-DB33-4010-9427-9247992CF269}"/>
              </a:ext>
            </a:extLst>
          </p:cNvPr>
          <p:cNvSpPr>
            <a:spLocks noGrp="1"/>
          </p:cNvSpPr>
          <p:nvPr>
            <p:ph type="sldNum" sz="quarter" idx="13"/>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33392206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_liggande med rubrik">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127125" y="2276475"/>
            <a:ext cx="10369550" cy="3889375"/>
          </a:xfrm>
          <a:prstGeom prst="rect">
            <a:avLst/>
          </a:prstGeom>
          <a:solidFill>
            <a:schemeClr val="accent1">
              <a:lumMod val="20000"/>
              <a:lumOff val="80000"/>
            </a:schemeClr>
          </a:solidFill>
        </p:spPr>
        <p:txBody>
          <a:bodyPr vert="horz" lIns="0" tIns="1512000" rIns="0" bIns="0" rtlCol="0">
            <a:noAutofit/>
          </a:bodyPr>
          <a:lstStyle>
            <a:lvl1pPr marL="0" indent="0" algn="ctr">
              <a:buNone/>
              <a:defRPr lang="en-US" baseline="0" dirty="0"/>
            </a:lvl1pPr>
          </a:lstStyle>
          <a:p>
            <a:pPr marL="228600" lvl="0" indent="-228600" algn="ctr"/>
            <a:r>
              <a:rPr lang="sv-SE"/>
              <a:t>Dra bilden till platshållaren eller klicka på ikonen för att lägga till den</a:t>
            </a:r>
            <a:endParaRPr lang="en-US"/>
          </a:p>
        </p:txBody>
      </p:sp>
      <p:sp>
        <p:nvSpPr>
          <p:cNvPr id="5" name="Date Placeholder 4">
            <a:extLst>
              <a:ext uri="{FF2B5EF4-FFF2-40B4-BE49-F238E27FC236}">
                <a16:creationId xmlns:a16="http://schemas.microsoft.com/office/drawing/2014/main" id="{3D1DDA20-E8CB-4DCF-A3C5-D32F6D9DCFAF}"/>
              </a:ext>
            </a:extLst>
          </p:cNvPr>
          <p:cNvSpPr>
            <a:spLocks noGrp="1"/>
          </p:cNvSpPr>
          <p:nvPr>
            <p:ph type="dt" sz="half" idx="13"/>
          </p:nvPr>
        </p:nvSpPr>
        <p:spPr>
          <a:xfrm>
            <a:off x="1712429" y="6625284"/>
            <a:ext cx="641930" cy="173191"/>
          </a:xfrm>
        </p:spPr>
        <p:txBody>
          <a:bodyPr/>
          <a:lstStyle/>
          <a:p>
            <a:fld id="{6AEF251A-AB8E-4D63-AD40-BEA72430ECE4}" type="datetime1">
              <a:rPr lang="sv-SE" smtClean="0"/>
              <a:t>2026-06-01</a:t>
            </a:fld>
            <a:endParaRPr lang="sv-SE"/>
          </a:p>
        </p:txBody>
      </p:sp>
      <p:sp>
        <p:nvSpPr>
          <p:cNvPr id="10" name="Footer Placeholder 9">
            <a:extLst>
              <a:ext uri="{FF2B5EF4-FFF2-40B4-BE49-F238E27FC236}">
                <a16:creationId xmlns:a16="http://schemas.microsoft.com/office/drawing/2014/main" id="{57E081D8-18AE-42CC-B2C5-94C41B6E7228}"/>
              </a:ext>
            </a:extLst>
          </p:cNvPr>
          <p:cNvSpPr>
            <a:spLocks noGrp="1"/>
          </p:cNvSpPr>
          <p:nvPr>
            <p:ph type="ftr" sz="quarter" idx="14"/>
          </p:nvPr>
        </p:nvSpPr>
        <p:spPr/>
        <p:txBody>
          <a:bodyPr/>
          <a:lstStyle/>
          <a:p>
            <a:endParaRPr lang="sv-SE"/>
          </a:p>
        </p:txBody>
      </p:sp>
      <p:sp>
        <p:nvSpPr>
          <p:cNvPr id="11" name="Slide Number Placeholder 10">
            <a:extLst>
              <a:ext uri="{FF2B5EF4-FFF2-40B4-BE49-F238E27FC236}">
                <a16:creationId xmlns:a16="http://schemas.microsoft.com/office/drawing/2014/main" id="{6F2139E8-9C3A-47C4-B2FF-81218A1F2CF2}"/>
              </a:ext>
            </a:extLst>
          </p:cNvPr>
          <p:cNvSpPr>
            <a:spLocks noGrp="1"/>
          </p:cNvSpPr>
          <p:nvPr>
            <p:ph type="sldNum" sz="quarter" idx="15"/>
          </p:nvPr>
        </p:nvSpPr>
        <p:spPr/>
        <p:txBody>
          <a:bodyPr/>
          <a:lstStyle/>
          <a:p>
            <a:fld id="{A6AD2632-88AD-4869-8D19-52FD1283B634}" type="slidenum">
              <a:rPr lang="sv-SE" smtClean="0"/>
              <a:pPr/>
              <a:t>‹#›</a:t>
            </a:fld>
            <a:endParaRPr lang="sv-SE"/>
          </a:p>
        </p:txBody>
      </p:sp>
      <p:sp>
        <p:nvSpPr>
          <p:cNvPr id="2" name="Title 1">
            <a:extLst>
              <a:ext uri="{FF2B5EF4-FFF2-40B4-BE49-F238E27FC236}">
                <a16:creationId xmlns:a16="http://schemas.microsoft.com/office/drawing/2014/main" id="{79D88EE3-ECCF-4123-BF06-373D4DC67758}"/>
              </a:ext>
            </a:extLst>
          </p:cNvPr>
          <p:cNvSpPr>
            <a:spLocks noGrp="1"/>
          </p:cNvSpPr>
          <p:nvPr>
            <p:ph type="title" hasCustomPrompt="1"/>
          </p:nvPr>
        </p:nvSpPr>
        <p:spPr/>
        <p:txBody>
          <a:bodyPr/>
          <a:lstStyle>
            <a:lvl1pPr>
              <a:defRPr/>
            </a:lvl1pPr>
          </a:lstStyle>
          <a:p>
            <a:r>
              <a:rPr lang="sv-SE"/>
              <a:t>Klicka för att lägga till rubrik</a:t>
            </a:r>
            <a:endParaRPr lang="en-US"/>
          </a:p>
        </p:txBody>
      </p:sp>
    </p:spTree>
    <p:extLst>
      <p:ext uri="{BB962C8B-B14F-4D97-AF65-F5344CB8AC3E}">
        <p14:creationId xmlns:p14="http://schemas.microsoft.com/office/powerpoint/2010/main" val="37502265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_ståen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5574546" y="330669"/>
            <a:ext cx="6282492" cy="6193956"/>
          </a:xfrm>
          <a:prstGeom prst="rect">
            <a:avLst/>
          </a:prstGeom>
          <a:solidFill>
            <a:schemeClr val="accent1">
              <a:lumMod val="20000"/>
              <a:lumOff val="80000"/>
            </a:schemeClr>
          </a:solidFill>
        </p:spPr>
        <p:txBody>
          <a:bodyPr vert="horz" lIns="216000" tIns="2088000" rIns="216000" bIns="0" rtlCol="0">
            <a:noAutofit/>
          </a:bodyPr>
          <a:lstStyle>
            <a:lvl1pPr marL="0" indent="0" algn="ctr">
              <a:buFont typeface="Arial" panose="020B0604020202020204" pitchFamily="34" charset="0"/>
              <a:buNone/>
              <a:defRPr lang="en-US" baseline="0" dirty="0"/>
            </a:lvl1pPr>
          </a:lstStyle>
          <a:p>
            <a:pPr marL="228600" lvl="0" indent="-228600" algn="ctr"/>
            <a:r>
              <a:rPr lang="sv-SE"/>
              <a:t>Dra bilden till platshållaren eller klicka på ikonen för att lägga till den</a:t>
            </a:r>
            <a:endParaRPr lang="en-US"/>
          </a:p>
        </p:txBody>
      </p:sp>
      <p:sp>
        <p:nvSpPr>
          <p:cNvPr id="5" name="Date Placeholder 4">
            <a:extLst>
              <a:ext uri="{FF2B5EF4-FFF2-40B4-BE49-F238E27FC236}">
                <a16:creationId xmlns:a16="http://schemas.microsoft.com/office/drawing/2014/main" id="{0461AC02-924E-493A-ACA2-B7260B705DB8}"/>
              </a:ext>
            </a:extLst>
          </p:cNvPr>
          <p:cNvSpPr>
            <a:spLocks noGrp="1"/>
          </p:cNvSpPr>
          <p:nvPr>
            <p:ph type="dt" sz="half" idx="12"/>
          </p:nvPr>
        </p:nvSpPr>
        <p:spPr/>
        <p:txBody>
          <a:bodyPr/>
          <a:lstStyle/>
          <a:p>
            <a:fld id="{6AEF251A-AB8E-4D63-AD40-BEA72430ECE4}" type="datetime1">
              <a:rPr lang="sv-SE" smtClean="0"/>
              <a:t>2026-06-01</a:t>
            </a:fld>
            <a:endParaRPr lang="sv-SE"/>
          </a:p>
        </p:txBody>
      </p:sp>
      <p:sp>
        <p:nvSpPr>
          <p:cNvPr id="10" name="Footer Placeholder 9">
            <a:extLst>
              <a:ext uri="{FF2B5EF4-FFF2-40B4-BE49-F238E27FC236}">
                <a16:creationId xmlns:a16="http://schemas.microsoft.com/office/drawing/2014/main" id="{9DC659A3-D6F0-4ADE-B70F-4274B159034A}"/>
              </a:ext>
            </a:extLst>
          </p:cNvPr>
          <p:cNvSpPr>
            <a:spLocks noGrp="1"/>
          </p:cNvSpPr>
          <p:nvPr>
            <p:ph type="ftr" sz="quarter" idx="13"/>
          </p:nvPr>
        </p:nvSpPr>
        <p:spPr/>
        <p:txBody>
          <a:bodyPr/>
          <a:lstStyle/>
          <a:p>
            <a:endParaRPr lang="sv-SE"/>
          </a:p>
        </p:txBody>
      </p:sp>
      <p:sp>
        <p:nvSpPr>
          <p:cNvPr id="11" name="Slide Number Placeholder 10">
            <a:extLst>
              <a:ext uri="{FF2B5EF4-FFF2-40B4-BE49-F238E27FC236}">
                <a16:creationId xmlns:a16="http://schemas.microsoft.com/office/drawing/2014/main" id="{5CEFD39B-5E7C-4A9F-93C2-B2175600A4E2}"/>
              </a:ext>
            </a:extLst>
          </p:cNvPr>
          <p:cNvSpPr>
            <a:spLocks noGrp="1"/>
          </p:cNvSpPr>
          <p:nvPr>
            <p:ph type="sldNum" sz="quarter" idx="14"/>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381125774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5574546" y="330669"/>
            <a:ext cx="6282492" cy="6193956"/>
          </a:xfrm>
          <a:prstGeom prst="rect">
            <a:avLst/>
          </a:prstGeom>
          <a:solidFill>
            <a:schemeClr val="accent1">
              <a:lumMod val="20000"/>
              <a:lumOff val="80000"/>
            </a:schemeClr>
          </a:solidFill>
        </p:spPr>
        <p:txBody>
          <a:bodyPr vert="horz" lIns="216000" tIns="2088000" rIns="216000" bIns="0" rtlCol="0">
            <a:noAutofit/>
          </a:bodyPr>
          <a:lstStyle>
            <a:lvl1pPr marL="0" indent="0" algn="ctr">
              <a:buFont typeface="Arial" panose="020B0604020202020204" pitchFamily="34" charset="0"/>
              <a:buNone/>
              <a:defRPr lang="en-US" baseline="0" dirty="0"/>
            </a:lvl1pPr>
          </a:lstStyle>
          <a:p>
            <a:pPr marL="228600" lvl="0" indent="-228600" algn="ctr"/>
            <a:r>
              <a:rPr lang="sv-SE"/>
              <a:t>Dra bilden till platshållaren eller klicka på ikonen för att lägga till den</a:t>
            </a:r>
            <a:endParaRPr lang="en-US"/>
          </a:p>
        </p:txBody>
      </p:sp>
      <p:sp>
        <p:nvSpPr>
          <p:cNvPr id="5" name="Date Placeholder 4">
            <a:extLst>
              <a:ext uri="{FF2B5EF4-FFF2-40B4-BE49-F238E27FC236}">
                <a16:creationId xmlns:a16="http://schemas.microsoft.com/office/drawing/2014/main" id="{0461AC02-924E-493A-ACA2-B7260B705DB8}"/>
              </a:ext>
            </a:extLst>
          </p:cNvPr>
          <p:cNvSpPr>
            <a:spLocks noGrp="1"/>
          </p:cNvSpPr>
          <p:nvPr>
            <p:ph type="dt" sz="half" idx="12"/>
          </p:nvPr>
        </p:nvSpPr>
        <p:spPr/>
        <p:txBody>
          <a:bodyPr/>
          <a:lstStyle/>
          <a:p>
            <a:fld id="{6AEF251A-AB8E-4D63-AD40-BEA72430ECE4}" type="datetime1">
              <a:rPr lang="sv-SE" smtClean="0"/>
              <a:t>2026-06-01</a:t>
            </a:fld>
            <a:endParaRPr lang="sv-SE"/>
          </a:p>
        </p:txBody>
      </p:sp>
      <p:sp>
        <p:nvSpPr>
          <p:cNvPr id="10" name="Footer Placeholder 9">
            <a:extLst>
              <a:ext uri="{FF2B5EF4-FFF2-40B4-BE49-F238E27FC236}">
                <a16:creationId xmlns:a16="http://schemas.microsoft.com/office/drawing/2014/main" id="{9DC659A3-D6F0-4ADE-B70F-4274B159034A}"/>
              </a:ext>
            </a:extLst>
          </p:cNvPr>
          <p:cNvSpPr>
            <a:spLocks noGrp="1"/>
          </p:cNvSpPr>
          <p:nvPr>
            <p:ph type="ftr" sz="quarter" idx="13"/>
          </p:nvPr>
        </p:nvSpPr>
        <p:spPr/>
        <p:txBody>
          <a:bodyPr/>
          <a:lstStyle/>
          <a:p>
            <a:endParaRPr lang="sv-SE"/>
          </a:p>
        </p:txBody>
      </p:sp>
      <p:sp>
        <p:nvSpPr>
          <p:cNvPr id="11" name="Slide Number Placeholder 10">
            <a:extLst>
              <a:ext uri="{FF2B5EF4-FFF2-40B4-BE49-F238E27FC236}">
                <a16:creationId xmlns:a16="http://schemas.microsoft.com/office/drawing/2014/main" id="{5CEFD39B-5E7C-4A9F-93C2-B2175600A4E2}"/>
              </a:ext>
            </a:extLst>
          </p:cNvPr>
          <p:cNvSpPr>
            <a:spLocks noGrp="1"/>
          </p:cNvSpPr>
          <p:nvPr>
            <p:ph type="sldNum" sz="quarter" idx="14"/>
          </p:nvPr>
        </p:nvSpPr>
        <p:spPr/>
        <p:txBody>
          <a:bodyPr/>
          <a:lstStyle/>
          <a:p>
            <a:fld id="{A6AD2632-88AD-4869-8D19-52FD1283B634}" type="slidenum">
              <a:rPr lang="sv-SE" smtClean="0"/>
              <a:pPr/>
              <a:t>‹#›</a:t>
            </a:fld>
            <a:endParaRPr lang="sv-SE"/>
          </a:p>
        </p:txBody>
      </p:sp>
      <p:sp>
        <p:nvSpPr>
          <p:cNvPr id="12" name="Platshållare för innehåll 3">
            <a:extLst>
              <a:ext uri="{FF2B5EF4-FFF2-40B4-BE49-F238E27FC236}">
                <a16:creationId xmlns:a16="http://schemas.microsoft.com/office/drawing/2014/main" id="{D06538AF-26CF-4FA3-A5FB-BE8C398BF2BB}"/>
              </a:ext>
            </a:extLst>
          </p:cNvPr>
          <p:cNvSpPr>
            <a:spLocks noGrp="1"/>
          </p:cNvSpPr>
          <p:nvPr>
            <p:ph sz="half" idx="2" hasCustomPrompt="1"/>
          </p:nvPr>
        </p:nvSpPr>
        <p:spPr>
          <a:xfrm>
            <a:off x="1127125" y="1680963"/>
            <a:ext cx="4118643" cy="4843661"/>
          </a:xfrm>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05493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_stående_x2">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1127125" y="1700213"/>
            <a:ext cx="4968875" cy="4465638"/>
          </a:xfrm>
          <a:prstGeom prst="rect">
            <a:avLst/>
          </a:prstGeom>
          <a:solidFill>
            <a:schemeClr val="accent1">
              <a:lumMod val="20000"/>
              <a:lumOff val="80000"/>
            </a:schemeClr>
          </a:solidFill>
        </p:spPr>
        <p:txBody>
          <a:bodyPr vert="horz" lIns="144000" tIns="1476000" rIns="144000" bIns="0" rtlCol="0">
            <a:noAutofit/>
          </a:bodyPr>
          <a:lstStyle>
            <a:lvl1pPr marL="0" indent="0" algn="ctr">
              <a:buNone/>
              <a:defRPr lang="en-US" baseline="0" dirty="0"/>
            </a:lvl1pPr>
          </a:lstStyle>
          <a:p>
            <a:pPr marL="228600" lvl="0" indent="-228600" algn="ctr"/>
            <a:r>
              <a:rPr lang="sv-SE"/>
              <a:t>Dra bilden till platshållaren eller klicka på ikonen för att lägga till den</a:t>
            </a:r>
            <a:endParaRPr lang="en-US"/>
          </a:p>
        </p:txBody>
      </p:sp>
      <p:sp>
        <p:nvSpPr>
          <p:cNvPr id="10" name="Picture Placeholder 2"/>
          <p:cNvSpPr>
            <a:spLocks noGrp="1"/>
          </p:cNvSpPr>
          <p:nvPr>
            <p:ph type="pic" sz="quarter" idx="13" hasCustomPrompt="1"/>
          </p:nvPr>
        </p:nvSpPr>
        <p:spPr>
          <a:xfrm>
            <a:off x="6527799" y="1700213"/>
            <a:ext cx="4968875" cy="4465637"/>
          </a:xfrm>
          <a:prstGeom prst="rect">
            <a:avLst/>
          </a:prstGeom>
          <a:solidFill>
            <a:schemeClr val="accent1">
              <a:lumMod val="20000"/>
              <a:lumOff val="80000"/>
            </a:schemeClr>
          </a:solidFill>
        </p:spPr>
        <p:txBody>
          <a:bodyPr vert="horz" lIns="144000" tIns="1476000" rIns="144000" bIns="0" rtlCol="0">
            <a:noAutofit/>
          </a:bodyPr>
          <a:lstStyle>
            <a:lvl1pPr marL="0" indent="0" algn="ctr">
              <a:buNone/>
              <a:defRPr lang="en-US" baseline="0" dirty="0"/>
            </a:lvl1pPr>
          </a:lstStyle>
          <a:p>
            <a:pPr marL="228600" lvl="0" indent="-228600" algn="ctr"/>
            <a:r>
              <a:rPr lang="sv-SE"/>
              <a:t>Dra bilden till platshållaren eller klicka på ikonen för att lägga till den</a:t>
            </a:r>
            <a:endParaRPr lang="en-US"/>
          </a:p>
        </p:txBody>
      </p:sp>
      <p:sp>
        <p:nvSpPr>
          <p:cNvPr id="4" name="Date Placeholder 3">
            <a:extLst>
              <a:ext uri="{FF2B5EF4-FFF2-40B4-BE49-F238E27FC236}">
                <a16:creationId xmlns:a16="http://schemas.microsoft.com/office/drawing/2014/main" id="{23FD2735-C8AA-4C73-B746-C3A34DC5B0AD}"/>
              </a:ext>
            </a:extLst>
          </p:cNvPr>
          <p:cNvSpPr>
            <a:spLocks noGrp="1"/>
          </p:cNvSpPr>
          <p:nvPr>
            <p:ph type="dt" sz="half" idx="14"/>
          </p:nvPr>
        </p:nvSpPr>
        <p:spPr/>
        <p:txBody>
          <a:bodyPr/>
          <a:lstStyle/>
          <a:p>
            <a:fld id="{6AEF251A-AB8E-4D63-AD40-BEA72430ECE4}" type="datetime1">
              <a:rPr lang="sv-SE" smtClean="0"/>
              <a:t>2026-06-01</a:t>
            </a:fld>
            <a:endParaRPr lang="sv-SE"/>
          </a:p>
        </p:txBody>
      </p:sp>
      <p:sp>
        <p:nvSpPr>
          <p:cNvPr id="6" name="Footer Placeholder 5">
            <a:extLst>
              <a:ext uri="{FF2B5EF4-FFF2-40B4-BE49-F238E27FC236}">
                <a16:creationId xmlns:a16="http://schemas.microsoft.com/office/drawing/2014/main" id="{929B3FE1-324B-4F9A-BC8B-DFF7EC75A80F}"/>
              </a:ext>
            </a:extLst>
          </p:cNvPr>
          <p:cNvSpPr>
            <a:spLocks noGrp="1"/>
          </p:cNvSpPr>
          <p:nvPr>
            <p:ph type="ftr" sz="quarter" idx="15"/>
          </p:nvPr>
        </p:nvSpPr>
        <p:spPr/>
        <p:txBody>
          <a:bodyPr/>
          <a:lstStyle/>
          <a:p>
            <a:endParaRPr lang="sv-SE"/>
          </a:p>
        </p:txBody>
      </p:sp>
      <p:sp>
        <p:nvSpPr>
          <p:cNvPr id="11" name="Slide Number Placeholder 10">
            <a:extLst>
              <a:ext uri="{FF2B5EF4-FFF2-40B4-BE49-F238E27FC236}">
                <a16:creationId xmlns:a16="http://schemas.microsoft.com/office/drawing/2014/main" id="{4E6110A2-FA84-4E3E-9B38-CF3455251481}"/>
              </a:ext>
            </a:extLst>
          </p:cNvPr>
          <p:cNvSpPr>
            <a:spLocks noGrp="1"/>
          </p:cNvSpPr>
          <p:nvPr>
            <p:ph type="sldNum" sz="quarter" idx="16"/>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22834638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struktion">
    <p:spTree>
      <p:nvGrpSpPr>
        <p:cNvPr id="1" name=""/>
        <p:cNvGrpSpPr/>
        <p:nvPr/>
      </p:nvGrpSpPr>
      <p:grpSpPr>
        <a:xfrm>
          <a:off x="0" y="0"/>
          <a:ext cx="0" cy="0"/>
          <a:chOff x="0" y="0"/>
          <a:chExt cx="0" cy="0"/>
        </a:xfrm>
      </p:grpSpPr>
      <p:sp>
        <p:nvSpPr>
          <p:cNvPr id="2" name="textruta 1"/>
          <p:cNvSpPr txBox="1"/>
          <p:nvPr/>
        </p:nvSpPr>
        <p:spPr>
          <a:xfrm>
            <a:off x="1127125" y="1634408"/>
            <a:ext cx="1036955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sv-SE" sz="2400" b="1" u="none" strike="noStrike" cap="none" spc="0" normalizeH="0" baseline="0">
                <a:ln>
                  <a:noFill/>
                </a:ln>
                <a:solidFill>
                  <a:srgbClr val="000000"/>
                </a:solidFill>
                <a:effectLst/>
                <a:uFillTx/>
                <a:latin typeface="Roboto Slab_PRINT" charset="0"/>
                <a:ea typeface="Roboto Slab_PRINT" charset="0"/>
                <a:cs typeface="Roboto Slab_PRINT" charset="0"/>
                <a:sym typeface="Calibri"/>
              </a:rPr>
              <a:t>Instruktioner</a:t>
            </a:r>
            <a:endParaRPr kumimoji="0" lang="sv-SE" sz="2000" u="none" strike="noStrike" cap="none" spc="0" normalizeH="0" baseline="0">
              <a:ln>
                <a:noFill/>
              </a:ln>
              <a:solidFill>
                <a:srgbClr val="000000"/>
              </a:solidFill>
              <a:effectLst/>
              <a:uFillTx/>
              <a:latin typeface="Roboto Slab_PRINT" charset="0"/>
              <a:ea typeface="Roboto Slab_PRINT" charset="0"/>
              <a:cs typeface="Roboto Slab_PRINT" charset="0"/>
              <a:sym typeface="Calibri"/>
            </a:endParaRPr>
          </a:p>
        </p:txBody>
      </p:sp>
      <p:sp>
        <p:nvSpPr>
          <p:cNvPr id="6" name="Date Placeholder 5">
            <a:extLst>
              <a:ext uri="{FF2B5EF4-FFF2-40B4-BE49-F238E27FC236}">
                <a16:creationId xmlns:a16="http://schemas.microsoft.com/office/drawing/2014/main" id="{E24F9521-A0A4-4289-AA16-DA73DDE8A6A9}"/>
              </a:ext>
            </a:extLst>
          </p:cNvPr>
          <p:cNvSpPr>
            <a:spLocks noGrp="1"/>
          </p:cNvSpPr>
          <p:nvPr>
            <p:ph type="dt" sz="half" idx="10"/>
          </p:nvPr>
        </p:nvSpPr>
        <p:spPr/>
        <p:txBody>
          <a:bodyPr/>
          <a:lstStyle/>
          <a:p>
            <a:fld id="{6AEF251A-AB8E-4D63-AD40-BEA72430ECE4}" type="datetime1">
              <a:rPr lang="sv-SE" smtClean="0"/>
              <a:t>2026-06-01</a:t>
            </a:fld>
            <a:endParaRPr lang="sv-SE"/>
          </a:p>
        </p:txBody>
      </p:sp>
      <p:sp>
        <p:nvSpPr>
          <p:cNvPr id="7" name="Footer Placeholder 6">
            <a:extLst>
              <a:ext uri="{FF2B5EF4-FFF2-40B4-BE49-F238E27FC236}">
                <a16:creationId xmlns:a16="http://schemas.microsoft.com/office/drawing/2014/main" id="{E1C0F2D7-C9C6-4824-A9CC-6EEA57D472EF}"/>
              </a:ext>
            </a:extLst>
          </p:cNvPr>
          <p:cNvSpPr>
            <a:spLocks noGrp="1"/>
          </p:cNvSpPr>
          <p:nvPr>
            <p:ph type="ftr" sz="quarter" idx="11"/>
          </p:nvPr>
        </p:nvSpPr>
        <p:spPr/>
        <p:txBody>
          <a:bodyPr/>
          <a:lstStyle/>
          <a:p>
            <a:endParaRPr lang="sv-SE"/>
          </a:p>
        </p:txBody>
      </p:sp>
      <p:sp>
        <p:nvSpPr>
          <p:cNvPr id="8" name="Slide Number Placeholder 7">
            <a:extLst>
              <a:ext uri="{FF2B5EF4-FFF2-40B4-BE49-F238E27FC236}">
                <a16:creationId xmlns:a16="http://schemas.microsoft.com/office/drawing/2014/main" id="{B354EDD5-3C01-47F4-A94C-09F0B2B1A704}"/>
              </a:ext>
            </a:extLst>
          </p:cNvPr>
          <p:cNvSpPr>
            <a:spLocks noGrp="1"/>
          </p:cNvSpPr>
          <p:nvPr>
            <p:ph type="sldNum" sz="quarter" idx="12"/>
          </p:nvPr>
        </p:nvSpPr>
        <p:spPr/>
        <p:txBody>
          <a:bodyPr/>
          <a:lstStyle/>
          <a:p>
            <a:fld id="{A6AD2632-88AD-4869-8D19-52FD1283B634}" type="slidenum">
              <a:rPr lang="sv-SE" smtClean="0"/>
              <a:pPr/>
              <a:t>‹#›</a:t>
            </a:fld>
            <a:endParaRPr lang="sv-SE"/>
          </a:p>
        </p:txBody>
      </p:sp>
      <p:sp>
        <p:nvSpPr>
          <p:cNvPr id="4" name="TextBox 3">
            <a:extLst>
              <a:ext uri="{FF2B5EF4-FFF2-40B4-BE49-F238E27FC236}">
                <a16:creationId xmlns:a16="http://schemas.microsoft.com/office/drawing/2014/main" id="{9047149D-FD2D-45C1-94F1-94321F623E9B}"/>
              </a:ext>
            </a:extLst>
          </p:cNvPr>
          <p:cNvSpPr txBox="1"/>
          <p:nvPr/>
        </p:nvSpPr>
        <p:spPr bwMode="gray">
          <a:xfrm>
            <a:off x="1127126" y="2396691"/>
            <a:ext cx="2732606" cy="1661993"/>
          </a:xfrm>
          <a:prstGeom prst="rect">
            <a:avLst/>
          </a:prstGeom>
          <a:noFill/>
        </p:spPr>
        <p:txBody>
          <a:bodyPr wrap="square" lIns="0" tIns="0" rIns="0" bIns="0" rtlCol="0">
            <a:spAutoFit/>
          </a:bodyPr>
          <a:lstStyle/>
          <a:p>
            <a:pPr algn="l"/>
            <a:r>
              <a:rPr lang="sv-SE" b="1"/>
              <a:t>Ny sida </a:t>
            </a:r>
          </a:p>
          <a:p>
            <a:pPr marL="220663" lvl="1" indent="-220663" algn="l">
              <a:spcBef>
                <a:spcPts val="600"/>
              </a:spcBef>
              <a:buFont typeface="Arial" panose="020B0604020202020204" pitchFamily="34" charset="0"/>
              <a:buChar char="•"/>
            </a:pPr>
            <a:r>
              <a:rPr lang="sv-SE" sz="1600"/>
              <a:t>I fliken ”Start”, gruppen ”Bilder” klicka på </a:t>
            </a:r>
            <a:br>
              <a:rPr lang="sv-SE" sz="1600"/>
            </a:br>
            <a:r>
              <a:rPr lang="sv-SE" sz="1600"/>
              <a:t>”Ny Bild” (på texten inte</a:t>
            </a:r>
            <a:br>
              <a:rPr lang="sv-SE" sz="1600"/>
            </a:br>
            <a:r>
              <a:rPr lang="sv-SE" sz="1600"/>
              <a:t>på ikonen)</a:t>
            </a:r>
          </a:p>
          <a:p>
            <a:pPr marL="220663" lvl="1" indent="-220663" algn="l">
              <a:spcBef>
                <a:spcPts val="600"/>
              </a:spcBef>
              <a:buFont typeface="Arial" panose="020B0604020202020204" pitchFamily="34" charset="0"/>
              <a:buChar char="•"/>
            </a:pPr>
            <a:r>
              <a:rPr lang="sv-SE" sz="1600"/>
              <a:t>Välj önskad layout</a:t>
            </a:r>
            <a:endParaRPr lang="sv-SE"/>
          </a:p>
        </p:txBody>
      </p:sp>
      <p:sp>
        <p:nvSpPr>
          <p:cNvPr id="10" name="TextBox 9">
            <a:extLst>
              <a:ext uri="{FF2B5EF4-FFF2-40B4-BE49-F238E27FC236}">
                <a16:creationId xmlns:a16="http://schemas.microsoft.com/office/drawing/2014/main" id="{CB41C672-80E7-425C-A0E3-2AAB01ED9E40}"/>
              </a:ext>
            </a:extLst>
          </p:cNvPr>
          <p:cNvSpPr txBox="1"/>
          <p:nvPr/>
        </p:nvSpPr>
        <p:spPr bwMode="gray">
          <a:xfrm>
            <a:off x="4533499" y="2396691"/>
            <a:ext cx="3638349" cy="3231654"/>
          </a:xfrm>
          <a:prstGeom prst="rect">
            <a:avLst/>
          </a:prstGeom>
          <a:noFill/>
        </p:spPr>
        <p:txBody>
          <a:bodyPr wrap="square" lIns="0" tIns="0" rIns="0" bIns="0" rtlCol="0">
            <a:spAutoFit/>
          </a:bodyPr>
          <a:lstStyle/>
          <a:p>
            <a:pPr algn="l"/>
            <a:r>
              <a:rPr lang="sv-SE" b="1"/>
              <a:t>Använda sidor från andra presentationer </a:t>
            </a:r>
          </a:p>
          <a:p>
            <a:pPr marL="220663" lvl="1" indent="-220663" algn="l">
              <a:spcBef>
                <a:spcPts val="600"/>
              </a:spcBef>
              <a:buFont typeface="Arial" panose="020B0604020202020204" pitchFamily="34" charset="0"/>
              <a:buChar char="•"/>
            </a:pPr>
            <a:r>
              <a:rPr lang="sv-SE" sz="1600"/>
              <a:t>Kopiera dessa sidor och klistra </a:t>
            </a:r>
            <a:br>
              <a:rPr lang="sv-SE" sz="1600"/>
            </a:br>
            <a:r>
              <a:rPr lang="sv-SE" sz="1600"/>
              <a:t>in dem i nya mallen eller presentation gjord i den nya mallen. Välj ”Återställ” (Fliken: ”Start”, gruppen ”Bilder”)</a:t>
            </a:r>
          </a:p>
          <a:p>
            <a:pPr marL="220663" marR="0" lvl="1" indent="-2206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600"/>
              <a:t>Om gammal sida är gjord med en layout som inte matchar den nya mallens layouter byter man layout genom att välja ”Layout” (Fliken: ”Start”, gruppen ”Bilder”)</a:t>
            </a:r>
          </a:p>
        </p:txBody>
      </p:sp>
      <p:sp>
        <p:nvSpPr>
          <p:cNvPr id="11" name="TextBox 10">
            <a:extLst>
              <a:ext uri="{FF2B5EF4-FFF2-40B4-BE49-F238E27FC236}">
                <a16:creationId xmlns:a16="http://schemas.microsoft.com/office/drawing/2014/main" id="{4440DB76-2473-443B-9D78-66A745EEF256}"/>
              </a:ext>
            </a:extLst>
          </p:cNvPr>
          <p:cNvSpPr txBox="1"/>
          <p:nvPr/>
        </p:nvSpPr>
        <p:spPr bwMode="gray">
          <a:xfrm>
            <a:off x="8864868" y="2396691"/>
            <a:ext cx="2631808" cy="1831271"/>
          </a:xfrm>
          <a:prstGeom prst="rect">
            <a:avLst/>
          </a:prstGeom>
          <a:noFill/>
        </p:spPr>
        <p:txBody>
          <a:bodyPr wrap="square" lIns="0" tIns="0" rIns="0" bIns="0" rtlCol="0">
            <a:spAutoFit/>
          </a:bodyPr>
          <a:lstStyle/>
          <a:p>
            <a:pPr algn="l"/>
            <a:r>
              <a:rPr lang="sv-SE" b="1"/>
              <a:t>Allmänt</a:t>
            </a:r>
          </a:p>
          <a:p>
            <a:pPr marL="0" lvl="1" indent="0" algn="l">
              <a:spcBef>
                <a:spcPts val="600"/>
              </a:spcBef>
              <a:buFont typeface="Arial" panose="020B0604020202020204" pitchFamily="34" charset="0"/>
              <a:buNone/>
            </a:pPr>
            <a:r>
              <a:rPr lang="sv-SE" sz="1600"/>
              <a:t>Använd endast de förinställda typgrader, storlekar på rutor och färger som finns i den här mallen. Gör inga ändringar i mallsidorna. </a:t>
            </a:r>
            <a:endParaRPr lang="sv-SE" sz="1800"/>
          </a:p>
        </p:txBody>
      </p:sp>
    </p:spTree>
    <p:extLst>
      <p:ext uri="{BB962C8B-B14F-4D97-AF65-F5344CB8AC3E}">
        <p14:creationId xmlns:p14="http://schemas.microsoft.com/office/powerpoint/2010/main" val="120143944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 Byt till korrek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7154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standar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27125" y="4420800"/>
            <a:ext cx="10369549" cy="1477328"/>
          </a:xfrm>
          <a:solidFill>
            <a:srgbClr val="FFFFFF">
              <a:alpha val="0"/>
            </a:srgbClr>
          </a:solidFill>
          <a:ln/>
        </p:spPr>
        <p:txBody>
          <a:bodyPr vert="horz" wrap="square" lIns="0" tIns="0" rIns="0" bIns="0" anchor="b">
            <a:spAutoFit/>
          </a:bodyPr>
          <a:lstStyle>
            <a:lvl1pPr algn="l" rtl="0" eaLnBrk="1" fontAlgn="auto" hangingPunct="1">
              <a:lnSpc>
                <a:spcPct val="100000"/>
              </a:lnSpc>
              <a:spcBef>
                <a:spcPts val="0"/>
              </a:spcBef>
              <a:spcAft>
                <a:spcPts val="0"/>
              </a:spcAft>
              <a:buFontTx/>
              <a:buNone/>
              <a:defRPr sz="4800" b="1" i="0">
                <a:solidFill>
                  <a:srgbClr val="000000"/>
                </a:solidFill>
                <a:latin typeface="Roboto Slab_PRINT" pitchFamily="2" charset="0"/>
              </a:defRPr>
            </a:lvl1pPr>
          </a:lstStyle>
          <a:p>
            <a:r>
              <a:rPr lang="sv-SE"/>
              <a:t>Klicka för att lägga till presentationstitel</a:t>
            </a:r>
          </a:p>
        </p:txBody>
      </p:sp>
      <p:sp>
        <p:nvSpPr>
          <p:cNvPr id="3" name="Underrubrik 2"/>
          <p:cNvSpPr>
            <a:spLocks noGrp="1"/>
          </p:cNvSpPr>
          <p:nvPr>
            <p:ph type="subTitle" idx="1" hasCustomPrompt="1"/>
          </p:nvPr>
        </p:nvSpPr>
        <p:spPr>
          <a:xfrm>
            <a:off x="9430808" y="571500"/>
            <a:ext cx="2065867" cy="558800"/>
          </a:xfrm>
          <a:solidFill>
            <a:srgbClr val="FFFFFF">
              <a:alpha val="0"/>
            </a:srgbClr>
          </a:solidFill>
          <a:ln/>
        </p:spPr>
        <p:txBody>
          <a:bodyPr vert="horz" wrap="square" lIns="0" tIns="0" rIns="0" bIns="0" anchor="t">
            <a:noAutofit/>
          </a:bodyPr>
          <a:lstStyle>
            <a:lvl1pPr marL="0" indent="0" algn="r" rtl="0" eaLnBrk="1" fontAlgn="auto" hangingPunct="1">
              <a:lnSpc>
                <a:spcPct val="100000"/>
              </a:lnSpc>
              <a:spcBef>
                <a:spcPts val="1200"/>
              </a:spcBef>
              <a:spcAft>
                <a:spcPts val="0"/>
              </a:spcAft>
              <a:buFontTx/>
              <a:buNone/>
              <a:defRPr sz="1200" b="0" i="0">
                <a:solidFill>
                  <a:srgbClr val="000000"/>
                </a:solidFill>
                <a:latin typeface="Roboto Slab_PRIN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för att lägga till datum</a:t>
            </a:r>
          </a:p>
        </p:txBody>
      </p:sp>
      <p:sp>
        <p:nvSpPr>
          <p:cNvPr id="4" name="Platshållare för datum 3"/>
          <p:cNvSpPr>
            <a:spLocks noGrp="1"/>
          </p:cNvSpPr>
          <p:nvPr>
            <p:ph type="dt" sz="half" idx="10"/>
          </p:nvPr>
        </p:nvSpPr>
        <p:spPr/>
        <p:txBody>
          <a:bodyPr/>
          <a:lstStyle/>
          <a:p>
            <a:fld id="{6AEF251A-AB8E-4D63-AD40-BEA72430ECE4}" type="datetime1">
              <a:rPr lang="sv-SE" smtClean="0"/>
              <a:t>2026-06-01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59193588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AEF251A-AB8E-4D63-AD40-BEA72430ECE4}" type="datetime1">
              <a:rPr lang="sv-SE" smtClean="0"/>
              <a:t>2026-06-01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9592191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AEF251A-AB8E-4D63-AD40-BEA72430ECE4}" type="datetime1">
              <a:rPr lang="sv-SE" smtClean="0"/>
              <a:t>2026-06-01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395289962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ÖRSÄTTS_PRESENTATION">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1381086" y="5190559"/>
            <a:ext cx="7304564" cy="769441"/>
          </a:xfrm>
          <a:prstGeom prst="rect">
            <a:avLst/>
          </a:prstGeom>
        </p:spPr>
        <p:txBody>
          <a:bodyPr vert="horz" lIns="0" tIns="0" rIns="0" bIns="0" anchor="b" anchorCtr="0">
            <a:spAutoFit/>
          </a:bodyPr>
          <a:lstStyle>
            <a:lvl1pPr marL="0" indent="0">
              <a:buNone/>
              <a:defRPr sz="5000" b="1" i="0" baseline="0">
                <a:latin typeface="Roboto Slab_PRINT" charset="0"/>
                <a:ea typeface="Roboto Slab_PRINT" charset="0"/>
                <a:cs typeface="Roboto Slab_PRINT" charset="0"/>
              </a:defRPr>
            </a:lvl1pPr>
          </a:lstStyle>
          <a:p>
            <a:pPr lvl="0"/>
            <a:r>
              <a:rPr lang="sv-SE"/>
              <a:t>Presentationstitel</a:t>
            </a:r>
          </a:p>
        </p:txBody>
      </p:sp>
      <p:sp>
        <p:nvSpPr>
          <p:cNvPr id="7" name="Rectangle 6"/>
          <p:cNvSpPr/>
          <p:nvPr/>
        </p:nvSpPr>
        <p:spPr>
          <a:xfrm>
            <a:off x="2839204" y="6266993"/>
            <a:ext cx="1816981" cy="24103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2" name="Picture 1"/>
          <p:cNvPicPr>
            <a:picLocks noChangeAspect="1"/>
          </p:cNvPicPr>
          <p:nvPr/>
        </p:nvPicPr>
        <p:blipFill>
          <a:blip r:embed="rId2"/>
          <a:stretch>
            <a:fillRect/>
          </a:stretch>
        </p:blipFill>
        <p:spPr>
          <a:xfrm>
            <a:off x="1" y="1"/>
            <a:ext cx="432937" cy="6857999"/>
          </a:xfrm>
          <a:prstGeom prst="rect">
            <a:avLst/>
          </a:prstGeom>
        </p:spPr>
      </p:pic>
      <p:sp>
        <p:nvSpPr>
          <p:cNvPr id="17" name="Platshållare för text 16"/>
          <p:cNvSpPr>
            <a:spLocks noGrp="1"/>
          </p:cNvSpPr>
          <p:nvPr>
            <p:ph type="body" sz="quarter" idx="12" hasCustomPrompt="1"/>
          </p:nvPr>
        </p:nvSpPr>
        <p:spPr>
          <a:xfrm>
            <a:off x="9059333" y="571500"/>
            <a:ext cx="2065867" cy="558800"/>
          </a:xfrm>
        </p:spPr>
        <p:txBody>
          <a:bodyPr/>
          <a:lstStyle>
            <a:lvl1pPr algn="r">
              <a:defRPr sz="1200"/>
            </a:lvl1pPr>
            <a:lvl2pPr>
              <a:defRPr sz="1200"/>
            </a:lvl2pPr>
            <a:lvl3pPr>
              <a:defRPr sz="1200"/>
            </a:lvl3pPr>
            <a:lvl4pPr>
              <a:defRPr sz="1200"/>
            </a:lvl4pPr>
            <a:lvl5pPr>
              <a:defRPr sz="1200"/>
            </a:lvl5pPr>
          </a:lstStyle>
          <a:p>
            <a:pPr lvl="0"/>
            <a:r>
              <a:rPr lang="sv-SE"/>
              <a:t>2017-03-11</a:t>
            </a:r>
          </a:p>
        </p:txBody>
      </p:sp>
      <p:sp>
        <p:nvSpPr>
          <p:cNvPr id="9" name="Rectangle 6"/>
          <p:cNvSpPr/>
          <p:nvPr userDrawn="1"/>
        </p:nvSpPr>
        <p:spPr>
          <a:xfrm>
            <a:off x="2839204" y="6266993"/>
            <a:ext cx="1816981" cy="24103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0" name="Picture 1"/>
          <p:cNvPicPr>
            <a:picLocks noChangeAspect="1"/>
          </p:cNvPicPr>
          <p:nvPr userDrawn="1"/>
        </p:nvPicPr>
        <p:blipFill>
          <a:blip r:embed="rId2"/>
          <a:stretch>
            <a:fillRect/>
          </a:stretch>
        </p:blipFill>
        <p:spPr>
          <a:xfrm>
            <a:off x="1" y="1"/>
            <a:ext cx="432937" cy="6857999"/>
          </a:xfrm>
          <a:prstGeom prst="rect">
            <a:avLst/>
          </a:prstGeom>
        </p:spPr>
      </p:pic>
      <p:pic>
        <p:nvPicPr>
          <p:cNvPr id="11" name="image1.pdf" descr="NSF_LOGO_CMYK_FIX.eps"/>
          <p:cNvPicPr/>
          <p:nvPr userDrawn="1"/>
        </p:nvPicPr>
        <p:blipFill>
          <a:blip r:embed="rId3"/>
          <a:stretch>
            <a:fillRect/>
          </a:stretch>
        </p:blipFill>
        <p:spPr>
          <a:xfrm>
            <a:off x="1280507" y="442643"/>
            <a:ext cx="3215294" cy="763854"/>
          </a:xfrm>
          <a:prstGeom prst="rect">
            <a:avLst/>
          </a:prstGeom>
          <a:noFill/>
          <a:ln>
            <a:noFill/>
          </a:ln>
        </p:spPr>
      </p:pic>
    </p:spTree>
    <p:extLst>
      <p:ext uri="{BB962C8B-B14F-4D97-AF65-F5344CB8AC3E}">
        <p14:creationId xmlns:p14="http://schemas.microsoft.com/office/powerpoint/2010/main" val="186485348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PUNKTLISTA">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
            <a:ext cx="432937" cy="6857999"/>
          </a:xfrm>
          <a:prstGeom prst="rect">
            <a:avLst/>
          </a:prstGeom>
        </p:spPr>
      </p:pic>
      <p:sp>
        <p:nvSpPr>
          <p:cNvPr id="9" name="Slide Number Placeholder 2"/>
          <p:cNvSpPr>
            <a:spLocks noGrp="1"/>
          </p:cNvSpPr>
          <p:nvPr>
            <p:ph type="sldNum" sz="quarter" idx="10"/>
          </p:nvPr>
        </p:nvSpPr>
        <p:spPr>
          <a:xfrm>
            <a:off x="1181667" y="6278880"/>
            <a:ext cx="1021359" cy="256541"/>
          </a:xfrm>
        </p:spPr>
        <p:txBody>
          <a:bodyPr/>
          <a:lstStyle/>
          <a:p>
            <a:pPr lvl="0"/>
            <a:fld id="{86CB4B4D-7CA3-9044-876B-883B54F8677D}" type="slidenum">
              <a:rPr lang="uk-UA" smtClean="0"/>
              <a:t>‹#›</a:t>
            </a:fld>
            <a:endParaRPr lang="uk-UA"/>
          </a:p>
        </p:txBody>
      </p:sp>
      <p:pic>
        <p:nvPicPr>
          <p:cNvPr id="6" name="image1.pdf" descr="NSF_LOGO_CMYK_FIX.eps"/>
          <p:cNvPicPr/>
          <p:nvPr/>
        </p:nvPicPr>
        <p:blipFill>
          <a:blip r:embed="rId3">
            <a:alphaModFix/>
          </a:blip>
          <a:stretch>
            <a:fillRect/>
          </a:stretch>
        </p:blipFill>
        <p:spPr>
          <a:xfrm>
            <a:off x="1114322" y="442644"/>
            <a:ext cx="3297161" cy="592163"/>
          </a:xfrm>
          <a:prstGeom prst="rect">
            <a:avLst/>
          </a:prstGeom>
          <a:ln w="12700">
            <a:miter lim="400000"/>
          </a:ln>
        </p:spPr>
      </p:pic>
      <p:sp>
        <p:nvSpPr>
          <p:cNvPr id="3" name="Platshållare för text 2"/>
          <p:cNvSpPr>
            <a:spLocks noGrp="1"/>
          </p:cNvSpPr>
          <p:nvPr>
            <p:ph type="body" sz="quarter" idx="12"/>
          </p:nvPr>
        </p:nvSpPr>
        <p:spPr>
          <a:xfrm>
            <a:off x="2064000" y="1800000"/>
            <a:ext cx="9216000" cy="3600000"/>
          </a:xfrm>
        </p:spPr>
        <p:txBody>
          <a:bodyPr/>
          <a:lstStyle>
            <a:lvl1pPr marL="285750" indent="-285750">
              <a:buFont typeface="Arial" charset="0"/>
              <a:buChar char="•"/>
              <a:defRPr/>
            </a:lvl1pPr>
            <a:lvl2pPr marL="628650" indent="-171450">
              <a:buFont typeface="Arial" charset="0"/>
              <a:buChar char="•"/>
              <a:defRPr/>
            </a:lvl2pPr>
            <a:lvl3pPr marL="1200150" indent="-285750">
              <a:buFont typeface="Arial" charset="0"/>
              <a:buChar char="•"/>
              <a:defRPr/>
            </a:lvl3pPr>
            <a:lvl4pPr marL="171450" indent="-171450">
              <a:buFont typeface="Arial" charset="0"/>
              <a:buChar char="•"/>
              <a:defRPr/>
            </a:lvl4pPr>
            <a:lvl5pPr marL="1005750" indent="-285750">
              <a:buFont typeface="Arial"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7"/>
          <p:cNvPicPr>
            <a:picLocks noChangeAspect="1"/>
          </p:cNvPicPr>
          <p:nvPr userDrawn="1"/>
        </p:nvPicPr>
        <p:blipFill>
          <a:blip r:embed="rId2"/>
          <a:stretch>
            <a:fillRect/>
          </a:stretch>
        </p:blipFill>
        <p:spPr>
          <a:xfrm>
            <a:off x="1" y="1"/>
            <a:ext cx="432937" cy="6857999"/>
          </a:xfrm>
          <a:prstGeom prst="rect">
            <a:avLst/>
          </a:prstGeom>
        </p:spPr>
      </p:pic>
      <p:pic>
        <p:nvPicPr>
          <p:cNvPr id="10" name="image1.pdf" descr="NSF_LOGO_CMYK_FIX.eps"/>
          <p:cNvPicPr/>
          <p:nvPr userDrawn="1"/>
        </p:nvPicPr>
        <p:blipFill>
          <a:blip r:embed="rId3">
            <a:alphaModFix/>
          </a:blip>
          <a:stretch>
            <a:fillRect/>
          </a:stretch>
        </p:blipFill>
        <p:spPr>
          <a:xfrm>
            <a:off x="1114322" y="442644"/>
            <a:ext cx="3297161" cy="592163"/>
          </a:xfrm>
          <a:prstGeom prst="rect">
            <a:avLst/>
          </a:prstGeom>
          <a:ln w="12700">
            <a:miter lim="400000"/>
          </a:ln>
        </p:spPr>
      </p:pic>
    </p:spTree>
    <p:extLst>
      <p:ext uri="{BB962C8B-B14F-4D97-AF65-F5344CB8AC3E}">
        <p14:creationId xmlns:p14="http://schemas.microsoft.com/office/powerpoint/2010/main" val="21443519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1127126" y="4419472"/>
            <a:ext cx="10369549" cy="1477328"/>
          </a:xfrm>
        </p:spPr>
        <p:txBody>
          <a:bodyPr anchor="b" anchorCtr="0"/>
          <a:lstStyle>
            <a:lvl1pPr>
              <a:lnSpc>
                <a:spcPct val="100000"/>
              </a:lnSpc>
              <a:defRPr sz="4800"/>
            </a:lvl1pPr>
          </a:lstStyle>
          <a:p>
            <a:pPr lvl="0"/>
            <a:r>
              <a:rPr lang="sv-SE"/>
              <a:t>Klicka för att lägga till presentationstitel</a:t>
            </a:r>
          </a:p>
        </p:txBody>
      </p:sp>
      <p:sp>
        <p:nvSpPr>
          <p:cNvPr id="2" name="Date Placeholder 1">
            <a:extLst>
              <a:ext uri="{FF2B5EF4-FFF2-40B4-BE49-F238E27FC236}">
                <a16:creationId xmlns:a16="http://schemas.microsoft.com/office/drawing/2014/main" id="{0FFBA951-8E16-4339-B62A-418E17DBCA20}"/>
              </a:ext>
            </a:extLst>
          </p:cNvPr>
          <p:cNvSpPr>
            <a:spLocks noGrp="1"/>
          </p:cNvSpPr>
          <p:nvPr>
            <p:ph type="dt" sz="half" idx="10"/>
          </p:nvPr>
        </p:nvSpPr>
        <p:spPr/>
        <p:txBody>
          <a:bodyPr/>
          <a:lstStyle/>
          <a:p>
            <a:fld id="{6AEF251A-AB8E-4D63-AD40-BEA72430ECE4}" type="datetime1">
              <a:rPr lang="sv-SE" smtClean="0"/>
              <a:t>2026-06-01</a:t>
            </a:fld>
            <a:endParaRPr lang="sv-SE"/>
          </a:p>
        </p:txBody>
      </p:sp>
      <p:sp>
        <p:nvSpPr>
          <p:cNvPr id="3" name="Footer Placeholder 2">
            <a:extLst>
              <a:ext uri="{FF2B5EF4-FFF2-40B4-BE49-F238E27FC236}">
                <a16:creationId xmlns:a16="http://schemas.microsoft.com/office/drawing/2014/main" id="{EB86B3F8-98CA-44B7-85D5-97C91808A078}"/>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58962376-8AFF-4F58-AC92-0D00A869AE60}"/>
              </a:ext>
            </a:extLst>
          </p:cNvPr>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13607403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27124" y="2576515"/>
            <a:ext cx="10369551" cy="615553"/>
          </a:xfrm>
        </p:spPr>
        <p:txBody>
          <a:bodyPr anchor="b"/>
          <a:lstStyle>
            <a:lvl1pPr>
              <a:lnSpc>
                <a:spcPct val="100000"/>
              </a:lnSpc>
              <a:spcBef>
                <a:spcPts val="0"/>
              </a:spcBef>
              <a:defRPr sz="4000"/>
            </a:lvl1pPr>
          </a:lstStyle>
          <a:p>
            <a:r>
              <a:rPr lang="sv-SE"/>
              <a:t>Klicka för att lägga till avsnittsrubrik</a:t>
            </a:r>
          </a:p>
        </p:txBody>
      </p:sp>
      <p:sp>
        <p:nvSpPr>
          <p:cNvPr id="3" name="Platshållare för text 2"/>
          <p:cNvSpPr>
            <a:spLocks noGrp="1"/>
          </p:cNvSpPr>
          <p:nvPr>
            <p:ph type="body" idx="1" hasCustomPrompt="1"/>
          </p:nvPr>
        </p:nvSpPr>
        <p:spPr>
          <a:xfrm>
            <a:off x="1127124" y="3510306"/>
            <a:ext cx="1036955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för att lägga till underrubrik</a:t>
            </a:r>
          </a:p>
        </p:txBody>
      </p:sp>
      <p:sp>
        <p:nvSpPr>
          <p:cNvPr id="4" name="Platshållare för datum 3"/>
          <p:cNvSpPr>
            <a:spLocks noGrp="1"/>
          </p:cNvSpPr>
          <p:nvPr>
            <p:ph type="dt" sz="half" idx="10"/>
          </p:nvPr>
        </p:nvSpPr>
        <p:spPr/>
        <p:txBody>
          <a:bodyPr/>
          <a:lstStyle/>
          <a:p>
            <a:fld id="{6AEF251A-AB8E-4D63-AD40-BEA72430ECE4}" type="datetime1">
              <a:rPr lang="sv-SE" smtClean="0"/>
              <a:t>2026-06-01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24935567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62A64F-F2F2-4FCD-9397-0D5E0673078A}"/>
              </a:ext>
            </a:extLst>
          </p:cNvPr>
          <p:cNvSpPr>
            <a:spLocks noGrp="1"/>
          </p:cNvSpPr>
          <p:nvPr>
            <p:ph type="title" hasCustomPrompt="1"/>
          </p:nvPr>
        </p:nvSpPr>
        <p:spPr>
          <a:xfrm>
            <a:off x="1127125" y="1968698"/>
            <a:ext cx="10369549" cy="615553"/>
          </a:xfrm>
        </p:spPr>
        <p:txBody>
          <a:bodyPr/>
          <a:lstStyle>
            <a:lvl1pPr>
              <a:lnSpc>
                <a:spcPct val="100000"/>
              </a:lnSpc>
              <a:defRPr sz="4000"/>
            </a:lvl1pPr>
          </a:lstStyle>
          <a:p>
            <a:pPr lvl="0"/>
            <a:r>
              <a:rPr lang="sv-SE"/>
              <a:t>Klicka för att lägga till kapitelrubrik</a:t>
            </a:r>
          </a:p>
        </p:txBody>
      </p:sp>
      <p:sp>
        <p:nvSpPr>
          <p:cNvPr id="7" name="Text Placeholder 5"/>
          <p:cNvSpPr>
            <a:spLocks noGrp="1"/>
          </p:cNvSpPr>
          <p:nvPr>
            <p:ph type="body" sz="quarter" idx="12" hasCustomPrompt="1"/>
          </p:nvPr>
        </p:nvSpPr>
        <p:spPr>
          <a:xfrm>
            <a:off x="1127125" y="4560317"/>
            <a:ext cx="1400567" cy="1410152"/>
          </a:xfrm>
          <a:prstGeom prst="rect">
            <a:avLst/>
          </a:prstGeom>
        </p:spPr>
        <p:txBody>
          <a:bodyPr vert="horz" wrap="none">
            <a:noAutofit/>
          </a:bodyPr>
          <a:lstStyle>
            <a:lvl1pPr marL="0" indent="0">
              <a:buNone/>
              <a:defRPr sz="10000" b="1"/>
            </a:lvl1pPr>
          </a:lstStyle>
          <a:p>
            <a:pPr lvl="0"/>
            <a:r>
              <a:rPr lang="sv-SE"/>
              <a:t>1</a:t>
            </a:r>
          </a:p>
        </p:txBody>
      </p:sp>
      <p:sp>
        <p:nvSpPr>
          <p:cNvPr id="2" name="Date Placeholder 1">
            <a:extLst>
              <a:ext uri="{FF2B5EF4-FFF2-40B4-BE49-F238E27FC236}">
                <a16:creationId xmlns:a16="http://schemas.microsoft.com/office/drawing/2014/main" id="{01E6E22F-B328-480B-821C-A4B7947F0D3D}"/>
              </a:ext>
            </a:extLst>
          </p:cNvPr>
          <p:cNvSpPr>
            <a:spLocks noGrp="1"/>
          </p:cNvSpPr>
          <p:nvPr>
            <p:ph type="dt" sz="half" idx="13"/>
          </p:nvPr>
        </p:nvSpPr>
        <p:spPr/>
        <p:txBody>
          <a:bodyPr/>
          <a:lstStyle/>
          <a:p>
            <a:fld id="{6AEF251A-AB8E-4D63-AD40-BEA72430ECE4}" type="datetime1">
              <a:rPr lang="sv-SE" smtClean="0"/>
              <a:t>2026-06-01</a:t>
            </a:fld>
            <a:endParaRPr lang="sv-SE"/>
          </a:p>
        </p:txBody>
      </p:sp>
      <p:sp>
        <p:nvSpPr>
          <p:cNvPr id="3" name="Footer Placeholder 2">
            <a:extLst>
              <a:ext uri="{FF2B5EF4-FFF2-40B4-BE49-F238E27FC236}">
                <a16:creationId xmlns:a16="http://schemas.microsoft.com/office/drawing/2014/main" id="{4B433A81-90C9-413A-BB5D-270DC7807036}"/>
              </a:ext>
            </a:extLst>
          </p:cNvPr>
          <p:cNvSpPr>
            <a:spLocks noGrp="1"/>
          </p:cNvSpPr>
          <p:nvPr>
            <p:ph type="ftr" sz="quarter" idx="14"/>
          </p:nvPr>
        </p:nvSpPr>
        <p:spPr/>
        <p:txBody>
          <a:bodyPr/>
          <a:lstStyle/>
          <a:p>
            <a:endParaRPr lang="sv-SE"/>
          </a:p>
        </p:txBody>
      </p:sp>
      <p:sp>
        <p:nvSpPr>
          <p:cNvPr id="4" name="Slide Number Placeholder 3">
            <a:extLst>
              <a:ext uri="{FF2B5EF4-FFF2-40B4-BE49-F238E27FC236}">
                <a16:creationId xmlns:a16="http://schemas.microsoft.com/office/drawing/2014/main" id="{C213E838-240B-4A99-AA7F-054E39B5D225}"/>
              </a:ext>
            </a:extLst>
          </p:cNvPr>
          <p:cNvSpPr>
            <a:spLocks noGrp="1"/>
          </p:cNvSpPr>
          <p:nvPr>
            <p:ph type="sldNum" sz="quarter" idx="15"/>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29853897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Klicka för att lägga till rubrik</a:t>
            </a:r>
          </a:p>
        </p:txBody>
      </p:sp>
      <p:sp>
        <p:nvSpPr>
          <p:cNvPr id="3" name="Platshållare för innehåll 2"/>
          <p:cNvSpPr>
            <a:spLocks noGrp="1"/>
          </p:cNvSpPr>
          <p:nvPr>
            <p:ph idx="1" hasCustomPrompt="1"/>
          </p:nvPr>
        </p:nvSpPr>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p>
        </p:txBody>
      </p:sp>
      <p:sp>
        <p:nvSpPr>
          <p:cNvPr id="7" name="Date Placeholder 6">
            <a:extLst>
              <a:ext uri="{FF2B5EF4-FFF2-40B4-BE49-F238E27FC236}">
                <a16:creationId xmlns:a16="http://schemas.microsoft.com/office/drawing/2014/main" id="{82F2085B-FF12-4A9D-9024-5FA0F3396A2E}"/>
              </a:ext>
            </a:extLst>
          </p:cNvPr>
          <p:cNvSpPr>
            <a:spLocks noGrp="1"/>
          </p:cNvSpPr>
          <p:nvPr>
            <p:ph type="dt" sz="half" idx="10"/>
          </p:nvPr>
        </p:nvSpPr>
        <p:spPr/>
        <p:txBody>
          <a:bodyPr/>
          <a:lstStyle/>
          <a:p>
            <a:fld id="{6AEF251A-AB8E-4D63-AD40-BEA72430ECE4}" type="datetime1">
              <a:rPr lang="sv-SE" smtClean="0"/>
              <a:t>2026-06-01</a:t>
            </a:fld>
            <a:endParaRPr lang="sv-SE"/>
          </a:p>
        </p:txBody>
      </p:sp>
      <p:sp>
        <p:nvSpPr>
          <p:cNvPr id="8" name="Footer Placeholder 7">
            <a:extLst>
              <a:ext uri="{FF2B5EF4-FFF2-40B4-BE49-F238E27FC236}">
                <a16:creationId xmlns:a16="http://schemas.microsoft.com/office/drawing/2014/main" id="{F78A1945-0799-42C5-81F6-C4FD6E0A4A8F}"/>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774366AE-2EAC-4643-9E29-80852C94A5E4}"/>
              </a:ext>
            </a:extLst>
          </p:cNvPr>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31548402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1127125" y="1672777"/>
            <a:ext cx="10369549" cy="4493073"/>
          </a:xfrm>
        </p:spPr>
        <p:txBody>
          <a:bodyPr/>
          <a:lstStyle>
            <a:lvl1pPr marL="0" indent="0">
              <a:buNone/>
              <a:defRPr lang="sv-SE" sz="2000" kern="1200" dirty="0" smtClean="0">
                <a:solidFill>
                  <a:schemeClr val="tx1"/>
                </a:solidFill>
                <a:latin typeface="+mn-lt"/>
                <a:ea typeface="+mn-ea"/>
                <a:cs typeface="+mn-cs"/>
              </a:defRPr>
            </a:lvl1pPr>
            <a:lvl2pPr marL="228600" indent="-228600">
              <a:defRPr lang="sv-SE" sz="1800" kern="1200" dirty="0" smtClean="0">
                <a:solidFill>
                  <a:schemeClr val="tx1"/>
                </a:solidFill>
                <a:latin typeface="+mn-lt"/>
                <a:ea typeface="+mn-ea"/>
                <a:cs typeface="+mn-cs"/>
              </a:defRPr>
            </a:lvl2pPr>
            <a:lvl3pPr marL="481013" indent="-252413">
              <a:defRPr lang="sv-SE" sz="1600" kern="1200" dirty="0" smtClean="0">
                <a:solidFill>
                  <a:schemeClr val="tx1"/>
                </a:solidFill>
                <a:latin typeface="+mn-lt"/>
                <a:ea typeface="+mn-ea"/>
                <a:cs typeface="+mn-cs"/>
              </a:defRPr>
            </a:lvl3pPr>
            <a:lvl4pPr marL="685800" indent="-188913">
              <a:defRPr lang="sv-SE" sz="1400" kern="1200" dirty="0">
                <a:solidFill>
                  <a:schemeClr val="tx1"/>
                </a:solidFill>
                <a:latin typeface="+mn-lt"/>
                <a:ea typeface="+mn-ea"/>
                <a:cs typeface="+mn-cs"/>
              </a:defRPr>
            </a:lvl4pPr>
            <a:lvl5pPr marL="914400" indent="-228600">
              <a:defRPr/>
            </a:lvl5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AEF251A-AB8E-4D63-AD40-BEA72430ECE4}" type="datetime1">
              <a:rPr lang="sv-SE" smtClean="0"/>
              <a:t>2026-06-01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13746748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nktlista">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1127125" y="1672777"/>
            <a:ext cx="10369549" cy="4493073"/>
          </a:xfrm>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AEF251A-AB8E-4D63-AD40-BEA72430ECE4}" type="datetime1">
              <a:rPr lang="sv-SE" smtClean="0"/>
              <a:t>2026-06-01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872274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Klicka för att lägga till rubrik</a:t>
            </a:r>
          </a:p>
        </p:txBody>
      </p:sp>
      <p:sp>
        <p:nvSpPr>
          <p:cNvPr id="3" name="Platshållare för innehåll 2"/>
          <p:cNvSpPr>
            <a:spLocks noGrp="1"/>
          </p:cNvSpPr>
          <p:nvPr>
            <p:ph sz="half" idx="1" hasCustomPrompt="1"/>
          </p:nvPr>
        </p:nvSpPr>
        <p:spPr>
          <a:xfrm>
            <a:off x="1127124" y="2276475"/>
            <a:ext cx="4968876" cy="3889375"/>
          </a:xfrm>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hasCustomPrompt="1"/>
          </p:nvPr>
        </p:nvSpPr>
        <p:spPr>
          <a:xfrm>
            <a:off x="6527800" y="2276475"/>
            <a:ext cx="4968874" cy="3889375"/>
          </a:xfrm>
        </p:spPr>
        <p:txBody>
          <a:bodyPr/>
          <a:lstStyle>
            <a:lvl1pPr>
              <a:defRPr/>
            </a:lvl1pPr>
          </a:lstStyle>
          <a:p>
            <a:pPr lvl="0"/>
            <a:r>
              <a:rPr lang="sv-SE"/>
              <a:t>Klicka för att lägga till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AEF251A-AB8E-4D63-AD40-BEA72430ECE4}" type="datetime1">
              <a:rPr lang="sv-SE" smtClean="0"/>
              <a:t>2026-06-01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AD2632-88AD-4869-8D19-52FD1283B634}" type="slidenum">
              <a:rPr lang="sv-SE" smtClean="0"/>
              <a:pPr/>
              <a:t>‹#›</a:t>
            </a:fld>
            <a:endParaRPr lang="sv-SE"/>
          </a:p>
        </p:txBody>
      </p:sp>
    </p:spTree>
    <p:extLst>
      <p:ext uri="{BB962C8B-B14F-4D97-AF65-F5344CB8AC3E}">
        <p14:creationId xmlns:p14="http://schemas.microsoft.com/office/powerpoint/2010/main" val="23109506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bwMode="gray">
          <a:xfrm>
            <a:off x="1127125" y="1629688"/>
            <a:ext cx="10369549" cy="430887"/>
          </a:xfrm>
          <a:prstGeom prst="rect">
            <a:avLst/>
          </a:prstGeom>
        </p:spPr>
        <p:txBody>
          <a:bodyPr vert="horz" wrap="square" lIns="0" tIns="0" rIns="0" bIns="0" rtlCol="0" anchor="t" anchorCtr="0">
            <a:spAutoFit/>
          </a:bodyPr>
          <a:lstStyle/>
          <a:p>
            <a:r>
              <a:rPr lang="sv-SE"/>
              <a:t>Klicka här för att ändra format</a:t>
            </a:r>
          </a:p>
        </p:txBody>
      </p:sp>
      <p:sp>
        <p:nvSpPr>
          <p:cNvPr id="3" name="Platshållare för text 2"/>
          <p:cNvSpPr>
            <a:spLocks noGrp="1"/>
          </p:cNvSpPr>
          <p:nvPr>
            <p:ph type="body" idx="1"/>
          </p:nvPr>
        </p:nvSpPr>
        <p:spPr bwMode="gray">
          <a:xfrm>
            <a:off x="1127125" y="2276473"/>
            <a:ext cx="10369549" cy="388937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bwMode="gray">
          <a:xfrm>
            <a:off x="1712429" y="6625284"/>
            <a:ext cx="641930" cy="173191"/>
          </a:xfrm>
          <a:prstGeom prst="rect">
            <a:avLst/>
          </a:prstGeom>
        </p:spPr>
        <p:txBody>
          <a:bodyPr vert="horz" lIns="0" tIns="0" rIns="0" bIns="0" rtlCol="0" anchor="ctr"/>
          <a:lstStyle>
            <a:lvl1pPr algn="l">
              <a:defRPr sz="900">
                <a:solidFill>
                  <a:schemeClr val="tx1">
                    <a:tint val="75000"/>
                  </a:schemeClr>
                </a:solidFill>
              </a:defRPr>
            </a:lvl1pPr>
          </a:lstStyle>
          <a:p>
            <a:fld id="{6AEF251A-AB8E-4D63-AD40-BEA72430ECE4}" type="datetime1">
              <a:rPr lang="sv-SE" smtClean="0"/>
              <a:t>2026-06-01</a:t>
            </a:fld>
            <a:endParaRPr lang="sv-SE"/>
          </a:p>
        </p:txBody>
      </p:sp>
      <p:sp>
        <p:nvSpPr>
          <p:cNvPr id="5" name="Platshållare för sidfot 4"/>
          <p:cNvSpPr>
            <a:spLocks noGrp="1"/>
          </p:cNvSpPr>
          <p:nvPr>
            <p:ph type="ftr" sz="quarter" idx="3"/>
          </p:nvPr>
        </p:nvSpPr>
        <p:spPr bwMode="gray">
          <a:xfrm>
            <a:off x="2783632" y="6625284"/>
            <a:ext cx="7056536" cy="173191"/>
          </a:xfrm>
          <a:prstGeom prst="rect">
            <a:avLst/>
          </a:prstGeom>
        </p:spPr>
        <p:txBody>
          <a:bodyPr vert="horz" lIns="0" tIns="0" rIns="0" bIns="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bwMode="gray">
          <a:xfrm>
            <a:off x="1127125" y="6625284"/>
            <a:ext cx="459971" cy="173191"/>
          </a:xfrm>
          <a:prstGeom prst="rect">
            <a:avLst/>
          </a:prstGeom>
        </p:spPr>
        <p:txBody>
          <a:bodyPr vert="horz" lIns="0" tIns="0" rIns="0" bIns="0" rtlCol="0" anchor="ctr"/>
          <a:lstStyle>
            <a:lvl1pPr algn="l">
              <a:defRPr sz="900">
                <a:solidFill>
                  <a:schemeClr val="tx1">
                    <a:tint val="75000"/>
                  </a:schemeClr>
                </a:solidFill>
              </a:defRPr>
            </a:lvl1pPr>
          </a:lstStyle>
          <a:p>
            <a:fld id="{A6AD2632-88AD-4869-8D19-52FD1283B634}" type="slidenum">
              <a:rPr lang="sv-SE" smtClean="0"/>
              <a:pPr/>
              <a:t>‹#›</a:t>
            </a:fld>
            <a:endParaRPr lang="sv-SE"/>
          </a:p>
        </p:txBody>
      </p:sp>
      <p:grpSp>
        <p:nvGrpSpPr>
          <p:cNvPr id="9" name="Group 8">
            <a:extLst>
              <a:ext uri="{FF2B5EF4-FFF2-40B4-BE49-F238E27FC236}">
                <a16:creationId xmlns:a16="http://schemas.microsoft.com/office/drawing/2014/main" id="{786B2224-8709-4DC1-9D7F-A9612D5461C9}"/>
              </a:ext>
            </a:extLst>
          </p:cNvPr>
          <p:cNvGrpSpPr/>
          <p:nvPr/>
        </p:nvGrpSpPr>
        <p:grpSpPr>
          <a:xfrm>
            <a:off x="1" y="0"/>
            <a:ext cx="407988" cy="6858000"/>
            <a:chOff x="631578" y="0"/>
            <a:chExt cx="408946" cy="4713828"/>
          </a:xfrm>
        </p:grpSpPr>
        <p:sp>
          <p:nvSpPr>
            <p:cNvPr id="8" name="Rectangle 7">
              <a:extLst>
                <a:ext uri="{FF2B5EF4-FFF2-40B4-BE49-F238E27FC236}">
                  <a16:creationId xmlns:a16="http://schemas.microsoft.com/office/drawing/2014/main" id="{D14DEC2A-190D-47AE-88AF-C67FF1928C34}"/>
                </a:ext>
              </a:extLst>
            </p:cNvPr>
            <p:cNvSpPr/>
            <p:nvPr/>
          </p:nvSpPr>
          <p:spPr bwMode="gray">
            <a:xfrm>
              <a:off x="631578" y="0"/>
              <a:ext cx="408946" cy="1168637"/>
            </a:xfrm>
            <a:prstGeom prst="rect">
              <a:avLst/>
            </a:prstGeom>
            <a:solidFill>
              <a:srgbClr val="F0E6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sp>
          <p:nvSpPr>
            <p:cNvPr id="10" name="Rectangle 9">
              <a:extLst>
                <a:ext uri="{FF2B5EF4-FFF2-40B4-BE49-F238E27FC236}">
                  <a16:creationId xmlns:a16="http://schemas.microsoft.com/office/drawing/2014/main" id="{B0425D68-4F0F-49A1-8ECC-3050EE3CAA69}"/>
                </a:ext>
              </a:extLst>
            </p:cNvPr>
            <p:cNvSpPr/>
            <p:nvPr/>
          </p:nvSpPr>
          <p:spPr bwMode="gray">
            <a:xfrm>
              <a:off x="631579" y="1168637"/>
              <a:ext cx="408945" cy="1188277"/>
            </a:xfrm>
            <a:prstGeom prst="rect">
              <a:avLst/>
            </a:prstGeom>
            <a:solidFill>
              <a:srgbClr val="B9D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sp>
          <p:nvSpPr>
            <p:cNvPr id="11" name="Rectangle 10">
              <a:extLst>
                <a:ext uri="{FF2B5EF4-FFF2-40B4-BE49-F238E27FC236}">
                  <a16:creationId xmlns:a16="http://schemas.microsoft.com/office/drawing/2014/main" id="{CBE50ACD-7F76-47F0-BBD3-3AC9A3A0135C}"/>
                </a:ext>
              </a:extLst>
            </p:cNvPr>
            <p:cNvSpPr/>
            <p:nvPr/>
          </p:nvSpPr>
          <p:spPr bwMode="gray">
            <a:xfrm>
              <a:off x="631578" y="2356914"/>
              <a:ext cx="408946" cy="1178457"/>
            </a:xfrm>
            <a:prstGeom prst="rect">
              <a:avLst/>
            </a:prstGeom>
            <a:solidFill>
              <a:srgbClr val="73A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sp>
          <p:nvSpPr>
            <p:cNvPr id="13" name="Rectangle 12">
              <a:extLst>
                <a:ext uri="{FF2B5EF4-FFF2-40B4-BE49-F238E27FC236}">
                  <a16:creationId xmlns:a16="http://schemas.microsoft.com/office/drawing/2014/main" id="{8533B156-0F8E-44E2-B30E-8AA5882F5E1B}"/>
                </a:ext>
              </a:extLst>
            </p:cNvPr>
            <p:cNvSpPr/>
            <p:nvPr/>
          </p:nvSpPr>
          <p:spPr bwMode="gray">
            <a:xfrm>
              <a:off x="631578" y="3535371"/>
              <a:ext cx="408946" cy="1178457"/>
            </a:xfrm>
            <a:prstGeom prst="rect">
              <a:avLst/>
            </a:prstGeom>
            <a:solidFill>
              <a:srgbClr val="0096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00"/>
                </a:spcBef>
              </a:pPr>
              <a:endParaRPr lang="sv-SE"/>
            </a:p>
          </p:txBody>
        </p:sp>
      </p:grpSp>
      <p:pic>
        <p:nvPicPr>
          <p:cNvPr id="17" name="Picture 16">
            <a:extLst>
              <a:ext uri="{FF2B5EF4-FFF2-40B4-BE49-F238E27FC236}">
                <a16:creationId xmlns:a16="http://schemas.microsoft.com/office/drawing/2014/main" id="{E656EDBB-96AE-4E2D-9960-97E5BB5799DE}"/>
              </a:ext>
            </a:extLst>
          </p:cNvPr>
          <p:cNvPicPr>
            <a:picLocks noChangeAspect="1"/>
          </p:cNvPicPr>
          <p:nvPr/>
        </p:nvPicPr>
        <p:blipFill>
          <a:blip r:embed="rId25"/>
          <a:stretch>
            <a:fillRect/>
          </a:stretch>
        </p:blipFill>
        <p:spPr>
          <a:xfrm>
            <a:off x="1079244" y="517345"/>
            <a:ext cx="2847307" cy="690860"/>
          </a:xfrm>
          <a:prstGeom prst="rect">
            <a:avLst/>
          </a:prstGeom>
        </p:spPr>
      </p:pic>
    </p:spTree>
    <p:extLst>
      <p:ext uri="{BB962C8B-B14F-4D97-AF65-F5344CB8AC3E}">
        <p14:creationId xmlns:p14="http://schemas.microsoft.com/office/powerpoint/2010/main" val="1624804539"/>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481013" indent="-252413" algn="l" defTabSz="914400" rtl="0" eaLnBrk="1" latinLnBrk="0" hangingPunct="1">
        <a:lnSpc>
          <a:spcPct val="100000"/>
        </a:lnSpc>
        <a:spcBef>
          <a:spcPts val="600"/>
        </a:spcBef>
        <a:buFont typeface="Roboto Slab_PRINT" pitchFamily="2" charset="0"/>
        <a:buChar char="–"/>
        <a:defRPr sz="1800" kern="1200">
          <a:solidFill>
            <a:schemeClr val="tx1"/>
          </a:solidFill>
          <a:latin typeface="+mn-lt"/>
          <a:ea typeface="+mn-ea"/>
          <a:cs typeface="+mn-cs"/>
        </a:defRPr>
      </a:lvl2pPr>
      <a:lvl3pPr marL="685800" indent="-188913"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buFont typeface="Roboto Slab_PRINT" pitchFamily="2" charset="0"/>
        <a:buChar char="–"/>
        <a:defRPr sz="1400" kern="1200">
          <a:solidFill>
            <a:schemeClr val="tx1"/>
          </a:solidFill>
          <a:latin typeface="+mn-lt"/>
          <a:ea typeface="+mn-ea"/>
          <a:cs typeface="+mn-cs"/>
        </a:defRPr>
      </a:lvl4pPr>
      <a:lvl5pPr marL="1087438" indent="-173038" algn="l" defTabSz="914400" rtl="0" eaLnBrk="1" latinLnBrk="0" hangingPunct="1">
        <a:lnSpc>
          <a:spcPct val="100000"/>
        </a:lnSpc>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10">
          <p15:clr>
            <a:srgbClr val="F26B43"/>
          </p15:clr>
        </p15:guide>
        <p15:guide id="3" pos="7242">
          <p15:clr>
            <a:srgbClr val="F26B43"/>
          </p15:clr>
        </p15:guide>
        <p15:guide id="5" orient="horz" pos="1071">
          <p15:clr>
            <a:srgbClr val="F26B43"/>
          </p15:clr>
        </p15:guide>
        <p15:guide id="6" pos="257">
          <p15:clr>
            <a:srgbClr val="F26B43"/>
          </p15:clr>
        </p15:guide>
        <p15:guide id="8" pos="3840">
          <p15:clr>
            <a:srgbClr val="F26B43"/>
          </p15:clr>
        </p15:guide>
        <p15:guide id="9" pos="4112">
          <p15:clr>
            <a:srgbClr val="F26B43"/>
          </p15:clr>
        </p15:guide>
        <p15:guide id="10" orient="horz" pos="1434">
          <p15:clr>
            <a:srgbClr val="F26B43"/>
          </p15:clr>
        </p15:guide>
        <p15:guide id="12" pos="7469">
          <p15:clr>
            <a:srgbClr val="F26B43"/>
          </p15:clr>
        </p15:guide>
        <p15:guide id="13" orient="horz" pos="210">
          <p15:clr>
            <a:srgbClr val="F26B43"/>
          </p15:clr>
        </p15:guide>
        <p15:guide id="33" orient="horz" pos="3884" userDrawn="1">
          <p15:clr>
            <a:srgbClr val="F26B43"/>
          </p15:clr>
        </p15:guide>
        <p15:guide id="3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8D9F246-E1F2-4F83-9A3C-FBB6A82D56EC}"/>
              </a:ext>
            </a:extLst>
          </p:cNvPr>
          <p:cNvSpPr>
            <a:spLocks noGrp="1"/>
          </p:cNvSpPr>
          <p:nvPr>
            <p:ph type="sldNum" sz="quarter" idx="12"/>
          </p:nvPr>
        </p:nvSpPr>
        <p:spPr/>
        <p:txBody>
          <a:bodyPr/>
          <a:lstStyle/>
          <a:p>
            <a:fld id="{A6AD2632-88AD-4869-8D19-52FD1283B634}" type="slidenum">
              <a:rPr lang="sv-SE" smtClean="0"/>
              <a:pPr/>
              <a:t>1</a:t>
            </a:fld>
            <a:endParaRPr lang="sv-SE"/>
          </a:p>
        </p:txBody>
      </p:sp>
    </p:spTree>
    <p:extLst>
      <p:ext uri="{BB962C8B-B14F-4D97-AF65-F5344CB8AC3E}">
        <p14:creationId xmlns:p14="http://schemas.microsoft.com/office/powerpoint/2010/main" val="160307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67740D-F374-86F8-FC8E-683CE47A37AB}"/>
              </a:ext>
            </a:extLst>
          </p:cNvPr>
          <p:cNvSpPr>
            <a:spLocks noGrp="1"/>
          </p:cNvSpPr>
          <p:nvPr>
            <p:ph type="title"/>
          </p:nvPr>
        </p:nvSpPr>
        <p:spPr>
          <a:xfrm>
            <a:off x="1127125" y="1559270"/>
            <a:ext cx="10369549" cy="430887"/>
          </a:xfrm>
        </p:spPr>
        <p:txBody>
          <a:bodyPr/>
          <a:lstStyle/>
          <a:p>
            <a:r>
              <a:rPr lang="sv-SE"/>
              <a:t>Resultat: Sagt och gjort</a:t>
            </a:r>
          </a:p>
        </p:txBody>
      </p:sp>
      <p:sp>
        <p:nvSpPr>
          <p:cNvPr id="4" name="Platshållare för bildnummer 3">
            <a:extLst>
              <a:ext uri="{FF2B5EF4-FFF2-40B4-BE49-F238E27FC236}">
                <a16:creationId xmlns:a16="http://schemas.microsoft.com/office/drawing/2014/main" id="{21D1131A-98F1-8B47-C11D-49A9BE0CFE54}"/>
              </a:ext>
            </a:extLst>
          </p:cNvPr>
          <p:cNvSpPr>
            <a:spLocks noGrp="1"/>
          </p:cNvSpPr>
          <p:nvPr>
            <p:ph type="sldNum" sz="quarter" idx="12"/>
          </p:nvPr>
        </p:nvSpPr>
        <p:spPr/>
        <p:txBody>
          <a:bodyPr/>
          <a:lstStyle/>
          <a:p>
            <a:fld id="{A6AD2632-88AD-4869-8D19-52FD1283B634}" type="slidenum">
              <a:rPr lang="sv-SE" smtClean="0"/>
              <a:pPr/>
              <a:t>10</a:t>
            </a:fld>
            <a:endParaRPr lang="sv-SE"/>
          </a:p>
        </p:txBody>
      </p:sp>
      <p:pic>
        <p:nvPicPr>
          <p:cNvPr id="6" name="Bildobjekt 5">
            <a:extLst>
              <a:ext uri="{FF2B5EF4-FFF2-40B4-BE49-F238E27FC236}">
                <a16:creationId xmlns:a16="http://schemas.microsoft.com/office/drawing/2014/main" id="{E650D886-A7A1-4C11-2414-4139DC8C81B0}"/>
              </a:ext>
            </a:extLst>
          </p:cNvPr>
          <p:cNvPicPr>
            <a:picLocks noChangeAspect="1"/>
          </p:cNvPicPr>
          <p:nvPr/>
        </p:nvPicPr>
        <p:blipFill>
          <a:blip r:embed="rId3"/>
          <a:srcRect t="3678"/>
          <a:stretch>
            <a:fillRect/>
          </a:stretch>
        </p:blipFill>
        <p:spPr>
          <a:xfrm>
            <a:off x="7276214" y="115737"/>
            <a:ext cx="4711454" cy="6596142"/>
          </a:xfrm>
          <a:prstGeom prst="rect">
            <a:avLst/>
          </a:prstGeom>
        </p:spPr>
      </p:pic>
      <p:pic>
        <p:nvPicPr>
          <p:cNvPr id="11" name="Platshållare för innehåll 9">
            <a:extLst>
              <a:ext uri="{FF2B5EF4-FFF2-40B4-BE49-F238E27FC236}">
                <a16:creationId xmlns:a16="http://schemas.microsoft.com/office/drawing/2014/main" id="{B09EBE8F-AEB4-EDB6-0E60-2FA23F0D6FEF}"/>
              </a:ext>
            </a:extLst>
          </p:cNvPr>
          <p:cNvPicPr>
            <a:picLocks noChangeAspect="1"/>
          </p:cNvPicPr>
          <p:nvPr/>
        </p:nvPicPr>
        <p:blipFill>
          <a:blip r:embed="rId4"/>
          <a:srcRect t="13322"/>
          <a:stretch>
            <a:fillRect/>
          </a:stretch>
        </p:blipFill>
        <p:spPr bwMode="gray">
          <a:xfrm>
            <a:off x="968396" y="2416813"/>
            <a:ext cx="6130861" cy="2637189"/>
          </a:xfrm>
          <a:prstGeom prst="rect">
            <a:avLst/>
          </a:prstGeom>
        </p:spPr>
      </p:pic>
    </p:spTree>
    <p:extLst>
      <p:ext uri="{BB962C8B-B14F-4D97-AF65-F5344CB8AC3E}">
        <p14:creationId xmlns:p14="http://schemas.microsoft.com/office/powerpoint/2010/main" val="362243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4448-FC52-E838-0A7C-6F50EEBB75B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79E05DB-2693-D124-910C-CC03D9B08FE6}"/>
              </a:ext>
            </a:extLst>
          </p:cNvPr>
          <p:cNvSpPr>
            <a:spLocks noGrp="1"/>
          </p:cNvSpPr>
          <p:nvPr>
            <p:ph type="title"/>
          </p:nvPr>
        </p:nvSpPr>
        <p:spPr>
          <a:xfrm>
            <a:off x="2192132" y="5265393"/>
            <a:ext cx="10369549" cy="615553"/>
          </a:xfrm>
        </p:spPr>
        <p:txBody>
          <a:bodyPr/>
          <a:lstStyle/>
          <a:p>
            <a:r>
              <a:rPr lang="sv-SE"/>
              <a:t>Samlat resultat</a:t>
            </a:r>
          </a:p>
        </p:txBody>
      </p:sp>
      <p:sp>
        <p:nvSpPr>
          <p:cNvPr id="3" name="Platshållare för text 2">
            <a:extLst>
              <a:ext uri="{FF2B5EF4-FFF2-40B4-BE49-F238E27FC236}">
                <a16:creationId xmlns:a16="http://schemas.microsoft.com/office/drawing/2014/main" id="{62B8EE19-C370-6D64-D361-C6B718C27105}"/>
              </a:ext>
            </a:extLst>
          </p:cNvPr>
          <p:cNvSpPr>
            <a:spLocks noGrp="1"/>
          </p:cNvSpPr>
          <p:nvPr>
            <p:ph type="body" sz="quarter" idx="12"/>
          </p:nvPr>
        </p:nvSpPr>
        <p:spPr/>
        <p:txBody>
          <a:bodyPr/>
          <a:lstStyle/>
          <a:p>
            <a:r>
              <a:rPr lang="sv-SE"/>
              <a:t>3</a:t>
            </a:r>
          </a:p>
        </p:txBody>
      </p:sp>
      <p:sp>
        <p:nvSpPr>
          <p:cNvPr id="4" name="Platshållare för bildnummer 3">
            <a:extLst>
              <a:ext uri="{FF2B5EF4-FFF2-40B4-BE49-F238E27FC236}">
                <a16:creationId xmlns:a16="http://schemas.microsoft.com/office/drawing/2014/main" id="{FEAA3452-47C8-B4CE-F9BF-160060E0F085}"/>
              </a:ext>
            </a:extLst>
          </p:cNvPr>
          <p:cNvSpPr>
            <a:spLocks noGrp="1"/>
          </p:cNvSpPr>
          <p:nvPr>
            <p:ph type="sldNum" sz="quarter" idx="15"/>
          </p:nvPr>
        </p:nvSpPr>
        <p:spPr/>
        <p:txBody>
          <a:bodyPr/>
          <a:lstStyle/>
          <a:p>
            <a:fld id="{A6AD2632-88AD-4869-8D19-52FD1283B634}" type="slidenum">
              <a:rPr lang="sv-SE" smtClean="0"/>
              <a:pPr/>
              <a:t>11</a:t>
            </a:fld>
            <a:endParaRPr lang="sv-SE"/>
          </a:p>
        </p:txBody>
      </p:sp>
    </p:spTree>
    <p:extLst>
      <p:ext uri="{BB962C8B-B14F-4D97-AF65-F5344CB8AC3E}">
        <p14:creationId xmlns:p14="http://schemas.microsoft.com/office/powerpoint/2010/main" val="279440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275F812-8A1C-4C5D-3367-5450C52B5576}"/>
              </a:ext>
            </a:extLst>
          </p:cNvPr>
          <p:cNvSpPr>
            <a:spLocks noGrp="1"/>
          </p:cNvSpPr>
          <p:nvPr>
            <p:ph type="sldNum" sz="quarter" idx="12"/>
          </p:nvPr>
        </p:nvSpPr>
        <p:spPr/>
        <p:txBody>
          <a:bodyPr/>
          <a:lstStyle/>
          <a:p>
            <a:fld id="{A6AD2632-88AD-4869-8D19-52FD1283B634}" type="slidenum">
              <a:rPr lang="sv-SE" smtClean="0"/>
              <a:pPr/>
              <a:t>12</a:t>
            </a:fld>
            <a:endParaRPr lang="sv-SE"/>
          </a:p>
        </p:txBody>
      </p:sp>
      <p:pic>
        <p:nvPicPr>
          <p:cNvPr id="8" name="Platshållare för innehåll 7">
            <a:extLst>
              <a:ext uri="{FF2B5EF4-FFF2-40B4-BE49-F238E27FC236}">
                <a16:creationId xmlns:a16="http://schemas.microsoft.com/office/drawing/2014/main" id="{17AAD882-9D04-3E61-8375-619AC273D859}"/>
              </a:ext>
            </a:extLst>
          </p:cNvPr>
          <p:cNvPicPr>
            <a:picLocks noGrp="1" noChangeAspect="1"/>
          </p:cNvPicPr>
          <p:nvPr>
            <p:ph idx="1"/>
          </p:nvPr>
        </p:nvPicPr>
        <p:blipFill>
          <a:blip r:embed="rId3"/>
          <a:srcRect t="16728" r="35345"/>
          <a:stretch>
            <a:fillRect/>
          </a:stretch>
        </p:blipFill>
        <p:spPr bwMode="gray">
          <a:xfrm>
            <a:off x="6614305" y="1387981"/>
            <a:ext cx="4982854" cy="4545072"/>
          </a:xfrm>
          <a:prstGeom prst="rect">
            <a:avLst/>
          </a:prstGeom>
        </p:spPr>
      </p:pic>
      <p:sp>
        <p:nvSpPr>
          <p:cNvPr id="9" name="Rubrik 1">
            <a:extLst>
              <a:ext uri="{FF2B5EF4-FFF2-40B4-BE49-F238E27FC236}">
                <a16:creationId xmlns:a16="http://schemas.microsoft.com/office/drawing/2014/main" id="{FDF121A9-2806-E0C2-3881-CE041711A2B1}"/>
              </a:ext>
            </a:extLst>
          </p:cNvPr>
          <p:cNvSpPr>
            <a:spLocks noGrp="1"/>
          </p:cNvSpPr>
          <p:nvPr>
            <p:ph type="title"/>
          </p:nvPr>
        </p:nvSpPr>
        <p:spPr>
          <a:xfrm>
            <a:off x="993789" y="3213556"/>
            <a:ext cx="5620516" cy="861774"/>
          </a:xfrm>
        </p:spPr>
        <p:txBody>
          <a:bodyPr/>
          <a:lstStyle/>
          <a:p>
            <a:r>
              <a:rPr lang="sv-SE" dirty="0"/>
              <a:t>Rankning av mandatperiodens miljöbästa partier</a:t>
            </a:r>
          </a:p>
        </p:txBody>
      </p:sp>
    </p:spTree>
    <p:extLst>
      <p:ext uri="{BB962C8B-B14F-4D97-AF65-F5344CB8AC3E}">
        <p14:creationId xmlns:p14="http://schemas.microsoft.com/office/powerpoint/2010/main" val="254667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8C234-4E6A-7493-B799-6F5CAA9D102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B46AE6-2EFC-12D6-9048-2F6485FE0EB2}"/>
              </a:ext>
            </a:extLst>
          </p:cNvPr>
          <p:cNvSpPr>
            <a:spLocks noGrp="1"/>
          </p:cNvSpPr>
          <p:nvPr>
            <p:ph type="title"/>
          </p:nvPr>
        </p:nvSpPr>
        <p:spPr>
          <a:xfrm>
            <a:off x="1127125" y="1841498"/>
            <a:ext cx="10369549" cy="430887"/>
          </a:xfrm>
        </p:spPr>
        <p:txBody>
          <a:bodyPr/>
          <a:lstStyle/>
          <a:p>
            <a:r>
              <a:rPr lang="sv-SE"/>
              <a:t>Miljöpolitikens toppskikt</a:t>
            </a:r>
          </a:p>
        </p:txBody>
      </p:sp>
      <p:sp>
        <p:nvSpPr>
          <p:cNvPr id="4" name="Platshållare för bildnummer 3">
            <a:extLst>
              <a:ext uri="{FF2B5EF4-FFF2-40B4-BE49-F238E27FC236}">
                <a16:creationId xmlns:a16="http://schemas.microsoft.com/office/drawing/2014/main" id="{06AC0CDF-1CAD-1BB0-EB35-B3B0BE60B3AC}"/>
              </a:ext>
            </a:extLst>
          </p:cNvPr>
          <p:cNvSpPr>
            <a:spLocks noGrp="1"/>
          </p:cNvSpPr>
          <p:nvPr>
            <p:ph type="sldNum" sz="quarter" idx="12"/>
          </p:nvPr>
        </p:nvSpPr>
        <p:spPr/>
        <p:txBody>
          <a:bodyPr/>
          <a:lstStyle/>
          <a:p>
            <a:fld id="{A6AD2632-88AD-4869-8D19-52FD1283B634}" type="slidenum">
              <a:rPr lang="sv-SE" smtClean="0"/>
              <a:pPr/>
              <a:t>13</a:t>
            </a:fld>
            <a:endParaRPr lang="sv-SE"/>
          </a:p>
        </p:txBody>
      </p:sp>
      <p:pic>
        <p:nvPicPr>
          <p:cNvPr id="5" name="Bildobjekt 4">
            <a:extLst>
              <a:ext uri="{FF2B5EF4-FFF2-40B4-BE49-F238E27FC236}">
                <a16:creationId xmlns:a16="http://schemas.microsoft.com/office/drawing/2014/main" id="{328BE3E6-9752-929B-1971-1C3AB283303A}"/>
              </a:ext>
            </a:extLst>
          </p:cNvPr>
          <p:cNvPicPr>
            <a:picLocks noChangeAspect="1"/>
          </p:cNvPicPr>
          <p:nvPr/>
        </p:nvPicPr>
        <p:blipFill>
          <a:blip r:embed="rId3"/>
          <a:stretch>
            <a:fillRect/>
          </a:stretch>
        </p:blipFill>
        <p:spPr>
          <a:xfrm>
            <a:off x="973765" y="2740718"/>
            <a:ext cx="4034170" cy="893412"/>
          </a:xfrm>
          <a:prstGeom prst="rect">
            <a:avLst/>
          </a:prstGeom>
        </p:spPr>
      </p:pic>
      <p:pic>
        <p:nvPicPr>
          <p:cNvPr id="8" name="Bildobjekt 7">
            <a:extLst>
              <a:ext uri="{FF2B5EF4-FFF2-40B4-BE49-F238E27FC236}">
                <a16:creationId xmlns:a16="http://schemas.microsoft.com/office/drawing/2014/main" id="{AD05C4FC-6981-73E7-5E41-4745A7D7193F}"/>
              </a:ext>
            </a:extLst>
          </p:cNvPr>
          <p:cNvPicPr>
            <a:picLocks noChangeAspect="1"/>
          </p:cNvPicPr>
          <p:nvPr/>
        </p:nvPicPr>
        <p:blipFill>
          <a:blip r:embed="rId4"/>
          <a:stretch>
            <a:fillRect/>
          </a:stretch>
        </p:blipFill>
        <p:spPr>
          <a:xfrm>
            <a:off x="6553200" y="2722470"/>
            <a:ext cx="3881942" cy="883095"/>
          </a:xfrm>
          <a:prstGeom prst="rect">
            <a:avLst/>
          </a:prstGeom>
        </p:spPr>
      </p:pic>
      <p:sp>
        <p:nvSpPr>
          <p:cNvPr id="13" name="textruta 12">
            <a:extLst>
              <a:ext uri="{FF2B5EF4-FFF2-40B4-BE49-F238E27FC236}">
                <a16:creationId xmlns:a16="http://schemas.microsoft.com/office/drawing/2014/main" id="{DEBFE464-D88B-0333-3972-03A57C65461E}"/>
              </a:ext>
            </a:extLst>
          </p:cNvPr>
          <p:cNvSpPr txBox="1"/>
          <p:nvPr/>
        </p:nvSpPr>
        <p:spPr bwMode="gray">
          <a:xfrm>
            <a:off x="1245476" y="3815255"/>
            <a:ext cx="4850524" cy="1682512"/>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sv-SE"/>
              <a:t>19 gröna och 3 gula ljus. </a:t>
            </a:r>
          </a:p>
          <a:p>
            <a:pPr marL="285750" indent="-285750" algn="l">
              <a:spcBef>
                <a:spcPts val="400"/>
              </a:spcBef>
              <a:buFont typeface="Arial" panose="020B0604020202020204" pitchFamily="34" charset="0"/>
              <a:buChar char="•"/>
            </a:pPr>
            <a:r>
              <a:rPr lang="sv-SE"/>
              <a:t>Utmärkt sig som oppositionsröst: </a:t>
            </a:r>
          </a:p>
          <a:p>
            <a:pPr marL="742950" lvl="1" indent="-285750">
              <a:spcBef>
                <a:spcPts val="400"/>
              </a:spcBef>
              <a:buFont typeface="Courier New" panose="02070309020205020404" pitchFamily="49" charset="0"/>
              <a:buChar char="o"/>
            </a:pPr>
            <a:r>
              <a:rPr lang="sv-SE"/>
              <a:t>Positivt i 2/3 av frågorna</a:t>
            </a:r>
          </a:p>
          <a:p>
            <a:pPr marL="285750" indent="-285750" algn="l">
              <a:spcBef>
                <a:spcPts val="400"/>
              </a:spcBef>
              <a:buFont typeface="Arial" panose="020B0604020202020204" pitchFamily="34" charset="0"/>
              <a:buChar char="•"/>
            </a:pPr>
            <a:r>
              <a:rPr lang="sv-SE"/>
              <a:t>Miljöbudget 2026: 45,5 miljarder (högst)</a:t>
            </a:r>
          </a:p>
          <a:p>
            <a:pPr algn="l">
              <a:spcBef>
                <a:spcPts val="400"/>
              </a:spcBef>
            </a:pPr>
            <a:endParaRPr lang="sv-SE"/>
          </a:p>
        </p:txBody>
      </p:sp>
      <p:sp>
        <p:nvSpPr>
          <p:cNvPr id="14" name="textruta 13">
            <a:extLst>
              <a:ext uri="{FF2B5EF4-FFF2-40B4-BE49-F238E27FC236}">
                <a16:creationId xmlns:a16="http://schemas.microsoft.com/office/drawing/2014/main" id="{92E58B03-F263-7F8C-9BD1-CF79D11C1584}"/>
              </a:ext>
            </a:extLst>
          </p:cNvPr>
          <p:cNvSpPr txBox="1"/>
          <p:nvPr/>
        </p:nvSpPr>
        <p:spPr bwMode="gray">
          <a:xfrm>
            <a:off x="6646150" y="3815255"/>
            <a:ext cx="4850524" cy="1682512"/>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sv-SE"/>
              <a:t>19 gröna och 3 gula ljus. </a:t>
            </a:r>
          </a:p>
          <a:p>
            <a:pPr marL="285750" indent="-285750">
              <a:spcBef>
                <a:spcPts val="400"/>
              </a:spcBef>
              <a:buFont typeface="Arial" panose="020B0604020202020204" pitchFamily="34" charset="0"/>
              <a:buChar char="•"/>
            </a:pPr>
            <a:r>
              <a:rPr lang="sv-SE"/>
              <a:t>Utmärkt sig som oppositionsröst: </a:t>
            </a:r>
          </a:p>
          <a:p>
            <a:pPr marL="742950" lvl="1" indent="-285750">
              <a:spcBef>
                <a:spcPts val="400"/>
              </a:spcBef>
              <a:buFont typeface="Courier New" panose="02070309020205020404" pitchFamily="49" charset="0"/>
              <a:buChar char="o"/>
            </a:pPr>
            <a:r>
              <a:rPr lang="sv-SE"/>
              <a:t>positivt i drygt hälften av frågorna </a:t>
            </a:r>
          </a:p>
          <a:p>
            <a:pPr marL="285750" indent="-285750" algn="l">
              <a:spcBef>
                <a:spcPts val="400"/>
              </a:spcBef>
              <a:buFont typeface="Arial" panose="020B0604020202020204" pitchFamily="34" charset="0"/>
              <a:buChar char="•"/>
            </a:pPr>
            <a:r>
              <a:rPr lang="sv-SE"/>
              <a:t>Miljöbudget 2026: 29,7 miljarder</a:t>
            </a:r>
          </a:p>
          <a:p>
            <a:pPr algn="l">
              <a:spcBef>
                <a:spcPts val="400"/>
              </a:spcBef>
            </a:pPr>
            <a:endParaRPr lang="sv-SE"/>
          </a:p>
        </p:txBody>
      </p:sp>
    </p:spTree>
    <p:extLst>
      <p:ext uri="{BB962C8B-B14F-4D97-AF65-F5344CB8AC3E}">
        <p14:creationId xmlns:p14="http://schemas.microsoft.com/office/powerpoint/2010/main" val="412750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CA1F14-4ADB-BD8E-4868-69C2CBC07D67}"/>
              </a:ext>
            </a:extLst>
          </p:cNvPr>
          <p:cNvSpPr>
            <a:spLocks noGrp="1"/>
          </p:cNvSpPr>
          <p:nvPr>
            <p:ph type="title"/>
          </p:nvPr>
        </p:nvSpPr>
        <p:spPr>
          <a:xfrm>
            <a:off x="1127125" y="1767911"/>
            <a:ext cx="10369549" cy="430887"/>
          </a:xfrm>
        </p:spPr>
        <p:txBody>
          <a:bodyPr/>
          <a:lstStyle/>
          <a:p>
            <a:r>
              <a:rPr lang="sv-SE"/>
              <a:t>Miljöpolitikens medelmåttor</a:t>
            </a:r>
          </a:p>
        </p:txBody>
      </p:sp>
      <p:sp>
        <p:nvSpPr>
          <p:cNvPr id="4" name="Platshållare för bildnummer 3">
            <a:extLst>
              <a:ext uri="{FF2B5EF4-FFF2-40B4-BE49-F238E27FC236}">
                <a16:creationId xmlns:a16="http://schemas.microsoft.com/office/drawing/2014/main" id="{4B2DEB97-A839-0E40-10B0-BC0E3DCFCEF3}"/>
              </a:ext>
            </a:extLst>
          </p:cNvPr>
          <p:cNvSpPr>
            <a:spLocks noGrp="1"/>
          </p:cNvSpPr>
          <p:nvPr>
            <p:ph type="sldNum" sz="quarter" idx="12"/>
          </p:nvPr>
        </p:nvSpPr>
        <p:spPr/>
        <p:txBody>
          <a:bodyPr/>
          <a:lstStyle/>
          <a:p>
            <a:fld id="{A6AD2632-88AD-4869-8D19-52FD1283B634}" type="slidenum">
              <a:rPr lang="sv-SE" smtClean="0"/>
              <a:pPr/>
              <a:t>14</a:t>
            </a:fld>
            <a:endParaRPr lang="sv-SE"/>
          </a:p>
        </p:txBody>
      </p:sp>
      <p:pic>
        <p:nvPicPr>
          <p:cNvPr id="10" name="Bildobjekt 9">
            <a:extLst>
              <a:ext uri="{FF2B5EF4-FFF2-40B4-BE49-F238E27FC236}">
                <a16:creationId xmlns:a16="http://schemas.microsoft.com/office/drawing/2014/main" id="{A1431BB6-F343-D3E6-5DC8-151AB3ACCBBF}"/>
              </a:ext>
            </a:extLst>
          </p:cNvPr>
          <p:cNvPicPr>
            <a:picLocks noChangeAspect="1"/>
          </p:cNvPicPr>
          <p:nvPr/>
        </p:nvPicPr>
        <p:blipFill>
          <a:blip r:embed="rId3"/>
          <a:stretch>
            <a:fillRect/>
          </a:stretch>
        </p:blipFill>
        <p:spPr>
          <a:xfrm>
            <a:off x="951239" y="2575262"/>
            <a:ext cx="3948537" cy="1066458"/>
          </a:xfrm>
          <a:prstGeom prst="rect">
            <a:avLst/>
          </a:prstGeom>
        </p:spPr>
      </p:pic>
      <p:pic>
        <p:nvPicPr>
          <p:cNvPr id="11" name="Bildobjekt 10">
            <a:extLst>
              <a:ext uri="{FF2B5EF4-FFF2-40B4-BE49-F238E27FC236}">
                <a16:creationId xmlns:a16="http://schemas.microsoft.com/office/drawing/2014/main" id="{B2ACC74B-8AC0-DB84-05B3-308658547F91}"/>
              </a:ext>
            </a:extLst>
          </p:cNvPr>
          <p:cNvPicPr>
            <a:picLocks noChangeAspect="1"/>
          </p:cNvPicPr>
          <p:nvPr/>
        </p:nvPicPr>
        <p:blipFill>
          <a:blip r:embed="rId4"/>
          <a:stretch>
            <a:fillRect/>
          </a:stretch>
        </p:blipFill>
        <p:spPr>
          <a:xfrm>
            <a:off x="6311899" y="2575262"/>
            <a:ext cx="4567723" cy="1007057"/>
          </a:xfrm>
          <a:prstGeom prst="rect">
            <a:avLst/>
          </a:prstGeom>
        </p:spPr>
      </p:pic>
      <p:sp>
        <p:nvSpPr>
          <p:cNvPr id="12" name="textruta 11">
            <a:extLst>
              <a:ext uri="{FF2B5EF4-FFF2-40B4-BE49-F238E27FC236}">
                <a16:creationId xmlns:a16="http://schemas.microsoft.com/office/drawing/2014/main" id="{86808ED1-3B8B-7031-360D-42AB949F009C}"/>
              </a:ext>
            </a:extLst>
          </p:cNvPr>
          <p:cNvSpPr txBox="1"/>
          <p:nvPr/>
        </p:nvSpPr>
        <p:spPr bwMode="gray">
          <a:xfrm>
            <a:off x="1245476" y="3815255"/>
            <a:ext cx="4850524" cy="2564805"/>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sv-SE"/>
              <a:t>5 gröna och 8 gula ljus</a:t>
            </a:r>
          </a:p>
          <a:p>
            <a:pPr marL="285750" indent="-285750" algn="l">
              <a:spcBef>
                <a:spcPts val="400"/>
              </a:spcBef>
              <a:buFont typeface="Arial" panose="020B0604020202020204" pitchFamily="34" charset="0"/>
              <a:buChar char="•"/>
            </a:pPr>
            <a:r>
              <a:rPr lang="sv-SE"/>
              <a:t>Utmärkt sig som oppositionsröst:</a:t>
            </a:r>
          </a:p>
          <a:p>
            <a:pPr marL="742950" lvl="1" indent="-285750">
              <a:spcBef>
                <a:spcPts val="400"/>
              </a:spcBef>
              <a:buFont typeface="Courier New" panose="02070309020205020404" pitchFamily="49" charset="0"/>
              <a:buChar char="o"/>
            </a:pPr>
            <a:r>
              <a:rPr lang="sv-SE"/>
              <a:t>positivt i ca en fjärdedel av frågorna (klimat, bistånd)</a:t>
            </a:r>
          </a:p>
          <a:p>
            <a:pPr marL="742950" lvl="1" indent="-285750">
              <a:spcBef>
                <a:spcPts val="400"/>
              </a:spcBef>
              <a:buFont typeface="Courier New" panose="02070309020205020404" pitchFamily="49" charset="0"/>
              <a:buChar char="o"/>
            </a:pPr>
            <a:r>
              <a:rPr lang="sv-SE"/>
              <a:t>negativt i några frågor </a:t>
            </a:r>
            <a:br>
              <a:rPr lang="sv-SE"/>
            </a:br>
            <a:r>
              <a:rPr lang="sv-SE"/>
              <a:t>(</a:t>
            </a:r>
            <a:r>
              <a:rPr lang="sv-SE" err="1"/>
              <a:t>ffa</a:t>
            </a:r>
            <a:r>
              <a:rPr lang="sv-SE"/>
              <a:t> biologisk mångfald)</a:t>
            </a:r>
          </a:p>
          <a:p>
            <a:pPr marL="285750" indent="-285750" algn="l">
              <a:spcBef>
                <a:spcPts val="400"/>
              </a:spcBef>
              <a:buFont typeface="Arial" panose="020B0604020202020204" pitchFamily="34" charset="0"/>
              <a:buChar char="•"/>
            </a:pPr>
            <a:r>
              <a:rPr lang="sv-SE"/>
              <a:t>Miljöbudget 2026: 24,2 miljarder</a:t>
            </a:r>
          </a:p>
          <a:p>
            <a:pPr algn="l">
              <a:spcBef>
                <a:spcPts val="400"/>
              </a:spcBef>
            </a:pPr>
            <a:endParaRPr lang="sv-SE"/>
          </a:p>
        </p:txBody>
      </p:sp>
      <p:sp>
        <p:nvSpPr>
          <p:cNvPr id="13" name="textruta 12">
            <a:extLst>
              <a:ext uri="{FF2B5EF4-FFF2-40B4-BE49-F238E27FC236}">
                <a16:creationId xmlns:a16="http://schemas.microsoft.com/office/drawing/2014/main" id="{A0A3EE2A-F909-3D93-2BD3-C10B712867A0}"/>
              </a:ext>
            </a:extLst>
          </p:cNvPr>
          <p:cNvSpPr txBox="1"/>
          <p:nvPr/>
        </p:nvSpPr>
        <p:spPr bwMode="gray">
          <a:xfrm>
            <a:off x="6646150" y="3843595"/>
            <a:ext cx="4850524" cy="2287806"/>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sv-SE"/>
              <a:t>3 gröna och 8 gula ljus</a:t>
            </a:r>
          </a:p>
          <a:p>
            <a:pPr marL="285750" indent="-285750" algn="l">
              <a:spcBef>
                <a:spcPts val="400"/>
              </a:spcBef>
              <a:buFont typeface="Arial" panose="020B0604020202020204" pitchFamily="34" charset="0"/>
              <a:buChar char="•"/>
            </a:pPr>
            <a:r>
              <a:rPr lang="sv-SE"/>
              <a:t>Utmärkt sig som oppositionsröst:</a:t>
            </a:r>
          </a:p>
          <a:p>
            <a:pPr marL="742950" lvl="1" indent="-285750">
              <a:spcBef>
                <a:spcPts val="400"/>
              </a:spcBef>
              <a:buFont typeface="Courier New" panose="02070309020205020404" pitchFamily="49" charset="0"/>
              <a:buChar char="o"/>
            </a:pPr>
            <a:r>
              <a:rPr lang="sv-SE"/>
              <a:t>positivt i ca en fjärdedel av frågorna (klimat, hav) </a:t>
            </a:r>
          </a:p>
          <a:p>
            <a:pPr marL="742950" lvl="1" indent="-285750">
              <a:spcBef>
                <a:spcPts val="400"/>
              </a:spcBef>
              <a:buFont typeface="Courier New" panose="02070309020205020404" pitchFamily="49" charset="0"/>
              <a:buChar char="o"/>
            </a:pPr>
            <a:r>
              <a:rPr lang="sv-SE"/>
              <a:t>negativ 1 fråga (varg)</a:t>
            </a:r>
          </a:p>
          <a:p>
            <a:pPr marL="285750" indent="-285750" algn="l">
              <a:spcBef>
                <a:spcPts val="400"/>
              </a:spcBef>
              <a:buFont typeface="Arial" panose="020B0604020202020204" pitchFamily="34" charset="0"/>
              <a:buChar char="•"/>
            </a:pPr>
            <a:r>
              <a:rPr lang="sv-SE"/>
              <a:t>Miljöbudget 2026: 20,8 miljarder</a:t>
            </a:r>
          </a:p>
          <a:p>
            <a:pPr algn="l">
              <a:spcBef>
                <a:spcPts val="400"/>
              </a:spcBef>
            </a:pPr>
            <a:endParaRPr lang="sv-SE"/>
          </a:p>
        </p:txBody>
      </p:sp>
    </p:spTree>
    <p:extLst>
      <p:ext uri="{BB962C8B-B14F-4D97-AF65-F5344CB8AC3E}">
        <p14:creationId xmlns:p14="http://schemas.microsoft.com/office/powerpoint/2010/main" val="288885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47164-D3A6-F876-1980-21A3FF8AB1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F8CA8F1-3535-D85E-DC75-E2AD0B2E899B}"/>
              </a:ext>
            </a:extLst>
          </p:cNvPr>
          <p:cNvSpPr>
            <a:spLocks noGrp="1"/>
          </p:cNvSpPr>
          <p:nvPr>
            <p:ph type="title"/>
          </p:nvPr>
        </p:nvSpPr>
        <p:spPr>
          <a:xfrm>
            <a:off x="1127125" y="1799808"/>
            <a:ext cx="10369549" cy="430887"/>
          </a:xfrm>
        </p:spPr>
        <p:txBody>
          <a:bodyPr/>
          <a:lstStyle/>
          <a:p>
            <a:r>
              <a:rPr lang="sv-SE"/>
              <a:t>Miljöpolitikens bottennapp</a:t>
            </a:r>
          </a:p>
        </p:txBody>
      </p:sp>
      <p:pic>
        <p:nvPicPr>
          <p:cNvPr id="6" name="Platshållare för innehåll 5">
            <a:extLst>
              <a:ext uri="{FF2B5EF4-FFF2-40B4-BE49-F238E27FC236}">
                <a16:creationId xmlns:a16="http://schemas.microsoft.com/office/drawing/2014/main" id="{628657C8-6447-6D69-DB21-F65DD495EC47}"/>
              </a:ext>
            </a:extLst>
          </p:cNvPr>
          <p:cNvPicPr>
            <a:picLocks noGrp="1" noChangeAspect="1"/>
          </p:cNvPicPr>
          <p:nvPr>
            <p:ph idx="1"/>
          </p:nvPr>
        </p:nvPicPr>
        <p:blipFill>
          <a:blip r:embed="rId3"/>
          <a:srcRect t="41044"/>
          <a:stretch>
            <a:fillRect/>
          </a:stretch>
        </p:blipFill>
        <p:spPr bwMode="gray">
          <a:xfrm>
            <a:off x="982436" y="2588841"/>
            <a:ext cx="7628281" cy="840159"/>
          </a:xfrm>
          <a:prstGeom prst="rect">
            <a:avLst/>
          </a:prstGeom>
        </p:spPr>
      </p:pic>
      <p:sp>
        <p:nvSpPr>
          <p:cNvPr id="4" name="Platshållare för bildnummer 3">
            <a:extLst>
              <a:ext uri="{FF2B5EF4-FFF2-40B4-BE49-F238E27FC236}">
                <a16:creationId xmlns:a16="http://schemas.microsoft.com/office/drawing/2014/main" id="{10416973-2FE5-E2B3-A873-6AC96F3F05D1}"/>
              </a:ext>
            </a:extLst>
          </p:cNvPr>
          <p:cNvSpPr>
            <a:spLocks noGrp="1"/>
          </p:cNvSpPr>
          <p:nvPr>
            <p:ph type="sldNum" sz="quarter" idx="12"/>
          </p:nvPr>
        </p:nvSpPr>
        <p:spPr/>
        <p:txBody>
          <a:bodyPr/>
          <a:lstStyle/>
          <a:p>
            <a:fld id="{A6AD2632-88AD-4869-8D19-52FD1283B634}" type="slidenum">
              <a:rPr lang="sv-SE" smtClean="0"/>
              <a:pPr/>
              <a:t>15</a:t>
            </a:fld>
            <a:endParaRPr lang="sv-SE"/>
          </a:p>
        </p:txBody>
      </p:sp>
      <p:sp>
        <p:nvSpPr>
          <p:cNvPr id="7" name="textruta 6">
            <a:extLst>
              <a:ext uri="{FF2B5EF4-FFF2-40B4-BE49-F238E27FC236}">
                <a16:creationId xmlns:a16="http://schemas.microsoft.com/office/drawing/2014/main" id="{F579322C-D4A6-B285-4F14-9824D8438E9A}"/>
              </a:ext>
            </a:extLst>
          </p:cNvPr>
          <p:cNvSpPr txBox="1"/>
          <p:nvPr/>
        </p:nvSpPr>
        <p:spPr bwMode="gray">
          <a:xfrm>
            <a:off x="982436" y="4002589"/>
            <a:ext cx="5278405" cy="2010807"/>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sv-SE"/>
              <a:t>Uselt miljöbetyg i 28 av 45 frågor</a:t>
            </a:r>
          </a:p>
          <a:p>
            <a:pPr marL="285750" indent="-285750" algn="l">
              <a:spcBef>
                <a:spcPts val="400"/>
              </a:spcBef>
              <a:buFont typeface="Arial" panose="020B0604020202020204" pitchFamily="34" charset="0"/>
              <a:buChar char="•"/>
            </a:pPr>
            <a:r>
              <a:rPr lang="sv-SE"/>
              <a:t>Minskat miljöbudgeten. 2026: 19,6 miljarder</a:t>
            </a:r>
          </a:p>
          <a:p>
            <a:pPr marL="285750" indent="-285750">
              <a:spcBef>
                <a:spcPts val="400"/>
              </a:spcBef>
              <a:buFont typeface="Arial" panose="020B0604020202020204" pitchFamily="34" charset="0"/>
              <a:buChar char="•"/>
            </a:pPr>
            <a:r>
              <a:rPr lang="sv-SE"/>
              <a:t>KD stuckit ut negativt i några frågor </a:t>
            </a:r>
          </a:p>
          <a:p>
            <a:pPr marL="285750" indent="-285750">
              <a:spcBef>
                <a:spcPts val="400"/>
              </a:spcBef>
              <a:buFont typeface="Arial" panose="020B0604020202020204" pitchFamily="34" charset="0"/>
              <a:buChar char="•"/>
            </a:pPr>
            <a:r>
              <a:rPr lang="sv-SE"/>
              <a:t>L stuckit ut positivt i en fråga</a:t>
            </a:r>
          </a:p>
          <a:p>
            <a:pPr marL="285750" indent="-285750">
              <a:spcBef>
                <a:spcPts val="400"/>
              </a:spcBef>
              <a:buFont typeface="Arial" panose="020B0604020202020204" pitchFamily="34" charset="0"/>
              <a:buChar char="•"/>
            </a:pPr>
            <a:r>
              <a:rPr lang="sv-SE"/>
              <a:t>SD stuckit ut negativt i flera frågor</a:t>
            </a:r>
          </a:p>
          <a:p>
            <a:pPr algn="l">
              <a:spcBef>
                <a:spcPts val="400"/>
              </a:spcBef>
            </a:pPr>
            <a:endParaRPr lang="sv-SE"/>
          </a:p>
        </p:txBody>
      </p:sp>
      <p:sp>
        <p:nvSpPr>
          <p:cNvPr id="3" name="textruta 2">
            <a:extLst>
              <a:ext uri="{FF2B5EF4-FFF2-40B4-BE49-F238E27FC236}">
                <a16:creationId xmlns:a16="http://schemas.microsoft.com/office/drawing/2014/main" id="{72ECF01B-BEF5-7C06-B9B4-B0308643D600}"/>
              </a:ext>
            </a:extLst>
          </p:cNvPr>
          <p:cNvSpPr txBox="1"/>
          <p:nvPr/>
        </p:nvSpPr>
        <p:spPr bwMode="gray">
          <a:xfrm>
            <a:off x="7003201" y="4002589"/>
            <a:ext cx="4837702" cy="1025922"/>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sv-SE"/>
              <a:t>KD, L, M: 2 gröna och 2 gula ljus</a:t>
            </a:r>
          </a:p>
          <a:p>
            <a:pPr marL="285750" indent="-285750" algn="l">
              <a:spcBef>
                <a:spcPts val="400"/>
              </a:spcBef>
              <a:buFont typeface="Arial" panose="020B0604020202020204" pitchFamily="34" charset="0"/>
              <a:buChar char="•"/>
            </a:pPr>
            <a:r>
              <a:rPr lang="sv-SE"/>
              <a:t>SD: 2 gröna och 1 gult ljus</a:t>
            </a:r>
          </a:p>
          <a:p>
            <a:pPr algn="l">
              <a:spcBef>
                <a:spcPts val="400"/>
              </a:spcBef>
            </a:pPr>
            <a:endParaRPr lang="sv-SE"/>
          </a:p>
        </p:txBody>
      </p:sp>
    </p:spTree>
    <p:extLst>
      <p:ext uri="{BB962C8B-B14F-4D97-AF65-F5344CB8AC3E}">
        <p14:creationId xmlns:p14="http://schemas.microsoft.com/office/powerpoint/2010/main" val="382984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03488CC-6C64-E9E1-3764-6F6B4BBE8675}"/>
              </a:ext>
            </a:extLst>
          </p:cNvPr>
          <p:cNvPicPr>
            <a:picLocks noGrp="1" noChangeAspect="1"/>
          </p:cNvPicPr>
          <p:nvPr>
            <p:ph idx="1"/>
          </p:nvPr>
        </p:nvPicPr>
        <p:blipFill>
          <a:blip r:embed="rId3"/>
          <a:stretch>
            <a:fillRect/>
          </a:stretch>
        </p:blipFill>
        <p:spPr bwMode="gray">
          <a:xfrm>
            <a:off x="1046103" y="202198"/>
            <a:ext cx="6515623" cy="3676413"/>
          </a:xfrm>
          <a:prstGeom prst="rect">
            <a:avLst/>
          </a:prstGeom>
        </p:spPr>
      </p:pic>
      <p:sp>
        <p:nvSpPr>
          <p:cNvPr id="4" name="Platshållare för bildnummer 3">
            <a:extLst>
              <a:ext uri="{FF2B5EF4-FFF2-40B4-BE49-F238E27FC236}">
                <a16:creationId xmlns:a16="http://schemas.microsoft.com/office/drawing/2014/main" id="{3351FACA-E3B5-79EE-BE42-67522C0064D1}"/>
              </a:ext>
            </a:extLst>
          </p:cNvPr>
          <p:cNvSpPr>
            <a:spLocks noGrp="1"/>
          </p:cNvSpPr>
          <p:nvPr>
            <p:ph type="sldNum" sz="quarter" idx="12"/>
          </p:nvPr>
        </p:nvSpPr>
        <p:spPr/>
        <p:txBody>
          <a:bodyPr/>
          <a:lstStyle/>
          <a:p>
            <a:fld id="{A6AD2632-88AD-4869-8D19-52FD1283B634}" type="slidenum">
              <a:rPr lang="sv-SE" smtClean="0"/>
              <a:pPr/>
              <a:t>16</a:t>
            </a:fld>
            <a:endParaRPr lang="sv-SE"/>
          </a:p>
        </p:txBody>
      </p:sp>
      <p:pic>
        <p:nvPicPr>
          <p:cNvPr id="8" name="Bildobjekt 7">
            <a:extLst>
              <a:ext uri="{FF2B5EF4-FFF2-40B4-BE49-F238E27FC236}">
                <a16:creationId xmlns:a16="http://schemas.microsoft.com/office/drawing/2014/main" id="{F5256A3F-6251-3646-559D-49E5BFFBD499}"/>
              </a:ext>
            </a:extLst>
          </p:cNvPr>
          <p:cNvPicPr>
            <a:picLocks noChangeAspect="1"/>
          </p:cNvPicPr>
          <p:nvPr/>
        </p:nvPicPr>
        <p:blipFill>
          <a:blip r:embed="rId4"/>
          <a:stretch>
            <a:fillRect/>
          </a:stretch>
        </p:blipFill>
        <p:spPr>
          <a:xfrm>
            <a:off x="1046103" y="3878611"/>
            <a:ext cx="6515623" cy="2919864"/>
          </a:xfrm>
          <a:prstGeom prst="rect">
            <a:avLst/>
          </a:prstGeom>
        </p:spPr>
      </p:pic>
    </p:spTree>
    <p:extLst>
      <p:ext uri="{BB962C8B-B14F-4D97-AF65-F5344CB8AC3E}">
        <p14:creationId xmlns:p14="http://schemas.microsoft.com/office/powerpoint/2010/main" val="291145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CA9CB-54E3-5522-DB79-A8596F9A7900}"/>
              </a:ext>
            </a:extLst>
          </p:cNvPr>
          <p:cNvSpPr>
            <a:spLocks noGrp="1"/>
          </p:cNvSpPr>
          <p:nvPr>
            <p:ph type="ctrTitle"/>
          </p:nvPr>
        </p:nvSpPr>
        <p:spPr>
          <a:xfrm>
            <a:off x="1127125" y="4667022"/>
            <a:ext cx="10369549" cy="1231106"/>
          </a:xfrm>
        </p:spPr>
        <p:txBody>
          <a:bodyPr/>
          <a:lstStyle/>
          <a:p>
            <a:r>
              <a:rPr lang="sv-SE" sz="4000"/>
              <a:t>Klimat och natur under mandatperioden: Höll partierna vad de lovade? </a:t>
            </a:r>
          </a:p>
        </p:txBody>
      </p:sp>
      <p:sp>
        <p:nvSpPr>
          <p:cNvPr id="3" name="Underrubrik 2">
            <a:extLst>
              <a:ext uri="{FF2B5EF4-FFF2-40B4-BE49-F238E27FC236}">
                <a16:creationId xmlns:a16="http://schemas.microsoft.com/office/drawing/2014/main" id="{33F5AC1D-AD50-5D5D-C480-7C89F4791039}"/>
              </a:ext>
            </a:extLst>
          </p:cNvPr>
          <p:cNvSpPr>
            <a:spLocks noGrp="1"/>
          </p:cNvSpPr>
          <p:nvPr>
            <p:ph type="subTitle" idx="1"/>
          </p:nvPr>
        </p:nvSpPr>
        <p:spPr/>
        <p:txBody>
          <a:bodyPr/>
          <a:lstStyle/>
          <a:p>
            <a:endParaRPr lang="sv-SE"/>
          </a:p>
        </p:txBody>
      </p:sp>
      <p:sp>
        <p:nvSpPr>
          <p:cNvPr id="4" name="Platshållare för bildnummer 3">
            <a:extLst>
              <a:ext uri="{FF2B5EF4-FFF2-40B4-BE49-F238E27FC236}">
                <a16:creationId xmlns:a16="http://schemas.microsoft.com/office/drawing/2014/main" id="{FCF8CB48-833D-962C-FBEF-039300402420}"/>
              </a:ext>
            </a:extLst>
          </p:cNvPr>
          <p:cNvSpPr>
            <a:spLocks noGrp="1"/>
          </p:cNvSpPr>
          <p:nvPr>
            <p:ph type="sldNum" sz="quarter" idx="12"/>
          </p:nvPr>
        </p:nvSpPr>
        <p:spPr/>
        <p:txBody>
          <a:bodyPr/>
          <a:lstStyle/>
          <a:p>
            <a:fld id="{A6AD2632-88AD-4869-8D19-52FD1283B634}" type="slidenum">
              <a:rPr lang="sv-SE" smtClean="0"/>
              <a:pPr/>
              <a:t>2</a:t>
            </a:fld>
            <a:endParaRPr lang="sv-SE"/>
          </a:p>
        </p:txBody>
      </p:sp>
    </p:spTree>
    <p:extLst>
      <p:ext uri="{BB962C8B-B14F-4D97-AF65-F5344CB8AC3E}">
        <p14:creationId xmlns:p14="http://schemas.microsoft.com/office/powerpoint/2010/main" val="79206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608A-A0E2-AD94-F443-D4F516FBD918}"/>
            </a:ext>
          </a:extLst>
        </p:cNvPr>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E955A6E8-BBDB-C76F-4DEC-7FD0A1AA39E5}"/>
              </a:ext>
            </a:extLst>
          </p:cNvPr>
          <p:cNvPicPr>
            <a:picLocks noGrp="1" noChangeAspect="1"/>
          </p:cNvPicPr>
          <p:nvPr>
            <p:ph idx="1"/>
          </p:nvPr>
        </p:nvPicPr>
        <p:blipFill>
          <a:blip r:embed="rId3"/>
          <a:stretch>
            <a:fillRect/>
          </a:stretch>
        </p:blipFill>
        <p:spPr bwMode="gray">
          <a:xfrm>
            <a:off x="7419192" y="666809"/>
            <a:ext cx="3883218" cy="5524381"/>
          </a:xfrm>
          <a:prstGeom prst="rect">
            <a:avLst/>
          </a:prstGeom>
          <a:effectLst>
            <a:outerShdw blurRad="50800" dist="38100" dir="2700000" algn="tl" rotWithShape="0">
              <a:prstClr val="black">
                <a:alpha val="40000"/>
              </a:prstClr>
            </a:outerShdw>
          </a:effectLst>
        </p:spPr>
      </p:pic>
      <p:sp>
        <p:nvSpPr>
          <p:cNvPr id="4" name="Platshållare för bildnummer 3">
            <a:extLst>
              <a:ext uri="{FF2B5EF4-FFF2-40B4-BE49-F238E27FC236}">
                <a16:creationId xmlns:a16="http://schemas.microsoft.com/office/drawing/2014/main" id="{555373B1-C103-3189-3166-F9EAE908C05E}"/>
              </a:ext>
            </a:extLst>
          </p:cNvPr>
          <p:cNvSpPr>
            <a:spLocks noGrp="1"/>
          </p:cNvSpPr>
          <p:nvPr>
            <p:ph type="sldNum" sz="quarter" idx="12"/>
          </p:nvPr>
        </p:nvSpPr>
        <p:spPr/>
        <p:txBody>
          <a:bodyPr/>
          <a:lstStyle/>
          <a:p>
            <a:fld id="{A6AD2632-88AD-4869-8D19-52FD1283B634}" type="slidenum">
              <a:rPr lang="sv-SE" smtClean="0"/>
              <a:pPr/>
              <a:t>3</a:t>
            </a:fld>
            <a:endParaRPr lang="sv-SE"/>
          </a:p>
        </p:txBody>
      </p:sp>
      <p:sp>
        <p:nvSpPr>
          <p:cNvPr id="9" name="textruta 8">
            <a:extLst>
              <a:ext uri="{FF2B5EF4-FFF2-40B4-BE49-F238E27FC236}">
                <a16:creationId xmlns:a16="http://schemas.microsoft.com/office/drawing/2014/main" id="{2533E1F7-0116-DC62-7965-70225BD87DA5}"/>
              </a:ext>
            </a:extLst>
          </p:cNvPr>
          <p:cNvSpPr txBox="1"/>
          <p:nvPr/>
        </p:nvSpPr>
        <p:spPr bwMode="gray">
          <a:xfrm>
            <a:off x="1233449" y="1998920"/>
            <a:ext cx="5624549" cy="2328843"/>
          </a:xfrm>
          <a:prstGeom prst="rect">
            <a:avLst/>
          </a:prstGeom>
          <a:noFill/>
        </p:spPr>
        <p:txBody>
          <a:bodyPr wrap="square" rtlCol="0">
            <a:spAutoFit/>
          </a:bodyPr>
          <a:lstStyle/>
          <a:p>
            <a:pPr algn="l">
              <a:spcBef>
                <a:spcPts val="400"/>
              </a:spcBef>
            </a:pPr>
            <a:r>
              <a:rPr lang="sv-SE" sz="2400" b="1"/>
              <a:t>Granskning med två delar: </a:t>
            </a:r>
          </a:p>
          <a:p>
            <a:pPr marL="342900" indent="-342900" algn="l">
              <a:spcBef>
                <a:spcPts val="400"/>
              </a:spcBef>
              <a:buAutoNum type="arabicPeriod"/>
            </a:pPr>
            <a:r>
              <a:rPr lang="sv-SE"/>
              <a:t>Granskning av regeringens politik på 45 områden + oppositions- och samarbetspartiernas agerande. </a:t>
            </a:r>
          </a:p>
          <a:p>
            <a:pPr marL="342900" indent="-342900" algn="l">
              <a:spcBef>
                <a:spcPts val="400"/>
              </a:spcBef>
              <a:buAutoNum type="arabicPeriod"/>
            </a:pPr>
            <a:r>
              <a:rPr lang="sv-SE"/>
              <a:t>Uppföljning av partiernas enkätsvar 2022.</a:t>
            </a:r>
          </a:p>
          <a:p>
            <a:pPr marL="342900" indent="-342900" algn="l">
              <a:spcBef>
                <a:spcPts val="400"/>
              </a:spcBef>
              <a:buAutoNum type="arabicPeriod"/>
            </a:pPr>
            <a:endParaRPr lang="sv-SE"/>
          </a:p>
          <a:p>
            <a:pPr algn="l">
              <a:spcBef>
                <a:spcPts val="400"/>
              </a:spcBef>
            </a:pPr>
            <a:r>
              <a:rPr lang="sv-SE"/>
              <a:t>Rapport 88 sidor + bilagor 800 sidor. </a:t>
            </a:r>
          </a:p>
        </p:txBody>
      </p:sp>
    </p:spTree>
    <p:extLst>
      <p:ext uri="{BB962C8B-B14F-4D97-AF65-F5344CB8AC3E}">
        <p14:creationId xmlns:p14="http://schemas.microsoft.com/office/powerpoint/2010/main" val="126500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AAF618-D250-DE58-351A-2B1C297E97E6}"/>
              </a:ext>
            </a:extLst>
          </p:cNvPr>
          <p:cNvSpPr>
            <a:spLocks noGrp="1"/>
          </p:cNvSpPr>
          <p:nvPr>
            <p:ph type="title"/>
          </p:nvPr>
        </p:nvSpPr>
        <p:spPr>
          <a:xfrm>
            <a:off x="2030639" y="5169098"/>
            <a:ext cx="10369549" cy="615553"/>
          </a:xfrm>
        </p:spPr>
        <p:txBody>
          <a:bodyPr/>
          <a:lstStyle/>
          <a:p>
            <a:r>
              <a:rPr lang="sv-SE"/>
              <a:t>Regeringsgranskning</a:t>
            </a:r>
          </a:p>
        </p:txBody>
      </p:sp>
      <p:sp>
        <p:nvSpPr>
          <p:cNvPr id="3" name="Platshållare för text 2">
            <a:extLst>
              <a:ext uri="{FF2B5EF4-FFF2-40B4-BE49-F238E27FC236}">
                <a16:creationId xmlns:a16="http://schemas.microsoft.com/office/drawing/2014/main" id="{ACE28B56-AA1E-E8F0-D9F3-ED0C2107D030}"/>
              </a:ext>
            </a:extLst>
          </p:cNvPr>
          <p:cNvSpPr>
            <a:spLocks noGrp="1"/>
          </p:cNvSpPr>
          <p:nvPr>
            <p:ph type="body" sz="quarter" idx="12"/>
          </p:nvPr>
        </p:nvSpPr>
        <p:spPr/>
        <p:txBody>
          <a:bodyPr/>
          <a:lstStyle/>
          <a:p>
            <a:r>
              <a:rPr lang="sv-SE"/>
              <a:t>1</a:t>
            </a:r>
          </a:p>
        </p:txBody>
      </p:sp>
      <p:sp>
        <p:nvSpPr>
          <p:cNvPr id="4" name="Platshållare för bildnummer 3">
            <a:extLst>
              <a:ext uri="{FF2B5EF4-FFF2-40B4-BE49-F238E27FC236}">
                <a16:creationId xmlns:a16="http://schemas.microsoft.com/office/drawing/2014/main" id="{C434B36A-065A-ED7B-7011-2684CDB83FE2}"/>
              </a:ext>
            </a:extLst>
          </p:cNvPr>
          <p:cNvSpPr>
            <a:spLocks noGrp="1"/>
          </p:cNvSpPr>
          <p:nvPr>
            <p:ph type="sldNum" sz="quarter" idx="15"/>
          </p:nvPr>
        </p:nvSpPr>
        <p:spPr/>
        <p:txBody>
          <a:bodyPr/>
          <a:lstStyle/>
          <a:p>
            <a:fld id="{A6AD2632-88AD-4869-8D19-52FD1283B634}" type="slidenum">
              <a:rPr lang="sv-SE" smtClean="0"/>
              <a:pPr/>
              <a:t>4</a:t>
            </a:fld>
            <a:endParaRPr lang="sv-SE"/>
          </a:p>
        </p:txBody>
      </p:sp>
    </p:spTree>
    <p:extLst>
      <p:ext uri="{BB962C8B-B14F-4D97-AF65-F5344CB8AC3E}">
        <p14:creationId xmlns:p14="http://schemas.microsoft.com/office/powerpoint/2010/main" val="84319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71CD-57DF-0463-B626-B1C130506F6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E64AB1-339D-EFC0-5CE4-52CDE99A5261}"/>
              </a:ext>
            </a:extLst>
          </p:cNvPr>
          <p:cNvSpPr>
            <a:spLocks noGrp="1"/>
          </p:cNvSpPr>
          <p:nvPr>
            <p:ph type="title"/>
          </p:nvPr>
        </p:nvSpPr>
        <p:spPr/>
        <p:txBody>
          <a:bodyPr/>
          <a:lstStyle/>
          <a:p>
            <a:r>
              <a:rPr lang="sv-SE"/>
              <a:t>Metod regeringsgranskning</a:t>
            </a:r>
          </a:p>
        </p:txBody>
      </p:sp>
      <p:pic>
        <p:nvPicPr>
          <p:cNvPr id="6" name="Platshållare för innehåll 5">
            <a:extLst>
              <a:ext uri="{FF2B5EF4-FFF2-40B4-BE49-F238E27FC236}">
                <a16:creationId xmlns:a16="http://schemas.microsoft.com/office/drawing/2014/main" id="{23A10443-B0A5-3C4C-1F86-46184AA303DA}"/>
              </a:ext>
            </a:extLst>
          </p:cNvPr>
          <p:cNvPicPr>
            <a:picLocks noGrp="1" noChangeAspect="1"/>
          </p:cNvPicPr>
          <p:nvPr>
            <p:ph idx="1"/>
          </p:nvPr>
        </p:nvPicPr>
        <p:blipFill>
          <a:blip r:embed="rId3"/>
          <a:stretch>
            <a:fillRect/>
          </a:stretch>
        </p:blipFill>
        <p:spPr bwMode="gray">
          <a:xfrm>
            <a:off x="1125987" y="2482728"/>
            <a:ext cx="6794738" cy="3410487"/>
          </a:xfrm>
          <a:prstGeom prst="rect">
            <a:avLst/>
          </a:prstGeom>
        </p:spPr>
      </p:pic>
      <p:sp>
        <p:nvSpPr>
          <p:cNvPr id="4" name="Platshållare för bildnummer 3">
            <a:extLst>
              <a:ext uri="{FF2B5EF4-FFF2-40B4-BE49-F238E27FC236}">
                <a16:creationId xmlns:a16="http://schemas.microsoft.com/office/drawing/2014/main" id="{F9D3E0D7-3853-D938-89A4-EF6A98C5BB7C}"/>
              </a:ext>
            </a:extLst>
          </p:cNvPr>
          <p:cNvSpPr>
            <a:spLocks noGrp="1"/>
          </p:cNvSpPr>
          <p:nvPr>
            <p:ph type="sldNum" sz="quarter" idx="12"/>
          </p:nvPr>
        </p:nvSpPr>
        <p:spPr/>
        <p:txBody>
          <a:bodyPr/>
          <a:lstStyle/>
          <a:p>
            <a:fld id="{A6AD2632-88AD-4869-8D19-52FD1283B634}" type="slidenum">
              <a:rPr lang="sv-SE" smtClean="0"/>
              <a:pPr/>
              <a:t>5</a:t>
            </a:fld>
            <a:endParaRPr lang="sv-SE"/>
          </a:p>
        </p:txBody>
      </p:sp>
      <p:pic>
        <p:nvPicPr>
          <p:cNvPr id="7" name="Platshållare för innehåll 5">
            <a:extLst>
              <a:ext uri="{FF2B5EF4-FFF2-40B4-BE49-F238E27FC236}">
                <a16:creationId xmlns:a16="http://schemas.microsoft.com/office/drawing/2014/main" id="{8C9F5A11-3CC7-CE67-74E4-679D95F77F66}"/>
              </a:ext>
            </a:extLst>
          </p:cNvPr>
          <p:cNvPicPr>
            <a:picLocks noChangeAspect="1"/>
          </p:cNvPicPr>
          <p:nvPr/>
        </p:nvPicPr>
        <p:blipFill>
          <a:blip r:embed="rId4"/>
          <a:stretch>
            <a:fillRect/>
          </a:stretch>
        </p:blipFill>
        <p:spPr bwMode="gray">
          <a:xfrm>
            <a:off x="8368228" y="2213820"/>
            <a:ext cx="2530059" cy="1432684"/>
          </a:xfrm>
          <a:prstGeom prst="rect">
            <a:avLst/>
          </a:prstGeom>
        </p:spPr>
      </p:pic>
      <p:sp>
        <p:nvSpPr>
          <p:cNvPr id="10" name="textruta 9">
            <a:extLst>
              <a:ext uri="{FF2B5EF4-FFF2-40B4-BE49-F238E27FC236}">
                <a16:creationId xmlns:a16="http://schemas.microsoft.com/office/drawing/2014/main" id="{B69F2FDC-8DF3-3C59-E415-3873FB725999}"/>
              </a:ext>
            </a:extLst>
          </p:cNvPr>
          <p:cNvSpPr txBox="1"/>
          <p:nvPr/>
        </p:nvSpPr>
        <p:spPr bwMode="gray">
          <a:xfrm>
            <a:off x="8368228" y="3799749"/>
            <a:ext cx="3568996" cy="584775"/>
          </a:xfrm>
          <a:prstGeom prst="rect">
            <a:avLst/>
          </a:prstGeom>
          <a:noFill/>
        </p:spPr>
        <p:txBody>
          <a:bodyPr wrap="square" rtlCol="0">
            <a:spAutoFit/>
          </a:bodyPr>
          <a:lstStyle/>
          <a:p>
            <a:pPr algn="l">
              <a:spcBef>
                <a:spcPts val="400"/>
              </a:spcBef>
            </a:pPr>
            <a:r>
              <a:rPr lang="sv-SE" sz="1600"/>
              <a:t>Särskilt omnämnande oppositions- eller samarbetsparti</a:t>
            </a:r>
          </a:p>
        </p:txBody>
      </p:sp>
      <p:pic>
        <p:nvPicPr>
          <p:cNvPr id="12" name="Bildobjekt 11">
            <a:extLst>
              <a:ext uri="{FF2B5EF4-FFF2-40B4-BE49-F238E27FC236}">
                <a16:creationId xmlns:a16="http://schemas.microsoft.com/office/drawing/2014/main" id="{429227E8-FF25-27C2-CFAD-404DAEA2126F}"/>
              </a:ext>
            </a:extLst>
          </p:cNvPr>
          <p:cNvPicPr>
            <a:picLocks noChangeAspect="1"/>
          </p:cNvPicPr>
          <p:nvPr/>
        </p:nvPicPr>
        <p:blipFill>
          <a:blip r:embed="rId5"/>
          <a:stretch>
            <a:fillRect/>
          </a:stretch>
        </p:blipFill>
        <p:spPr>
          <a:xfrm>
            <a:off x="8459676" y="4384524"/>
            <a:ext cx="2438611" cy="1493649"/>
          </a:xfrm>
          <a:prstGeom prst="rect">
            <a:avLst/>
          </a:prstGeom>
        </p:spPr>
      </p:pic>
      <p:sp>
        <p:nvSpPr>
          <p:cNvPr id="8" name="textruta 7">
            <a:extLst>
              <a:ext uri="{FF2B5EF4-FFF2-40B4-BE49-F238E27FC236}">
                <a16:creationId xmlns:a16="http://schemas.microsoft.com/office/drawing/2014/main" id="{37E18EA8-BAAD-CF53-739A-5F36C5D459F8}"/>
              </a:ext>
            </a:extLst>
          </p:cNvPr>
          <p:cNvSpPr txBox="1"/>
          <p:nvPr/>
        </p:nvSpPr>
        <p:spPr bwMode="gray">
          <a:xfrm>
            <a:off x="8368228" y="1967546"/>
            <a:ext cx="4080510" cy="338554"/>
          </a:xfrm>
          <a:prstGeom prst="rect">
            <a:avLst/>
          </a:prstGeom>
          <a:noFill/>
        </p:spPr>
        <p:txBody>
          <a:bodyPr wrap="square" rtlCol="0">
            <a:spAutoFit/>
          </a:bodyPr>
          <a:lstStyle/>
          <a:p>
            <a:pPr algn="l">
              <a:spcBef>
                <a:spcPts val="400"/>
              </a:spcBef>
            </a:pPr>
            <a:r>
              <a:rPr lang="sv-SE" sz="1600"/>
              <a:t>Skuggbetyg regeringsparti</a:t>
            </a:r>
          </a:p>
        </p:txBody>
      </p:sp>
    </p:spTree>
    <p:extLst>
      <p:ext uri="{BB962C8B-B14F-4D97-AF65-F5344CB8AC3E}">
        <p14:creationId xmlns:p14="http://schemas.microsoft.com/office/powerpoint/2010/main" val="348638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090C-1BA4-F58F-E4C2-2BB38FEC5CC5}"/>
            </a:ext>
          </a:extLst>
        </p:cNvPr>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FF323AE-C94D-6054-E6B7-333BC37CC707}"/>
              </a:ext>
            </a:extLst>
          </p:cNvPr>
          <p:cNvPicPr>
            <a:picLocks noGrp="1" noChangeAspect="1"/>
          </p:cNvPicPr>
          <p:nvPr>
            <p:ph idx="1"/>
          </p:nvPr>
        </p:nvPicPr>
        <p:blipFill>
          <a:blip r:embed="rId3"/>
          <a:stretch>
            <a:fillRect/>
          </a:stretch>
        </p:blipFill>
        <p:spPr bwMode="gray">
          <a:xfrm>
            <a:off x="4699904" y="768824"/>
            <a:ext cx="3466140" cy="5828254"/>
          </a:xfrm>
          <a:prstGeom prst="rect">
            <a:avLst/>
          </a:prstGeom>
        </p:spPr>
      </p:pic>
      <p:sp>
        <p:nvSpPr>
          <p:cNvPr id="4" name="Platshållare för bildnummer 3">
            <a:extLst>
              <a:ext uri="{FF2B5EF4-FFF2-40B4-BE49-F238E27FC236}">
                <a16:creationId xmlns:a16="http://schemas.microsoft.com/office/drawing/2014/main" id="{A9E56E22-BA36-5EC2-763E-D0B774E09FEC}"/>
              </a:ext>
            </a:extLst>
          </p:cNvPr>
          <p:cNvSpPr>
            <a:spLocks noGrp="1"/>
          </p:cNvSpPr>
          <p:nvPr>
            <p:ph type="sldNum" sz="quarter" idx="12"/>
          </p:nvPr>
        </p:nvSpPr>
        <p:spPr/>
        <p:txBody>
          <a:bodyPr/>
          <a:lstStyle/>
          <a:p>
            <a:fld id="{A6AD2632-88AD-4869-8D19-52FD1283B634}" type="slidenum">
              <a:rPr lang="sv-SE" smtClean="0"/>
              <a:pPr/>
              <a:t>6</a:t>
            </a:fld>
            <a:endParaRPr lang="sv-SE"/>
          </a:p>
        </p:txBody>
      </p:sp>
      <p:pic>
        <p:nvPicPr>
          <p:cNvPr id="7" name="Platshållare för innehåll 5">
            <a:extLst>
              <a:ext uri="{FF2B5EF4-FFF2-40B4-BE49-F238E27FC236}">
                <a16:creationId xmlns:a16="http://schemas.microsoft.com/office/drawing/2014/main" id="{3FAFD7D7-F223-F428-D959-38F5592FA925}"/>
              </a:ext>
            </a:extLst>
          </p:cNvPr>
          <p:cNvPicPr>
            <a:picLocks noChangeAspect="1"/>
          </p:cNvPicPr>
          <p:nvPr/>
        </p:nvPicPr>
        <p:blipFill>
          <a:blip r:embed="rId4"/>
          <a:stretch>
            <a:fillRect/>
          </a:stretch>
        </p:blipFill>
        <p:spPr bwMode="gray">
          <a:xfrm>
            <a:off x="1079289" y="2199735"/>
            <a:ext cx="3466140" cy="4397343"/>
          </a:xfrm>
          <a:prstGeom prst="rect">
            <a:avLst/>
          </a:prstGeom>
        </p:spPr>
      </p:pic>
      <p:pic>
        <p:nvPicPr>
          <p:cNvPr id="8" name="Platshållare för innehåll 5">
            <a:extLst>
              <a:ext uri="{FF2B5EF4-FFF2-40B4-BE49-F238E27FC236}">
                <a16:creationId xmlns:a16="http://schemas.microsoft.com/office/drawing/2014/main" id="{D324019D-9676-BDEC-C59E-64D6AB7826BA}"/>
              </a:ext>
            </a:extLst>
          </p:cNvPr>
          <p:cNvPicPr>
            <a:picLocks noChangeAspect="1"/>
          </p:cNvPicPr>
          <p:nvPr/>
        </p:nvPicPr>
        <p:blipFill>
          <a:blip r:embed="rId5"/>
          <a:stretch>
            <a:fillRect/>
          </a:stretch>
        </p:blipFill>
        <p:spPr bwMode="gray">
          <a:xfrm>
            <a:off x="8320519" y="3573560"/>
            <a:ext cx="3584091" cy="3023518"/>
          </a:xfrm>
          <a:prstGeom prst="rect">
            <a:avLst/>
          </a:prstGeom>
        </p:spPr>
      </p:pic>
      <p:sp>
        <p:nvSpPr>
          <p:cNvPr id="9" name="textruta 8">
            <a:extLst>
              <a:ext uri="{FF2B5EF4-FFF2-40B4-BE49-F238E27FC236}">
                <a16:creationId xmlns:a16="http://schemas.microsoft.com/office/drawing/2014/main" id="{8A56DAD8-7E78-587B-E4CD-36A78AED388F}"/>
              </a:ext>
            </a:extLst>
          </p:cNvPr>
          <p:cNvSpPr txBox="1"/>
          <p:nvPr/>
        </p:nvSpPr>
        <p:spPr bwMode="gray">
          <a:xfrm>
            <a:off x="9331090" y="835666"/>
            <a:ext cx="1913861" cy="2164695"/>
          </a:xfrm>
          <a:prstGeom prst="rect">
            <a:avLst/>
          </a:prstGeom>
          <a:noFill/>
        </p:spPr>
        <p:txBody>
          <a:bodyPr wrap="square" rtlCol="0">
            <a:spAutoFit/>
          </a:bodyPr>
          <a:lstStyle/>
          <a:p>
            <a:pPr algn="l">
              <a:spcBef>
                <a:spcPts val="400"/>
              </a:spcBef>
              <a:spcAft>
                <a:spcPts val="600"/>
              </a:spcAft>
            </a:pPr>
            <a:r>
              <a:rPr lang="sv-SE" b="1"/>
              <a:t>Betyg</a:t>
            </a:r>
          </a:p>
          <a:p>
            <a:pPr algn="l">
              <a:spcBef>
                <a:spcPts val="400"/>
              </a:spcBef>
              <a:spcAft>
                <a:spcPts val="300"/>
              </a:spcAft>
            </a:pPr>
            <a:r>
              <a:rPr lang="sv-SE" sz="1700"/>
              <a:t>0 utmärkt </a:t>
            </a:r>
          </a:p>
          <a:p>
            <a:pPr algn="l">
              <a:spcBef>
                <a:spcPts val="400"/>
              </a:spcBef>
              <a:spcAft>
                <a:spcPts val="300"/>
              </a:spcAft>
            </a:pPr>
            <a:r>
              <a:rPr lang="sv-SE" sz="1700"/>
              <a:t>7 bra </a:t>
            </a:r>
          </a:p>
          <a:p>
            <a:pPr algn="l">
              <a:spcBef>
                <a:spcPts val="400"/>
              </a:spcBef>
              <a:spcAft>
                <a:spcPts val="300"/>
              </a:spcAft>
            </a:pPr>
            <a:r>
              <a:rPr lang="sv-SE" sz="1700"/>
              <a:t>6 okej </a:t>
            </a:r>
          </a:p>
          <a:p>
            <a:pPr algn="l">
              <a:spcBef>
                <a:spcPts val="400"/>
              </a:spcBef>
              <a:spcAft>
                <a:spcPts val="300"/>
              </a:spcAft>
            </a:pPr>
            <a:r>
              <a:rPr lang="sv-SE" sz="1700"/>
              <a:t>4 dåligt</a:t>
            </a:r>
          </a:p>
          <a:p>
            <a:pPr algn="l">
              <a:spcBef>
                <a:spcPts val="400"/>
              </a:spcBef>
              <a:spcAft>
                <a:spcPts val="300"/>
              </a:spcAft>
            </a:pPr>
            <a:r>
              <a:rPr lang="sv-SE" sz="1700"/>
              <a:t>28 uselt </a:t>
            </a:r>
          </a:p>
        </p:txBody>
      </p:sp>
      <p:pic>
        <p:nvPicPr>
          <p:cNvPr id="11" name="Bildobjekt 10">
            <a:extLst>
              <a:ext uri="{FF2B5EF4-FFF2-40B4-BE49-F238E27FC236}">
                <a16:creationId xmlns:a16="http://schemas.microsoft.com/office/drawing/2014/main" id="{F3602FAF-38B7-E40F-EF84-5C44B5D22FF1}"/>
              </a:ext>
            </a:extLst>
          </p:cNvPr>
          <p:cNvPicPr>
            <a:picLocks noChangeAspect="1"/>
          </p:cNvPicPr>
          <p:nvPr/>
        </p:nvPicPr>
        <p:blipFill>
          <a:blip r:embed="rId6"/>
          <a:stretch>
            <a:fillRect/>
          </a:stretch>
        </p:blipFill>
        <p:spPr>
          <a:xfrm>
            <a:off x="8825804" y="2519967"/>
            <a:ext cx="472481" cy="480102"/>
          </a:xfrm>
          <a:prstGeom prst="rect">
            <a:avLst/>
          </a:prstGeom>
        </p:spPr>
      </p:pic>
      <p:pic>
        <p:nvPicPr>
          <p:cNvPr id="13" name="Bildobjekt 12">
            <a:extLst>
              <a:ext uri="{FF2B5EF4-FFF2-40B4-BE49-F238E27FC236}">
                <a16:creationId xmlns:a16="http://schemas.microsoft.com/office/drawing/2014/main" id="{E3A5D2D8-D6AB-0F70-8972-AB2C2683FE6C}"/>
              </a:ext>
            </a:extLst>
          </p:cNvPr>
          <p:cNvPicPr>
            <a:picLocks noChangeAspect="1"/>
          </p:cNvPicPr>
          <p:nvPr/>
        </p:nvPicPr>
        <p:blipFill>
          <a:blip r:embed="rId7"/>
          <a:stretch>
            <a:fillRect/>
          </a:stretch>
        </p:blipFill>
        <p:spPr>
          <a:xfrm>
            <a:off x="8863907" y="2199735"/>
            <a:ext cx="434378" cy="441998"/>
          </a:xfrm>
          <a:prstGeom prst="rect">
            <a:avLst/>
          </a:prstGeom>
        </p:spPr>
      </p:pic>
      <p:pic>
        <p:nvPicPr>
          <p:cNvPr id="15" name="Bildobjekt 14">
            <a:extLst>
              <a:ext uri="{FF2B5EF4-FFF2-40B4-BE49-F238E27FC236}">
                <a16:creationId xmlns:a16="http://schemas.microsoft.com/office/drawing/2014/main" id="{04974C8F-7D06-F3C4-183D-9C1EEFD657A3}"/>
              </a:ext>
            </a:extLst>
          </p:cNvPr>
          <p:cNvPicPr>
            <a:picLocks noChangeAspect="1"/>
          </p:cNvPicPr>
          <p:nvPr/>
        </p:nvPicPr>
        <p:blipFill>
          <a:blip r:embed="rId8"/>
          <a:stretch>
            <a:fillRect/>
          </a:stretch>
        </p:blipFill>
        <p:spPr>
          <a:xfrm>
            <a:off x="8847986" y="1861024"/>
            <a:ext cx="426757" cy="396274"/>
          </a:xfrm>
          <a:prstGeom prst="rect">
            <a:avLst/>
          </a:prstGeom>
        </p:spPr>
      </p:pic>
      <p:pic>
        <p:nvPicPr>
          <p:cNvPr id="17" name="Bildobjekt 16">
            <a:extLst>
              <a:ext uri="{FF2B5EF4-FFF2-40B4-BE49-F238E27FC236}">
                <a16:creationId xmlns:a16="http://schemas.microsoft.com/office/drawing/2014/main" id="{AD5936D7-7337-01E2-2D7D-2F4CCA2BDF6A}"/>
              </a:ext>
            </a:extLst>
          </p:cNvPr>
          <p:cNvPicPr>
            <a:picLocks noChangeAspect="1"/>
          </p:cNvPicPr>
          <p:nvPr/>
        </p:nvPicPr>
        <p:blipFill>
          <a:blip r:embed="rId9"/>
          <a:stretch>
            <a:fillRect/>
          </a:stretch>
        </p:blipFill>
        <p:spPr>
          <a:xfrm>
            <a:off x="8857238" y="1521740"/>
            <a:ext cx="419136" cy="396274"/>
          </a:xfrm>
          <a:prstGeom prst="rect">
            <a:avLst/>
          </a:prstGeom>
        </p:spPr>
      </p:pic>
      <p:pic>
        <p:nvPicPr>
          <p:cNvPr id="19" name="Bildobjekt 18">
            <a:extLst>
              <a:ext uri="{FF2B5EF4-FFF2-40B4-BE49-F238E27FC236}">
                <a16:creationId xmlns:a16="http://schemas.microsoft.com/office/drawing/2014/main" id="{1E49C315-2B99-D355-515E-39048138B9A3}"/>
              </a:ext>
            </a:extLst>
          </p:cNvPr>
          <p:cNvPicPr>
            <a:picLocks noChangeAspect="1"/>
          </p:cNvPicPr>
          <p:nvPr/>
        </p:nvPicPr>
        <p:blipFill>
          <a:blip r:embed="rId10"/>
          <a:stretch>
            <a:fillRect/>
          </a:stretch>
        </p:blipFill>
        <p:spPr>
          <a:xfrm>
            <a:off x="8890043" y="1163569"/>
            <a:ext cx="358171" cy="358171"/>
          </a:xfrm>
          <a:prstGeom prst="rect">
            <a:avLst/>
          </a:prstGeom>
        </p:spPr>
      </p:pic>
      <p:sp>
        <p:nvSpPr>
          <p:cNvPr id="21" name="Rubrik 1">
            <a:extLst>
              <a:ext uri="{FF2B5EF4-FFF2-40B4-BE49-F238E27FC236}">
                <a16:creationId xmlns:a16="http://schemas.microsoft.com/office/drawing/2014/main" id="{F944F231-ABA1-731F-D9F0-3167603CE627}"/>
              </a:ext>
            </a:extLst>
          </p:cNvPr>
          <p:cNvSpPr>
            <a:spLocks noGrp="1"/>
          </p:cNvSpPr>
          <p:nvPr>
            <p:ph type="title"/>
          </p:nvPr>
        </p:nvSpPr>
        <p:spPr>
          <a:xfrm>
            <a:off x="1127126" y="1539302"/>
            <a:ext cx="2583638" cy="430887"/>
          </a:xfrm>
        </p:spPr>
        <p:txBody>
          <a:bodyPr/>
          <a:lstStyle/>
          <a:p>
            <a:r>
              <a:rPr lang="sv-SE"/>
              <a:t>Resultat</a:t>
            </a:r>
          </a:p>
        </p:txBody>
      </p:sp>
    </p:spTree>
    <p:extLst>
      <p:ext uri="{BB962C8B-B14F-4D97-AF65-F5344CB8AC3E}">
        <p14:creationId xmlns:p14="http://schemas.microsoft.com/office/powerpoint/2010/main" val="426582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592F-F2A8-E99C-9AD5-A1B18345F3A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4DB5AF4-0FC7-7FF0-1817-A7C3D8E625BC}"/>
              </a:ext>
            </a:extLst>
          </p:cNvPr>
          <p:cNvSpPr>
            <a:spLocks noGrp="1"/>
          </p:cNvSpPr>
          <p:nvPr>
            <p:ph type="sldNum" sz="quarter" idx="12"/>
          </p:nvPr>
        </p:nvSpPr>
        <p:spPr/>
        <p:txBody>
          <a:bodyPr/>
          <a:lstStyle/>
          <a:p>
            <a:fld id="{A6AD2632-88AD-4869-8D19-52FD1283B634}" type="slidenum">
              <a:rPr lang="sv-SE" smtClean="0"/>
              <a:pPr/>
              <a:t>7</a:t>
            </a:fld>
            <a:endParaRPr lang="sv-SE"/>
          </a:p>
        </p:txBody>
      </p:sp>
      <p:pic>
        <p:nvPicPr>
          <p:cNvPr id="6" name="Bildobjekt 5">
            <a:extLst>
              <a:ext uri="{FF2B5EF4-FFF2-40B4-BE49-F238E27FC236}">
                <a16:creationId xmlns:a16="http://schemas.microsoft.com/office/drawing/2014/main" id="{ED47ADE2-B74F-6661-9F63-05EAE56C1172}"/>
              </a:ext>
            </a:extLst>
          </p:cNvPr>
          <p:cNvPicPr>
            <a:picLocks noChangeAspect="1"/>
          </p:cNvPicPr>
          <p:nvPr/>
        </p:nvPicPr>
        <p:blipFill>
          <a:blip r:embed="rId3"/>
          <a:stretch>
            <a:fillRect/>
          </a:stretch>
        </p:blipFill>
        <p:spPr>
          <a:xfrm>
            <a:off x="929670" y="1828800"/>
            <a:ext cx="8523382" cy="4433778"/>
          </a:xfrm>
          <a:prstGeom prst="rect">
            <a:avLst/>
          </a:prstGeom>
        </p:spPr>
      </p:pic>
    </p:spTree>
    <p:extLst>
      <p:ext uri="{BB962C8B-B14F-4D97-AF65-F5344CB8AC3E}">
        <p14:creationId xmlns:p14="http://schemas.microsoft.com/office/powerpoint/2010/main" val="158443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C4FB0-B283-490C-FD8C-240F499488B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880F8E-DE4E-B9FC-4DEC-4BA7146610C4}"/>
              </a:ext>
            </a:extLst>
          </p:cNvPr>
          <p:cNvSpPr>
            <a:spLocks noGrp="1"/>
          </p:cNvSpPr>
          <p:nvPr>
            <p:ph type="title"/>
          </p:nvPr>
        </p:nvSpPr>
        <p:spPr>
          <a:xfrm>
            <a:off x="2192132" y="5265393"/>
            <a:ext cx="10369549" cy="615553"/>
          </a:xfrm>
        </p:spPr>
        <p:txBody>
          <a:bodyPr/>
          <a:lstStyle/>
          <a:p>
            <a:r>
              <a:rPr lang="sv-SE"/>
              <a:t>Sagt och gjort: Uppföljning enkät</a:t>
            </a:r>
          </a:p>
        </p:txBody>
      </p:sp>
      <p:sp>
        <p:nvSpPr>
          <p:cNvPr id="3" name="Platshållare för text 2">
            <a:extLst>
              <a:ext uri="{FF2B5EF4-FFF2-40B4-BE49-F238E27FC236}">
                <a16:creationId xmlns:a16="http://schemas.microsoft.com/office/drawing/2014/main" id="{158EBA7E-EEF6-680B-2F29-C149CB6655DD}"/>
              </a:ext>
            </a:extLst>
          </p:cNvPr>
          <p:cNvSpPr>
            <a:spLocks noGrp="1"/>
          </p:cNvSpPr>
          <p:nvPr>
            <p:ph type="body" sz="quarter" idx="12"/>
          </p:nvPr>
        </p:nvSpPr>
        <p:spPr/>
        <p:txBody>
          <a:bodyPr/>
          <a:lstStyle/>
          <a:p>
            <a:r>
              <a:rPr lang="sv-SE"/>
              <a:t>2</a:t>
            </a:r>
          </a:p>
        </p:txBody>
      </p:sp>
      <p:sp>
        <p:nvSpPr>
          <p:cNvPr id="4" name="Platshållare för bildnummer 3">
            <a:extLst>
              <a:ext uri="{FF2B5EF4-FFF2-40B4-BE49-F238E27FC236}">
                <a16:creationId xmlns:a16="http://schemas.microsoft.com/office/drawing/2014/main" id="{6A15C346-8F57-44D8-93B6-D0BAD47147A3}"/>
              </a:ext>
            </a:extLst>
          </p:cNvPr>
          <p:cNvSpPr>
            <a:spLocks noGrp="1"/>
          </p:cNvSpPr>
          <p:nvPr>
            <p:ph type="sldNum" sz="quarter" idx="15"/>
          </p:nvPr>
        </p:nvSpPr>
        <p:spPr/>
        <p:txBody>
          <a:bodyPr/>
          <a:lstStyle/>
          <a:p>
            <a:fld id="{A6AD2632-88AD-4869-8D19-52FD1283B634}" type="slidenum">
              <a:rPr lang="sv-SE" smtClean="0"/>
              <a:pPr/>
              <a:t>8</a:t>
            </a:fld>
            <a:endParaRPr lang="sv-SE"/>
          </a:p>
        </p:txBody>
      </p:sp>
    </p:spTree>
    <p:extLst>
      <p:ext uri="{BB962C8B-B14F-4D97-AF65-F5344CB8AC3E}">
        <p14:creationId xmlns:p14="http://schemas.microsoft.com/office/powerpoint/2010/main" val="276680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FEB0BE-249A-5E45-7EB6-53D51861398A}"/>
              </a:ext>
            </a:extLst>
          </p:cNvPr>
          <p:cNvSpPr>
            <a:spLocks noGrp="1"/>
          </p:cNvSpPr>
          <p:nvPr>
            <p:ph type="title"/>
          </p:nvPr>
        </p:nvSpPr>
        <p:spPr/>
        <p:txBody>
          <a:bodyPr/>
          <a:lstStyle/>
          <a:p>
            <a:r>
              <a:rPr lang="sv-SE"/>
              <a:t>Metod: Sagt och gjort</a:t>
            </a:r>
          </a:p>
        </p:txBody>
      </p:sp>
      <p:pic>
        <p:nvPicPr>
          <p:cNvPr id="6" name="Platshållare för innehåll 5">
            <a:extLst>
              <a:ext uri="{FF2B5EF4-FFF2-40B4-BE49-F238E27FC236}">
                <a16:creationId xmlns:a16="http://schemas.microsoft.com/office/drawing/2014/main" id="{7339F3F2-6230-8BA8-2173-509BDB08A081}"/>
              </a:ext>
            </a:extLst>
          </p:cNvPr>
          <p:cNvPicPr>
            <a:picLocks noGrp="1" noChangeAspect="1"/>
          </p:cNvPicPr>
          <p:nvPr>
            <p:ph idx="1"/>
          </p:nvPr>
        </p:nvPicPr>
        <p:blipFill>
          <a:blip r:embed="rId3"/>
          <a:stretch>
            <a:fillRect/>
          </a:stretch>
        </p:blipFill>
        <p:spPr bwMode="gray">
          <a:xfrm>
            <a:off x="7063947" y="1717904"/>
            <a:ext cx="4694327" cy="2034716"/>
          </a:xfrm>
          <a:prstGeom prst="rect">
            <a:avLst/>
          </a:prstGeom>
        </p:spPr>
      </p:pic>
      <p:sp>
        <p:nvSpPr>
          <p:cNvPr id="4" name="Platshållare för bildnummer 3">
            <a:extLst>
              <a:ext uri="{FF2B5EF4-FFF2-40B4-BE49-F238E27FC236}">
                <a16:creationId xmlns:a16="http://schemas.microsoft.com/office/drawing/2014/main" id="{925ACD2B-2D94-6EED-DBB1-D11E7A998D18}"/>
              </a:ext>
            </a:extLst>
          </p:cNvPr>
          <p:cNvSpPr>
            <a:spLocks noGrp="1"/>
          </p:cNvSpPr>
          <p:nvPr>
            <p:ph type="sldNum" sz="quarter" idx="12"/>
          </p:nvPr>
        </p:nvSpPr>
        <p:spPr/>
        <p:txBody>
          <a:bodyPr/>
          <a:lstStyle/>
          <a:p>
            <a:fld id="{A6AD2632-88AD-4869-8D19-52FD1283B634}" type="slidenum">
              <a:rPr lang="sv-SE" smtClean="0"/>
              <a:pPr/>
              <a:t>9</a:t>
            </a:fld>
            <a:endParaRPr lang="sv-SE"/>
          </a:p>
        </p:txBody>
      </p:sp>
      <p:pic>
        <p:nvPicPr>
          <p:cNvPr id="8" name="Bildobjekt 7">
            <a:extLst>
              <a:ext uri="{FF2B5EF4-FFF2-40B4-BE49-F238E27FC236}">
                <a16:creationId xmlns:a16="http://schemas.microsoft.com/office/drawing/2014/main" id="{10A1C478-C06B-C945-351E-86F9F557234A}"/>
              </a:ext>
            </a:extLst>
          </p:cNvPr>
          <p:cNvPicPr>
            <a:picLocks noChangeAspect="1"/>
          </p:cNvPicPr>
          <p:nvPr/>
        </p:nvPicPr>
        <p:blipFill>
          <a:blip r:embed="rId4"/>
          <a:stretch>
            <a:fillRect/>
          </a:stretch>
        </p:blipFill>
        <p:spPr>
          <a:xfrm>
            <a:off x="7063947" y="4012118"/>
            <a:ext cx="4587638" cy="2149026"/>
          </a:xfrm>
          <a:prstGeom prst="rect">
            <a:avLst/>
          </a:prstGeom>
        </p:spPr>
      </p:pic>
      <p:pic>
        <p:nvPicPr>
          <p:cNvPr id="9" name="Platshållare för innehåll 7">
            <a:extLst>
              <a:ext uri="{FF2B5EF4-FFF2-40B4-BE49-F238E27FC236}">
                <a16:creationId xmlns:a16="http://schemas.microsoft.com/office/drawing/2014/main" id="{9E0A2FC7-26B6-2254-2F37-D9E1D8ED6B83}"/>
              </a:ext>
            </a:extLst>
          </p:cNvPr>
          <p:cNvPicPr>
            <a:picLocks noChangeAspect="1"/>
          </p:cNvPicPr>
          <p:nvPr/>
        </p:nvPicPr>
        <p:blipFill>
          <a:blip r:embed="rId5"/>
          <a:srcRect t="28553"/>
          <a:stretch>
            <a:fillRect/>
          </a:stretch>
        </p:blipFill>
        <p:spPr bwMode="gray">
          <a:xfrm>
            <a:off x="1127125" y="3186422"/>
            <a:ext cx="5532782" cy="2820974"/>
          </a:xfrm>
          <a:prstGeom prst="rect">
            <a:avLst/>
          </a:prstGeom>
        </p:spPr>
      </p:pic>
      <p:sp>
        <p:nvSpPr>
          <p:cNvPr id="13" name="textruta 12">
            <a:extLst>
              <a:ext uri="{FF2B5EF4-FFF2-40B4-BE49-F238E27FC236}">
                <a16:creationId xmlns:a16="http://schemas.microsoft.com/office/drawing/2014/main" id="{FDBD6A64-9344-D9FB-3F0E-BB5A42AD4789}"/>
              </a:ext>
            </a:extLst>
          </p:cNvPr>
          <p:cNvSpPr txBox="1"/>
          <p:nvPr/>
        </p:nvSpPr>
        <p:spPr bwMode="gray">
          <a:xfrm>
            <a:off x="1031432" y="2264735"/>
            <a:ext cx="5532782" cy="697627"/>
          </a:xfrm>
          <a:prstGeom prst="rect">
            <a:avLst/>
          </a:prstGeom>
          <a:noFill/>
        </p:spPr>
        <p:txBody>
          <a:bodyPr wrap="square" rtlCol="0">
            <a:spAutoFit/>
          </a:bodyPr>
          <a:lstStyle/>
          <a:p>
            <a:pPr algn="l">
              <a:spcBef>
                <a:spcPts val="400"/>
              </a:spcBef>
            </a:pPr>
            <a:r>
              <a:rPr lang="sv-SE" b="1"/>
              <a:t>Utgångspunkt: </a:t>
            </a:r>
            <a:r>
              <a:rPr lang="sv-SE"/>
              <a:t>Partiernas enkätsvar 2022</a:t>
            </a:r>
          </a:p>
          <a:p>
            <a:pPr algn="l">
              <a:spcBef>
                <a:spcPts val="400"/>
              </a:spcBef>
            </a:pPr>
            <a:r>
              <a:rPr lang="sv-SE" b="1"/>
              <a:t>Avgränsning: </a:t>
            </a:r>
            <a:r>
              <a:rPr lang="sv-SE"/>
              <a:t>Agerande i riksdagen</a:t>
            </a:r>
          </a:p>
        </p:txBody>
      </p:sp>
    </p:spTree>
    <p:extLst>
      <p:ext uri="{BB962C8B-B14F-4D97-AF65-F5344CB8AC3E}">
        <p14:creationId xmlns:p14="http://schemas.microsoft.com/office/powerpoint/2010/main" val="350821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NHIDEALLTAG" val="Y"/>
</p:tagLst>
</file>

<file path=ppt/theme/theme1.xml><?xml version="1.0" encoding="utf-8"?>
<a:theme xmlns:a="http://schemas.openxmlformats.org/drawingml/2006/main" name="Naturskyddsföreningen">
  <a:themeElements>
    <a:clrScheme name="Anpassat 59">
      <a:dk1>
        <a:srgbClr val="000000"/>
      </a:dk1>
      <a:lt1>
        <a:srgbClr val="FFFFFF"/>
      </a:lt1>
      <a:dk2>
        <a:srgbClr val="000000"/>
      </a:dk2>
      <a:lt2>
        <a:srgbClr val="808080"/>
      </a:lt2>
      <a:accent1>
        <a:srgbClr val="B9D232"/>
      </a:accent1>
      <a:accent2>
        <a:srgbClr val="73AF3C"/>
      </a:accent2>
      <a:accent3>
        <a:srgbClr val="009691"/>
      </a:accent3>
      <a:accent4>
        <a:srgbClr val="F0E60A"/>
      </a:accent4>
      <a:accent5>
        <a:srgbClr val="E6E6E6"/>
      </a:accent5>
      <a:accent6>
        <a:srgbClr val="C70929"/>
      </a:accent6>
      <a:hlink>
        <a:srgbClr val="009691"/>
      </a:hlink>
      <a:folHlink>
        <a:srgbClr val="F0E60A"/>
      </a:folHlink>
    </a:clrScheme>
    <a:fontScheme name="Anpassat 16">
      <a:majorFont>
        <a:latin typeface="Roboto Slab_PRINT"/>
        <a:ea typeface=""/>
        <a:cs typeface=""/>
      </a:majorFont>
      <a:minorFont>
        <a:latin typeface="Roboto Slab_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400"/>
          </a:spcBef>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gn="l">
          <a:spcBef>
            <a:spcPts val="400"/>
          </a:spcBef>
          <a:defRPr dirty="0" smtClean="0"/>
        </a:defPPr>
      </a:lstStyle>
    </a:txDef>
  </a:objectDefaults>
  <a:extraClrSchemeLst/>
  <a:extLst>
    <a:ext uri="{05A4C25C-085E-4340-85A3-A5531E510DB2}">
      <thm15:themeFamily xmlns:thm15="http://schemas.microsoft.com/office/thememl/2012/main" name="Naturskyddsföreningen" id="{58536EFC-82F9-4B2F-890D-53E56A9DE2DD}" vid="{03FAF356-0D67-4AB6-A36E-73CFED6498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4ff8da-a4b9-4fec-a010-c78acf5194af">
      <Terms xmlns="http://schemas.microsoft.com/office/infopath/2007/PartnerControls"/>
    </lcf76f155ced4ddcb4097134ff3c332f>
    <SharedWithUsers xmlns="4aad4bb1-cccd-4116-807d-2b7a0610f567">
      <UserInfo>
        <DisplayName>Wiebke Steinfeld</DisplayName>
        <AccountId>7</AccountId>
        <AccountType/>
      </UserInfo>
      <UserInfo>
        <DisplayName>Amanda Svanborg</DisplayName>
        <AccountId>40</AccountId>
        <AccountType/>
      </UserInfo>
      <UserInfo>
        <DisplayName>Liselotte Lundström</DisplayName>
        <AccountId>60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42C8CA2A0AD9F47B21B91BE83CBDBFF" ma:contentTypeVersion="14" ma:contentTypeDescription="Skapa ett nytt dokument." ma:contentTypeScope="" ma:versionID="6a964afb2971373cd031a106b99c63ae">
  <xsd:schema xmlns:xsd="http://www.w3.org/2001/XMLSchema" xmlns:xs="http://www.w3.org/2001/XMLSchema" xmlns:p="http://schemas.microsoft.com/office/2006/metadata/properties" xmlns:ns2="c14ff8da-a4b9-4fec-a010-c78acf5194af" xmlns:ns3="4aad4bb1-cccd-4116-807d-2b7a0610f567" targetNamespace="http://schemas.microsoft.com/office/2006/metadata/properties" ma:root="true" ma:fieldsID="b9da4bce9837e79b93e7dc6f6706b69c" ns2:_="" ns3:_="">
    <xsd:import namespace="c14ff8da-a4b9-4fec-a010-c78acf5194af"/>
    <xsd:import namespace="4aad4bb1-cccd-4116-807d-2b7a0610f5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ff8da-a4b9-4fec-a010-c78acf519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markeringar" ma:readOnly="false" ma:fieldId="{5cf76f15-5ced-4ddc-b409-7134ff3c332f}" ma:taxonomyMulti="true" ma:sspId="3f4936df-72b5-4c12-9f91-1404b8bc252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d4bb1-cccd-4116-807d-2b7a0610f567"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FCE08-3911-4DB5-8E28-36B1180906C7}">
  <ds:schemaRefs>
    <ds:schemaRef ds:uri="http://purl.org/dc/terms/"/>
    <ds:schemaRef ds:uri="http://purl.org/dc/dcmitype/"/>
    <ds:schemaRef ds:uri="09def811-4e63-4e84-a622-6df9ac9a7369"/>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96617585-6c86-4bea-b4cf-16bd7eb265f5"/>
    <ds:schemaRef ds:uri="http://schemas.microsoft.com/office/2006/metadata/properties"/>
  </ds:schemaRefs>
</ds:datastoreItem>
</file>

<file path=customXml/itemProps2.xml><?xml version="1.0" encoding="utf-8"?>
<ds:datastoreItem xmlns:ds="http://schemas.openxmlformats.org/officeDocument/2006/customXml" ds:itemID="{34330B13-032F-45A7-A2EC-0BFD3F2A3569}"/>
</file>

<file path=customXml/itemProps3.xml><?xml version="1.0" encoding="utf-8"?>
<ds:datastoreItem xmlns:ds="http://schemas.openxmlformats.org/officeDocument/2006/customXml" ds:itemID="{17388367-3C72-4DDC-9FF6-F40F25BCB8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1900</Words>
  <Application>Microsoft Office PowerPoint</Application>
  <PresentationFormat>Widescreen</PresentationFormat>
  <Paragraphs>174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Naturskyddsföreningen</vt:lpstr>
      <vt:lpstr>PowerPoint Presentation</vt:lpstr>
      <vt:lpstr>Klimat och natur under mandatperioden: Höll partierna vad de lovade? </vt:lpstr>
      <vt:lpstr>PowerPoint Presentation</vt:lpstr>
      <vt:lpstr>Regeringsgranskning</vt:lpstr>
      <vt:lpstr>Metod regeringsgranskning</vt:lpstr>
      <vt:lpstr>Resultat</vt:lpstr>
      <vt:lpstr>PowerPoint Presentation</vt:lpstr>
      <vt:lpstr>Sagt och gjort: Uppföljning enkät</vt:lpstr>
      <vt:lpstr>Metod: Sagt och gjort</vt:lpstr>
      <vt:lpstr>Resultat: Sagt och gjort</vt:lpstr>
      <vt:lpstr>Samlat resultat</vt:lpstr>
      <vt:lpstr>Rankning av mandatperiodens miljöbästa partier</vt:lpstr>
      <vt:lpstr>Miljöpolitikens toppskikt</vt:lpstr>
      <vt:lpstr>Miljöpolitikens medelmåttor</vt:lpstr>
      <vt:lpstr>Miljöpolitikens bottennapp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Annelie Andersson</cp:lastModifiedBy>
  <cp:revision>3</cp:revision>
  <dcterms:created xsi:type="dcterms:W3CDTF">2020-11-09T16:03:02Z</dcterms:created>
  <dcterms:modified xsi:type="dcterms:W3CDTF">2026-06-01T10:04:30Z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aredWithUsers">
    <vt:lpwstr>7;#Wiebke Steinfeld;#40;#Amanda Svanborg;#60;#Liselotte Lundström</vt:lpwstr>
  </property>
  <property fmtid="{D5CDD505-2E9C-101B-9397-08002B2CF9AE}" pid="3" name="ContentTypeId">
    <vt:lpwstr>0x010100242C8CA2A0AD9F47B21B91BE83CBDBFF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