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91" r:id="rId4"/>
  </p:sldMasterIdLst>
  <p:notesMasterIdLst>
    <p:notesMasterId r:id="rId25"/>
  </p:notesMasterIdLst>
  <p:handoutMasterIdLst>
    <p:handoutMasterId r:id="rId26"/>
  </p:handoutMasterIdLst>
  <p:sldIdLst>
    <p:sldId id="274" r:id="rId5"/>
    <p:sldId id="750" r:id="rId6"/>
    <p:sldId id="781" r:id="rId7"/>
    <p:sldId id="759" r:id="rId8"/>
    <p:sldId id="760" r:id="rId9"/>
    <p:sldId id="761" r:id="rId10"/>
    <p:sldId id="762" r:id="rId11"/>
    <p:sldId id="751" r:id="rId12"/>
    <p:sldId id="758" r:id="rId13"/>
    <p:sldId id="768" r:id="rId14"/>
    <p:sldId id="766" r:id="rId15"/>
    <p:sldId id="772" r:id="rId16"/>
    <p:sldId id="765" r:id="rId17"/>
    <p:sldId id="779" r:id="rId18"/>
    <p:sldId id="757" r:id="rId19"/>
    <p:sldId id="754" r:id="rId20"/>
    <p:sldId id="773" r:id="rId21"/>
    <p:sldId id="776" r:id="rId22"/>
    <p:sldId id="775" r:id="rId23"/>
    <p:sldId id="778" r:id="rId24"/>
  </p:sldIdLst>
  <p:sldSz cx="12192000" cy="6858000"/>
  <p:notesSz cx="6797675" cy="9926638"/>
  <p:custDataLst>
    <p:tags r:id="rId27"/>
  </p:custDataLst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Författare" initials="E" userId="Author" providerId="AD"/>
  <p188:author id="{9E17A80C-A925-0744-A1A2-9E6F267283B1}" name="Malin Sahlin" initials="" userId="S::malin.sahlin@naturskyddsforeningen.se::25b6f217-9aec-47e9-8709-eef2851e2bc1" providerId="AD"/>
  <p188:author id="{16949862-F397-A345-C285-A4A8A731B2C9}" name="Annelie Andersson" initials="AA" userId="S::annelie.andersson@naturskyddsforeningen.se::998ed190-ea32-4d48-9324-090f3df80c93" providerId="AD"/>
  <p188:author id="{AE7B9BCA-A150-FCC7-00BD-3E2F1AB795B0}" name="Jakob Svensson" initials="JS" userId="S::jakob.svensson@naturskyddsforeningen.se::e92c413a-4d18-4206-8e9e-66363991602f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6230214-7DC9-4930-AF1C-A15CE5B4AB36}" v="89" dt="2026-05-06T10:39:56.006"/>
    <p1510:client id="{18AF1F95-BCE7-A811-ABEB-E25F2FDADE2A}" v="205" dt="2026-05-06T09:40:49.997"/>
    <p1510:client id="{458C39D0-549A-3C46-148D-DD698E893096}" v="31" dt="2026-05-06T08:29:00.314"/>
    <p1510:client id="{862D3E84-CE13-4DCC-BA45-69B9EA719198}" v="222" dt="2026-05-06T08:38:12.839"/>
    <p1510:client id="{9D151A90-3976-5D93-5C9A-05BE5F4812D7}" v="36" dt="2026-05-06T15:59:57.661"/>
    <p1510:client id="{DA23DD76-BA51-DD37-A7D0-9B7CAEEB01D5}" v="7" dt="2026-05-06T08:01:13.343"/>
    <p1510:client id="{F2216B8A-0B77-7048-680A-A75E4D634952}" v="12" dt="2026-05-07T07:38:40.638"/>
  </p1510:revLst>
</p1510:revInfo>
</file>

<file path=ppt/tableStyles.xml><?xml version="1.0" encoding="utf-8"?>
<a:tblStyleLst xmlns:a="http://schemas.openxmlformats.org/drawingml/2006/main" def="{DE317740-A609-4F5C-9F7C-31DBDEF68982}">
  <a:tblStyle styleId="{DE317740-A609-4F5C-9F7C-31DBDEF68982}" styleName="Naturskydd 1">
    <a:wholeTbl>
      <a:tcTxStyle>
        <a:fontRef idx="minor">
          <a:prstClr val="black"/>
        </a:fontRef>
        <a:schemeClr val="dk1"/>
      </a:tcTxStyle>
      <a:tcStyle>
        <a:tcBdr>
          <a:left>
            <a:ln w="0" cmpd="sng">
              <a:solidFill>
                <a:schemeClr val="lt1"/>
              </a:solidFill>
            </a:ln>
          </a:left>
          <a:right>
            <a:ln w="0" cmpd="sng">
              <a:solidFill>
                <a:schemeClr val="lt1"/>
              </a:solidFill>
            </a:ln>
          </a:right>
          <a:top>
            <a:ln w="9525" cmpd="sng">
              <a:solidFill>
                <a:schemeClr val="lt1"/>
              </a:solidFill>
            </a:ln>
          </a:top>
          <a:bottom>
            <a:ln w="9525" cmpd="sng">
              <a:solidFill>
                <a:schemeClr val="lt1"/>
              </a:solidFill>
            </a:ln>
          </a:bottom>
          <a:insideH>
            <a:ln w="9525" cmpd="sng">
              <a:solidFill>
                <a:schemeClr val="lt1"/>
              </a:solidFill>
            </a:ln>
          </a:insideH>
          <a:insideV>
            <a:ln w="0" cmpd="sng">
              <a:solidFill>
                <a:schemeClr val="lt1"/>
              </a:solidFill>
            </a:ln>
          </a:insideV>
        </a:tcBdr>
        <a:fill>
          <a:solidFill>
            <a:srgbClr val="EDF4CC"/>
          </a:solidFill>
        </a:fill>
      </a:tcStyle>
    </a:wholeTbl>
    <a:band1H>
      <a:tcStyle>
        <a:tcBdr/>
        <a:fill>
          <a:solidFill>
            <a:srgbClr val="DCE890"/>
          </a:solidFill>
        </a:fill>
      </a:tcStyle>
    </a:band1H>
    <a:band2H>
      <a:tcStyle>
        <a:tcBdr/>
        <a:fill>
          <a:solidFill>
            <a:srgbClr val="EDF4CC"/>
          </a:solidFill>
        </a:fill>
      </a:tcStyle>
    </a:band2H>
    <a:band1V>
      <a:tcStyle>
        <a:tcBdr/>
        <a:fill>
          <a:solidFill>
            <a:srgbClr val="DCE890"/>
          </a:solidFill>
        </a:fill>
      </a:tcStyle>
    </a:band1V>
    <a:band2V>
      <a:tcStyle>
        <a:tcBdr/>
        <a:fill>
          <a:solidFill>
            <a:srgbClr val="EDF4CC"/>
          </a:solidFill>
        </a:fill>
      </a:tcStyle>
    </a:band2V>
    <a:lastCol>
      <a:tcTxStyle>
        <a:fontRef idx="minor">
          <a:prstClr val="black"/>
        </a:fontRef>
        <a:schemeClr val="dk1"/>
      </a:tcTxStyle>
      <a:tcStyle>
        <a:tcBdr/>
        <a:fill>
          <a:solidFill>
            <a:schemeClr val="accent1"/>
          </a:solidFill>
        </a:fill>
      </a:tcStyle>
    </a:lastCol>
    <a:firstCol>
      <a:tcTxStyle/>
      <a:tcStyle>
        <a:tcBdr/>
        <a:fill>
          <a:solidFill>
            <a:schemeClr val="accent1"/>
          </a:solidFill>
        </a:fill>
      </a:tcStyle>
    </a:firstCol>
    <a:lastRow>
      <a:tcTxStyle/>
      <a:tcStyle>
        <a:tcBdr>
          <a:top>
            <a:ln w="1905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>
        <a:fontRef idx="minor">
          <a:prstClr val="black"/>
        </a:fontRef>
        <a:schemeClr val="dk1"/>
      </a:tcTxStyle>
      <a:tcStyle>
        <a:tcBdr>
          <a:bottom>
            <a:ln w="1905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95B8781-C33E-42DD-B7BF-8268B2DA6761}" styleName="Naturskydd 2">
    <a:wholeTbl>
      <a:tcTxStyle>
        <a:fontRef idx="minor">
          <a:prstClr val="black"/>
        </a:fontRef>
        <a:schemeClr val="dk1"/>
      </a:tcTxStyle>
      <a:tcStyle>
        <a:tcBdr>
          <a:left>
            <a:ln w="0" cmpd="sng">
              <a:solidFill>
                <a:schemeClr val="lt1"/>
              </a:solidFill>
            </a:ln>
          </a:left>
          <a:right>
            <a:ln w="0" cmpd="sng">
              <a:solidFill>
                <a:schemeClr val="lt1"/>
              </a:solidFill>
            </a:ln>
          </a:right>
          <a:top>
            <a:ln w="9525" cmpd="sng">
              <a:solidFill>
                <a:schemeClr val="lt1"/>
              </a:solidFill>
            </a:ln>
          </a:top>
          <a:bottom>
            <a:ln w="9525" cmpd="sng">
              <a:solidFill>
                <a:schemeClr val="lt1"/>
              </a:solidFill>
            </a:ln>
          </a:bottom>
          <a:insideH>
            <a:ln w="9525" cmpd="sng">
              <a:solidFill>
                <a:schemeClr val="lt1"/>
              </a:solidFill>
            </a:ln>
          </a:insideH>
          <a:insideV>
            <a:ln w="0" cmpd="sng">
              <a:solidFill>
                <a:schemeClr val="lt1"/>
              </a:solidFill>
            </a:ln>
          </a:insideV>
        </a:tcBdr>
        <a:fill>
          <a:solidFill>
            <a:srgbClr val="DCEBCE"/>
          </a:solidFill>
        </a:fill>
      </a:tcStyle>
    </a:wholeTbl>
    <a:band1H>
      <a:tcStyle>
        <a:tcBdr/>
        <a:fill>
          <a:solidFill>
            <a:srgbClr val="B9D79D"/>
          </a:solidFill>
        </a:fill>
      </a:tcStyle>
    </a:band1H>
    <a:band2H>
      <a:tcStyle>
        <a:tcBdr/>
        <a:fill>
          <a:solidFill>
            <a:srgbClr val="DCEBCE"/>
          </a:solidFill>
        </a:fill>
      </a:tcStyle>
    </a:band2H>
    <a:band1V>
      <a:tcStyle>
        <a:tcBdr/>
        <a:fill>
          <a:solidFill>
            <a:srgbClr val="B9D79D"/>
          </a:solidFill>
        </a:fill>
      </a:tcStyle>
    </a:band1V>
    <a:band2V>
      <a:tcStyle>
        <a:tcBdr/>
        <a:fill>
          <a:solidFill>
            <a:srgbClr val="DCEBCE"/>
          </a:solidFill>
        </a:fill>
      </a:tcStyle>
    </a:band2V>
    <a:lastCol>
      <a:tcTxStyle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>
        <a:fontRef idx="minor">
          <a:prstClr val="black"/>
        </a:fontRef>
        <a:schemeClr val="lt1"/>
      </a:tcTxStyle>
      <a:tcStyle>
        <a:tcBdr>
          <a:top>
            <a:ln w="1905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>
        <a:fontRef idx="minor">
          <a:prstClr val="black"/>
        </a:fontRef>
        <a:schemeClr val="lt1"/>
      </a:tcTxStyle>
      <a:tcStyle>
        <a:tcBdr>
          <a:bottom>
            <a:ln w="1905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C2FEE54-ECBE-4FEC-AD8F-82905EC851F7}" styleName="Naturskydd 3">
    <a:wholeTbl>
      <a:tcTxStyle>
        <a:fontRef idx="minor">
          <a:prstClr val="black"/>
        </a:fontRef>
        <a:schemeClr val="dk1"/>
      </a:tcTxStyle>
      <a:tcStyle>
        <a:tcBdr>
          <a:left>
            <a:ln w="0" cmpd="sng">
              <a:solidFill>
                <a:schemeClr val="lt1"/>
              </a:solidFill>
            </a:ln>
          </a:left>
          <a:right>
            <a:ln w="0" cmpd="sng">
              <a:solidFill>
                <a:schemeClr val="lt1"/>
              </a:solidFill>
            </a:ln>
          </a:right>
          <a:top>
            <a:ln w="9525" cmpd="sng">
              <a:solidFill>
                <a:schemeClr val="lt1"/>
              </a:solidFill>
            </a:ln>
          </a:top>
          <a:bottom>
            <a:ln w="9525" cmpd="sng">
              <a:solidFill>
                <a:schemeClr val="lt1"/>
              </a:solidFill>
            </a:ln>
          </a:bottom>
          <a:insideH>
            <a:ln w="9525" cmpd="sng">
              <a:solidFill>
                <a:schemeClr val="lt1"/>
              </a:solidFill>
            </a:ln>
          </a:insideH>
          <a:insideV>
            <a:ln w="0" cmpd="sng">
              <a:solidFill>
                <a:schemeClr val="lt1"/>
              </a:solidFill>
            </a:ln>
          </a:insideV>
        </a:tcBdr>
        <a:fill>
          <a:solidFill>
            <a:srgbClr val="D9EFEF"/>
          </a:solidFill>
        </a:fill>
      </a:tcStyle>
    </a:wholeTbl>
    <a:band1H>
      <a:tcStyle>
        <a:tcBdr/>
        <a:fill>
          <a:solidFill>
            <a:srgbClr val="B2DFDE"/>
          </a:solidFill>
        </a:fill>
      </a:tcStyle>
    </a:band1H>
    <a:band2H>
      <a:tcStyle>
        <a:tcBdr/>
        <a:fill>
          <a:solidFill>
            <a:srgbClr val="D9EFEF"/>
          </a:solidFill>
        </a:fill>
      </a:tcStyle>
    </a:band2H>
    <a:band1V>
      <a:tcStyle>
        <a:tcBdr/>
        <a:fill>
          <a:solidFill>
            <a:srgbClr val="B2DFDE"/>
          </a:solidFill>
        </a:fill>
      </a:tcStyle>
    </a:band1V>
    <a:band2V>
      <a:tcStyle>
        <a:tcBdr/>
        <a:fill>
          <a:solidFill>
            <a:srgbClr val="D9EFEF"/>
          </a:solidFill>
        </a:fill>
      </a:tcStyle>
    </a:band2V>
    <a:lastCol>
      <a:tcTxStyle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>
        <a:fontRef idx="minor">
          <a:prstClr val="black"/>
        </a:fontRef>
        <a:schemeClr val="lt1"/>
      </a:tcTxStyle>
      <a:tcStyle>
        <a:tcBdr>
          <a:top>
            <a:ln w="1905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>
        <a:fontRef idx="minor">
          <a:prstClr val="black"/>
        </a:fontRef>
        <a:schemeClr val="lt1"/>
      </a:tcTxStyle>
      <a:tcStyle>
        <a:tcBdr>
          <a:bottom>
            <a:ln w="1905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28F43B1-53F5-4ABB-A766-64092D79E1E2}" styleName="Naturskydd 4">
    <a:wholeTbl>
      <a:tcTxStyle>
        <a:fontRef idx="minor">
          <a:prstClr val="black"/>
        </a:fontRef>
        <a:schemeClr val="dk1"/>
      </a:tcTxStyle>
      <a:tcStyle>
        <a:tcBdr>
          <a:left>
            <a:ln w="0" cmpd="sng">
              <a:solidFill>
                <a:schemeClr val="lt1"/>
              </a:solidFill>
            </a:ln>
          </a:left>
          <a:right>
            <a:ln w="0" cmpd="sng">
              <a:solidFill>
                <a:schemeClr val="lt1"/>
              </a:solidFill>
            </a:ln>
          </a:right>
          <a:top>
            <a:ln w="9525" cmpd="sng">
              <a:solidFill>
                <a:schemeClr val="lt1"/>
              </a:solidFill>
            </a:ln>
          </a:top>
          <a:bottom>
            <a:ln w="9525" cmpd="sng">
              <a:solidFill>
                <a:schemeClr val="lt1"/>
              </a:solidFill>
            </a:ln>
          </a:bottom>
          <a:insideH>
            <a:ln w="9525" cmpd="sng">
              <a:solidFill>
                <a:schemeClr val="lt1"/>
              </a:solidFill>
            </a:ln>
          </a:insideH>
          <a:insideV>
            <a:ln w="0" cmpd="sng">
              <a:solidFill>
                <a:schemeClr val="lt1"/>
              </a:solidFill>
            </a:ln>
          </a:insideV>
        </a:tcBdr>
        <a:fill>
          <a:solidFill>
            <a:srgbClr val="FBF9C2"/>
          </a:solidFill>
        </a:fill>
      </a:tcStyle>
    </a:wholeTbl>
    <a:band1H>
      <a:tcStyle>
        <a:tcBdr/>
        <a:fill>
          <a:solidFill>
            <a:srgbClr val="F7F284"/>
          </a:solidFill>
        </a:fill>
      </a:tcStyle>
    </a:band1H>
    <a:band2H>
      <a:tcStyle>
        <a:tcBdr/>
        <a:fill>
          <a:solidFill>
            <a:srgbClr val="FBF9C2"/>
          </a:solidFill>
        </a:fill>
      </a:tcStyle>
    </a:band2H>
    <a:band1V>
      <a:tcStyle>
        <a:tcBdr/>
        <a:fill>
          <a:solidFill>
            <a:srgbClr val="F7F284"/>
          </a:solidFill>
        </a:fill>
      </a:tcStyle>
    </a:band1V>
    <a:band2V>
      <a:tcStyle>
        <a:tcBdr/>
        <a:fill>
          <a:solidFill>
            <a:srgbClr val="FBF9C2"/>
          </a:solidFill>
        </a:fill>
      </a:tcStyle>
    </a:band2V>
    <a:lastCol>
      <a:tcTxStyle>
        <a:fontRef idx="minor">
          <a:prstClr val="black"/>
        </a:fontRef>
        <a:schemeClr val="dk1"/>
      </a:tcTxStyle>
      <a:tcStyle>
        <a:tcBdr/>
        <a:fill>
          <a:solidFill>
            <a:schemeClr val="accent4"/>
          </a:solidFill>
        </a:fill>
      </a:tcStyle>
    </a:lastCol>
    <a:firstCol>
      <a:tcTxStyle/>
      <a:tcStyle>
        <a:tcBdr/>
        <a:fill>
          <a:solidFill>
            <a:schemeClr val="accent4"/>
          </a:solidFill>
        </a:fill>
      </a:tcStyle>
    </a:firstCol>
    <a:lastRow>
      <a:tcTxStyle/>
      <a:tcStyle>
        <a:tcBdr>
          <a:top>
            <a:ln w="1905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>
        <a:fontRef idx="minor">
          <a:prstClr val="black"/>
        </a:fontRef>
        <a:schemeClr val="dk1"/>
      </a:tcTxStyle>
      <a:tcStyle>
        <a:tcBdr>
          <a:bottom>
            <a:ln w="1905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0381244-D5AE-4641-BA95-84FC1C314DDA}" styleName="Naturskydd 5">
    <a:wholeTbl>
      <a:tcTxStyle>
        <a:fontRef idx="minor">
          <a:prstClr val="black"/>
        </a:fontRef>
        <a:schemeClr val="dk1"/>
      </a:tcTxStyle>
      <a:tcStyle>
        <a:tcBdr>
          <a:left>
            <a:ln w="0" cmpd="sng">
              <a:solidFill>
                <a:schemeClr val="lt1"/>
              </a:solidFill>
            </a:ln>
          </a:left>
          <a:right>
            <a:ln w="0" cmpd="sng">
              <a:solidFill>
                <a:schemeClr val="lt1"/>
              </a:solidFill>
            </a:ln>
          </a:right>
          <a:top>
            <a:ln w="9525" cmpd="sng">
              <a:solidFill>
                <a:schemeClr val="lt1"/>
              </a:solidFill>
            </a:ln>
          </a:top>
          <a:bottom>
            <a:ln w="9525" cmpd="sng">
              <a:solidFill>
                <a:schemeClr val="lt1"/>
              </a:solidFill>
            </a:ln>
          </a:bottom>
          <a:insideH>
            <a:ln w="9525" cmpd="sng">
              <a:solidFill>
                <a:schemeClr val="lt1"/>
              </a:solidFill>
            </a:ln>
          </a:insideH>
          <a:insideV>
            <a:ln w="0" cmpd="sng">
              <a:solidFill>
                <a:schemeClr val="lt1"/>
              </a:solidFill>
            </a:ln>
          </a:insideV>
        </a:tcBdr>
        <a:fill>
          <a:solidFill>
            <a:srgbClr val="F2F2F2"/>
          </a:solidFill>
        </a:fill>
      </a:tcStyle>
    </a:wholeTbl>
    <a:band1H>
      <a:tcStyle>
        <a:tcBdr/>
        <a:fill>
          <a:solidFill>
            <a:srgbClr val="D1D1D1"/>
          </a:solidFill>
        </a:fill>
      </a:tcStyle>
    </a:band1H>
    <a:band2H>
      <a:tcStyle>
        <a:tcBdr/>
        <a:fill>
          <a:solidFill>
            <a:srgbClr val="F2F2F2"/>
          </a:solidFill>
        </a:fill>
      </a:tcStyle>
    </a:band2H>
    <a:band1V>
      <a:tcStyle>
        <a:tcBdr/>
        <a:fill>
          <a:solidFill>
            <a:srgbClr val="D1D1D1"/>
          </a:solidFill>
        </a:fill>
      </a:tcStyle>
    </a:band1V>
    <a:band2V>
      <a:tcStyle>
        <a:tcBdr/>
        <a:fill>
          <a:solidFill>
            <a:srgbClr val="F2F2F2"/>
          </a:solidFill>
        </a:fill>
      </a:tcStyle>
    </a:band2V>
    <a:lastCol>
      <a:tcTxStyle>
        <a:fontRef idx="minor">
          <a:prstClr val="black"/>
        </a:fontRef>
        <a:schemeClr val="lt1"/>
      </a:tcTxStyle>
      <a:tcStyle>
        <a:tcBdr/>
        <a:fill>
          <a:solidFill>
            <a:schemeClr val="lt2"/>
          </a:solidFill>
        </a:fill>
      </a:tcStyle>
    </a:lastCol>
    <a:firstCol>
      <a:tcTxStyle>
        <a:fontRef idx="minor">
          <a:prstClr val="black"/>
        </a:fontRef>
        <a:schemeClr val="lt1"/>
      </a:tcTxStyle>
      <a:tcStyle>
        <a:tcBdr/>
        <a:fill>
          <a:solidFill>
            <a:schemeClr val="lt2"/>
          </a:solidFill>
        </a:fill>
      </a:tcStyle>
    </a:firstCol>
    <a:lastRow>
      <a:tcTxStyle>
        <a:fontRef idx="minor">
          <a:prstClr val="black"/>
        </a:fontRef>
        <a:schemeClr val="lt1"/>
      </a:tcTxStyle>
      <a:tcStyle>
        <a:tcBdr>
          <a:top>
            <a:ln w="19050" cmpd="sng">
              <a:solidFill>
                <a:schemeClr val="lt1"/>
              </a:solidFill>
            </a:ln>
          </a:top>
        </a:tcBdr>
        <a:fill>
          <a:solidFill>
            <a:schemeClr val="lt2"/>
          </a:solidFill>
        </a:fill>
      </a:tcStyle>
    </a:lastRow>
    <a:firstRow>
      <a:tcTxStyle>
        <a:fontRef idx="minor">
          <a:prstClr val="black"/>
        </a:fontRef>
        <a:schemeClr val="lt1"/>
      </a:tcTxStyle>
      <a:tcStyle>
        <a:tcBdr>
          <a:bottom>
            <a:ln w="19050" cmpd="sng">
              <a:solidFill>
                <a:schemeClr val="lt1"/>
              </a:solidFill>
            </a:ln>
          </a:bottom>
        </a:tcBdr>
        <a:fill>
          <a:solidFill>
            <a:schemeClr val="l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33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gs" Target="tags/tag1.xml"/><Relationship Id="rId30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FBCC39B-21C3-40E1-9A10-E5AF1EC55B6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6400" cy="49688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DA24A0-B894-439B-8A82-038873DFDD5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49689" y="1"/>
            <a:ext cx="2946400" cy="49688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85D039-FB55-4FE9-BC53-F5D0F70DC4B2}" type="datetimeFigureOut">
              <a:rPr lang="sv-SE" smtClean="0"/>
              <a:t>2026-06-01</a:t>
            </a:fld>
            <a:endParaRPr lang="sv-S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FC5FE48-4B2C-44B8-A33C-9F5CAD8B1FC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2054ED-1E21-42F7-AC79-5B821AF3E46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49689" y="9429750"/>
            <a:ext cx="2946400" cy="49688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D9FCD2-DE04-4F2A-867F-7F0DDFCCD75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518538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7ED4C7-81D7-406E-9552-750C7E740B3F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5450" y="1243013"/>
            <a:ext cx="5946775" cy="3346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5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4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207A6A-926B-451D-8235-8503B58FF4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4141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lnSpc>
        <a:spcPct val="95000"/>
      </a:lnSpc>
      <a:spcBef>
        <a:spcPts val="300"/>
      </a:spcBef>
      <a:defRPr sz="1000" kern="1200">
        <a:solidFill>
          <a:schemeClr val="tx1"/>
        </a:solidFill>
        <a:latin typeface="+mn-lt"/>
        <a:ea typeface="+mn-ea"/>
        <a:cs typeface="+mn-cs"/>
      </a:defRPr>
    </a:lvl1pPr>
    <a:lvl2pPr marL="133350" indent="-133350" algn="l" defTabSz="914400" rtl="0" eaLnBrk="1" latinLnBrk="0" hangingPunct="1">
      <a:lnSpc>
        <a:spcPct val="95000"/>
      </a:lnSpc>
      <a:spcBef>
        <a:spcPts val="200"/>
      </a:spcBef>
      <a:buFont typeface="Arial" panose="020B0604020202020204" pitchFamily="34" charset="0"/>
      <a:buChar char="•"/>
      <a:defRPr sz="1000" kern="1200">
        <a:solidFill>
          <a:schemeClr val="tx1"/>
        </a:solidFill>
        <a:latin typeface="+mn-lt"/>
        <a:ea typeface="+mn-ea"/>
        <a:cs typeface="+mn-cs"/>
      </a:defRPr>
    </a:lvl2pPr>
    <a:lvl3pPr marL="274638" indent="-133350" algn="l" defTabSz="914400" rtl="0" eaLnBrk="1" latinLnBrk="0" hangingPunct="1">
      <a:lnSpc>
        <a:spcPct val="95000"/>
      </a:lnSpc>
      <a:spcBef>
        <a:spcPts val="200"/>
      </a:spcBef>
      <a:buFont typeface="Arial" panose="020B0604020202020204" pitchFamily="34" charset="0"/>
      <a:buChar char="‒"/>
      <a:defRPr sz="800" kern="1200">
        <a:solidFill>
          <a:schemeClr val="tx1"/>
        </a:solidFill>
        <a:latin typeface="+mn-lt"/>
        <a:ea typeface="+mn-ea"/>
        <a:cs typeface="+mn-cs"/>
      </a:defRPr>
    </a:lvl3pPr>
    <a:lvl4pPr marL="381000" indent="-114300" algn="l" defTabSz="914400" rtl="0" eaLnBrk="1" latinLnBrk="0" hangingPunct="1">
      <a:lnSpc>
        <a:spcPct val="95000"/>
      </a:lnSpc>
      <a:spcBef>
        <a:spcPts val="200"/>
      </a:spcBef>
      <a:buFont typeface="Arial" panose="020B0604020202020204" pitchFamily="34" charset="0"/>
      <a:buChar char="•"/>
      <a:defRPr sz="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207A6A-926B-451D-8235-8503B58FF4A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0413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207A6A-926B-451D-8235-8503B58FF4A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9306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207A6A-926B-451D-8235-8503B58FF4A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9811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207A6A-926B-451D-8235-8503B58FF4A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8794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207A6A-926B-451D-8235-8503B58FF4A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135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207A6A-926B-451D-8235-8503B58FF4A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7486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207A6A-926B-451D-8235-8503B58FF4A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1497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207A6A-926B-451D-8235-8503B58FF4A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889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207A6A-926B-451D-8235-8503B58FF4A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27209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207A6A-926B-451D-8235-8503B58FF4A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15456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207A6A-926B-451D-8235-8503B58FF4A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9305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207A6A-926B-451D-8235-8503B58FF4A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29565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207A6A-926B-451D-8235-8503B58FF4A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6599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7FA67B-E150-ADE2-CBAC-0536A57FC7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EE83137B-5BA3-CC7E-89A8-A3519D0A39E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250B4622-15D2-C3C3-0F28-357A44CBF6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F2FEBDF8-ADC3-26B0-E59E-B028630BC8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207A6A-926B-451D-8235-8503B58FF4A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80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5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/>
              <a:t>Copernicus, WMO, MI6</a:t>
            </a:r>
          </a:p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207A6A-926B-451D-8235-8503B58FF4A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5432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5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/>
              <a:t>KPR, NV mm</a:t>
            </a:r>
          </a:p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207A6A-926B-451D-8235-8503B58FF4A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3898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5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/>
              <a:t>Styrmedelsutredningen, bränslepopulism inför valet, </a:t>
            </a:r>
            <a:r>
              <a:rPr lang="sv-SE" err="1"/>
              <a:t>elstöd</a:t>
            </a:r>
            <a:r>
              <a:rPr lang="sv-SE"/>
              <a:t>, Omnibus…</a:t>
            </a:r>
          </a:p>
          <a:p>
            <a:pPr marL="0" marR="0" lvl="0" indent="0" algn="l" defTabSz="914400" rtl="0" eaLnBrk="1" fontAlgn="auto" latinLnBrk="0" hangingPunct="1">
              <a:lnSpc>
                <a:spcPct val="95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/>
              <a:t>Men samtidigt energikris, kanske kommande ransonering.</a:t>
            </a:r>
          </a:p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207A6A-926B-451D-8235-8503B58FF4A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0255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/>
              <a:t>Bråk om målen tar fokus från genomförandet. Sista mandatperioden till 2030.</a:t>
            </a:r>
          </a:p>
          <a:p>
            <a:r>
              <a:rPr lang="sv-SE"/>
              <a:t>Klimathandlingsplan 2030, böter från EU vid missade mål, stort utsläppsgap. Men klimatmålen ligger fast…osv</a:t>
            </a:r>
          </a:p>
          <a:p>
            <a:r>
              <a:rPr lang="sv-SE"/>
              <a:t>8-40 </a:t>
            </a:r>
            <a:r>
              <a:rPr lang="sv-SE" err="1"/>
              <a:t>Md</a:t>
            </a:r>
            <a:endParaRPr lang="sv-SE"/>
          </a:p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207A6A-926B-451D-8235-8503B58FF4A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4078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207A6A-926B-451D-8235-8503B58FF4A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1695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207A6A-926B-451D-8235-8503B58FF4A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4047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örsättsbl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B0C135C0-E472-4F76-97DD-FB8A4AAB737D}"/>
              </a:ext>
            </a:extLst>
          </p:cNvPr>
          <p:cNvGrpSpPr/>
          <p:nvPr/>
        </p:nvGrpSpPr>
        <p:grpSpPr>
          <a:xfrm>
            <a:off x="-1" y="0"/>
            <a:ext cx="712800" cy="6858000"/>
            <a:chOff x="631578" y="0"/>
            <a:chExt cx="408946" cy="4713828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6C885DF6-3935-4BBA-9F24-A4A19C1B34D4}"/>
                </a:ext>
              </a:extLst>
            </p:cNvPr>
            <p:cNvSpPr/>
            <p:nvPr/>
          </p:nvSpPr>
          <p:spPr bwMode="gray">
            <a:xfrm>
              <a:off x="631578" y="0"/>
              <a:ext cx="408946" cy="1168637"/>
            </a:xfrm>
            <a:prstGeom prst="rect">
              <a:avLst/>
            </a:prstGeom>
            <a:solidFill>
              <a:srgbClr val="F0E60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400"/>
                </a:spcBef>
              </a:pPr>
              <a:endParaRPr lang="sv-SE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225593A5-8706-4A9B-87D0-59EDA8C99E74}"/>
                </a:ext>
              </a:extLst>
            </p:cNvPr>
            <p:cNvSpPr/>
            <p:nvPr/>
          </p:nvSpPr>
          <p:spPr bwMode="gray">
            <a:xfrm>
              <a:off x="631579" y="1168637"/>
              <a:ext cx="408945" cy="1188277"/>
            </a:xfrm>
            <a:prstGeom prst="rect">
              <a:avLst/>
            </a:prstGeom>
            <a:solidFill>
              <a:srgbClr val="B9D2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400"/>
                </a:spcBef>
              </a:pPr>
              <a:endParaRPr lang="sv-SE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3F74E802-6D28-440D-97D7-7F9C45C335E2}"/>
                </a:ext>
              </a:extLst>
            </p:cNvPr>
            <p:cNvSpPr/>
            <p:nvPr/>
          </p:nvSpPr>
          <p:spPr bwMode="gray">
            <a:xfrm>
              <a:off x="631578" y="2356914"/>
              <a:ext cx="408946" cy="1178457"/>
            </a:xfrm>
            <a:prstGeom prst="rect">
              <a:avLst/>
            </a:prstGeom>
            <a:solidFill>
              <a:srgbClr val="73AF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400"/>
                </a:spcBef>
              </a:pPr>
              <a:endParaRPr lang="sv-SE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36FB8BE0-8EDD-4300-A23B-9DDF4EC6F051}"/>
                </a:ext>
              </a:extLst>
            </p:cNvPr>
            <p:cNvSpPr/>
            <p:nvPr/>
          </p:nvSpPr>
          <p:spPr bwMode="gray">
            <a:xfrm>
              <a:off x="631578" y="3535371"/>
              <a:ext cx="408946" cy="1178457"/>
            </a:xfrm>
            <a:prstGeom prst="rect">
              <a:avLst/>
            </a:prstGeom>
            <a:solidFill>
              <a:srgbClr val="00969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400"/>
                </a:spcBef>
              </a:pPr>
              <a:endParaRPr lang="sv-SE"/>
            </a:p>
          </p:txBody>
        </p:sp>
      </p:grpSp>
      <p:grpSp>
        <p:nvGrpSpPr>
          <p:cNvPr id="9" name="Group 4">
            <a:extLst>
              <a:ext uri="{FF2B5EF4-FFF2-40B4-BE49-F238E27FC236}">
                <a16:creationId xmlns:a16="http://schemas.microsoft.com/office/drawing/2014/main" id="{BC1B1B60-A4B0-47C8-9443-FC46B38618DC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939753" y="1268760"/>
            <a:ext cx="4532511" cy="4536504"/>
            <a:chOff x="1679" y="4"/>
            <a:chExt cx="4540" cy="4544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3EB6E467-2717-4535-801D-114525B5F794}"/>
                </a:ext>
              </a:extLst>
            </p:cNvPr>
            <p:cNvSpPr>
              <a:spLocks/>
            </p:cNvSpPr>
            <p:nvPr/>
          </p:nvSpPr>
          <p:spPr bwMode="auto">
            <a:xfrm>
              <a:off x="1679" y="4"/>
              <a:ext cx="1951" cy="2733"/>
            </a:xfrm>
            <a:custGeom>
              <a:avLst/>
              <a:gdLst>
                <a:gd name="T0" fmla="*/ 6356 w 18184"/>
                <a:gd name="T1" fmla="*/ 8136 h 25472"/>
                <a:gd name="T2" fmla="*/ 6896 w 18184"/>
                <a:gd name="T3" fmla="*/ 7390 h 25472"/>
                <a:gd name="T4" fmla="*/ 15024 w 18184"/>
                <a:gd name="T5" fmla="*/ 1052 h 25472"/>
                <a:gd name="T6" fmla="*/ 15647 w 18184"/>
                <a:gd name="T7" fmla="*/ 799 h 25472"/>
                <a:gd name="T8" fmla="*/ 15969 w 18184"/>
                <a:gd name="T9" fmla="*/ 676 h 25472"/>
                <a:gd name="T10" fmla="*/ 16004 w 18184"/>
                <a:gd name="T11" fmla="*/ 663 h 25472"/>
                <a:gd name="T12" fmla="*/ 16426 w 18184"/>
                <a:gd name="T13" fmla="*/ 513 h 25472"/>
                <a:gd name="T14" fmla="*/ 16521 w 18184"/>
                <a:gd name="T15" fmla="*/ 482 h 25472"/>
                <a:gd name="T16" fmla="*/ 16732 w 18184"/>
                <a:gd name="T17" fmla="*/ 413 h 25472"/>
                <a:gd name="T18" fmla="*/ 18184 w 18184"/>
                <a:gd name="T19" fmla="*/ 0 h 25472"/>
                <a:gd name="T20" fmla="*/ 141 w 18184"/>
                <a:gd name="T21" fmla="*/ 17642 h 25472"/>
                <a:gd name="T22" fmla="*/ 77 w 18184"/>
                <a:gd name="T23" fmla="*/ 18263 h 25472"/>
                <a:gd name="T24" fmla="*/ 0 w 18184"/>
                <a:gd name="T25" fmla="*/ 19611 h 25472"/>
                <a:gd name="T26" fmla="*/ 1 w 18184"/>
                <a:gd name="T27" fmla="*/ 19658 h 25472"/>
                <a:gd name="T28" fmla="*/ 199 w 18184"/>
                <a:gd name="T29" fmla="*/ 21564 h 25472"/>
                <a:gd name="T30" fmla="*/ 2351 w 18184"/>
                <a:gd name="T31" fmla="*/ 24978 h 25472"/>
                <a:gd name="T32" fmla="*/ 3569 w 18184"/>
                <a:gd name="T33" fmla="*/ 25456 h 25472"/>
                <a:gd name="T34" fmla="*/ 3678 w 18184"/>
                <a:gd name="T35" fmla="*/ 25472 h 25472"/>
                <a:gd name="T36" fmla="*/ 2793 w 18184"/>
                <a:gd name="T37" fmla="*/ 19779 h 25472"/>
                <a:gd name="T38" fmla="*/ 6356 w 18184"/>
                <a:gd name="T39" fmla="*/ 8136 h 254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8184" h="25472">
                  <a:moveTo>
                    <a:pt x="6356" y="8136"/>
                  </a:moveTo>
                  <a:cubicBezTo>
                    <a:pt x="6530" y="7884"/>
                    <a:pt x="6710" y="7635"/>
                    <a:pt x="6896" y="7390"/>
                  </a:cubicBezTo>
                  <a:cubicBezTo>
                    <a:pt x="8939" y="4694"/>
                    <a:pt x="11690" y="2476"/>
                    <a:pt x="15024" y="1052"/>
                  </a:cubicBezTo>
                  <a:cubicBezTo>
                    <a:pt x="15231" y="964"/>
                    <a:pt x="15439" y="880"/>
                    <a:pt x="15647" y="799"/>
                  </a:cubicBezTo>
                  <a:cubicBezTo>
                    <a:pt x="15754" y="757"/>
                    <a:pt x="15861" y="716"/>
                    <a:pt x="15969" y="676"/>
                  </a:cubicBezTo>
                  <a:cubicBezTo>
                    <a:pt x="15980" y="671"/>
                    <a:pt x="15992" y="667"/>
                    <a:pt x="16004" y="663"/>
                  </a:cubicBezTo>
                  <a:cubicBezTo>
                    <a:pt x="16144" y="611"/>
                    <a:pt x="16285" y="562"/>
                    <a:pt x="16426" y="513"/>
                  </a:cubicBezTo>
                  <a:cubicBezTo>
                    <a:pt x="16457" y="502"/>
                    <a:pt x="16488" y="492"/>
                    <a:pt x="16521" y="482"/>
                  </a:cubicBezTo>
                  <a:cubicBezTo>
                    <a:pt x="16590" y="458"/>
                    <a:pt x="16661" y="435"/>
                    <a:pt x="16732" y="413"/>
                  </a:cubicBezTo>
                  <a:cubicBezTo>
                    <a:pt x="17214" y="256"/>
                    <a:pt x="17697" y="119"/>
                    <a:pt x="18184" y="0"/>
                  </a:cubicBezTo>
                  <a:cubicBezTo>
                    <a:pt x="8972" y="890"/>
                    <a:pt x="1292" y="8075"/>
                    <a:pt x="141" y="17642"/>
                  </a:cubicBezTo>
                  <a:cubicBezTo>
                    <a:pt x="115" y="17849"/>
                    <a:pt x="95" y="18056"/>
                    <a:pt x="77" y="18263"/>
                  </a:cubicBezTo>
                  <a:cubicBezTo>
                    <a:pt x="36" y="18715"/>
                    <a:pt x="11" y="19164"/>
                    <a:pt x="0" y="19611"/>
                  </a:cubicBezTo>
                  <a:cubicBezTo>
                    <a:pt x="0" y="19627"/>
                    <a:pt x="0" y="19643"/>
                    <a:pt x="1" y="19658"/>
                  </a:cubicBezTo>
                  <a:cubicBezTo>
                    <a:pt x="5" y="20318"/>
                    <a:pt x="70" y="20957"/>
                    <a:pt x="199" y="21564"/>
                  </a:cubicBezTo>
                  <a:cubicBezTo>
                    <a:pt x="535" y="23138"/>
                    <a:pt x="1279" y="24319"/>
                    <a:pt x="2351" y="24978"/>
                  </a:cubicBezTo>
                  <a:cubicBezTo>
                    <a:pt x="2753" y="25225"/>
                    <a:pt x="3159" y="25385"/>
                    <a:pt x="3569" y="25456"/>
                  </a:cubicBezTo>
                  <a:cubicBezTo>
                    <a:pt x="3605" y="25463"/>
                    <a:pt x="3642" y="25468"/>
                    <a:pt x="3678" y="25472"/>
                  </a:cubicBezTo>
                  <a:cubicBezTo>
                    <a:pt x="3099" y="23590"/>
                    <a:pt x="2811" y="21674"/>
                    <a:pt x="2793" y="19779"/>
                  </a:cubicBezTo>
                  <a:cubicBezTo>
                    <a:pt x="2753" y="15607"/>
                    <a:pt x="4016" y="11535"/>
                    <a:pt x="6356" y="813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B27CAA4E-4AB5-4A84-AA93-ECBAE0463975}"/>
                </a:ext>
              </a:extLst>
            </p:cNvPr>
            <p:cNvSpPr>
              <a:spLocks/>
            </p:cNvSpPr>
            <p:nvPr/>
          </p:nvSpPr>
          <p:spPr bwMode="auto">
            <a:xfrm>
              <a:off x="4219" y="168"/>
              <a:ext cx="2000" cy="2881"/>
            </a:xfrm>
            <a:custGeom>
              <a:avLst/>
              <a:gdLst>
                <a:gd name="T0" fmla="*/ 8550 w 18642"/>
                <a:gd name="T1" fmla="*/ 2407 h 26853"/>
                <a:gd name="T2" fmla="*/ 8044 w 18642"/>
                <a:gd name="T3" fmla="*/ 2041 h 26853"/>
                <a:gd name="T4" fmla="*/ 6914 w 18642"/>
                <a:gd name="T5" fmla="*/ 1301 h 26853"/>
                <a:gd name="T6" fmla="*/ 6873 w 18642"/>
                <a:gd name="T7" fmla="*/ 1277 h 26853"/>
                <a:gd name="T8" fmla="*/ 5124 w 18642"/>
                <a:gd name="T9" fmla="*/ 497 h 26853"/>
                <a:gd name="T10" fmla="*/ 1091 w 18642"/>
                <a:gd name="T11" fmla="*/ 653 h 26853"/>
                <a:gd name="T12" fmla="*/ 68 w 18642"/>
                <a:gd name="T13" fmla="*/ 1470 h 26853"/>
                <a:gd name="T14" fmla="*/ 0 w 18642"/>
                <a:gd name="T15" fmla="*/ 1555 h 26853"/>
                <a:gd name="T16" fmla="*/ 5372 w 18642"/>
                <a:gd name="T17" fmla="*/ 3635 h 26853"/>
                <a:gd name="T18" fmla="*/ 13674 w 18642"/>
                <a:gd name="T19" fmla="*/ 12542 h 26853"/>
                <a:gd name="T20" fmla="*/ 14050 w 18642"/>
                <a:gd name="T21" fmla="*/ 13383 h 26853"/>
                <a:gd name="T22" fmla="*/ 15475 w 18642"/>
                <a:gd name="T23" fmla="*/ 23592 h 26853"/>
                <a:gd name="T24" fmla="*/ 15383 w 18642"/>
                <a:gd name="T25" fmla="*/ 24257 h 26853"/>
                <a:gd name="T26" fmla="*/ 15329 w 18642"/>
                <a:gd name="T27" fmla="*/ 24598 h 26853"/>
                <a:gd name="T28" fmla="*/ 15323 w 18642"/>
                <a:gd name="T29" fmla="*/ 24635 h 26853"/>
                <a:gd name="T30" fmla="*/ 15240 w 18642"/>
                <a:gd name="T31" fmla="*/ 25075 h 26853"/>
                <a:gd name="T32" fmla="*/ 15221 w 18642"/>
                <a:gd name="T33" fmla="*/ 25172 h 26853"/>
                <a:gd name="T34" fmla="*/ 15176 w 18642"/>
                <a:gd name="T35" fmla="*/ 25390 h 26853"/>
                <a:gd name="T36" fmla="*/ 14807 w 18642"/>
                <a:gd name="T37" fmla="*/ 26853 h 26853"/>
                <a:gd name="T38" fmla="*/ 8550 w 18642"/>
                <a:gd name="T39" fmla="*/ 2407 h 26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8642" h="26853">
                  <a:moveTo>
                    <a:pt x="8550" y="2407"/>
                  </a:moveTo>
                  <a:cubicBezTo>
                    <a:pt x="8383" y="2282"/>
                    <a:pt x="8214" y="2160"/>
                    <a:pt x="8044" y="2041"/>
                  </a:cubicBezTo>
                  <a:cubicBezTo>
                    <a:pt x="7673" y="1780"/>
                    <a:pt x="7295" y="1533"/>
                    <a:pt x="6914" y="1301"/>
                  </a:cubicBezTo>
                  <a:cubicBezTo>
                    <a:pt x="6900" y="1293"/>
                    <a:pt x="6887" y="1285"/>
                    <a:pt x="6873" y="1277"/>
                  </a:cubicBezTo>
                  <a:cubicBezTo>
                    <a:pt x="6299" y="952"/>
                    <a:pt x="5714" y="689"/>
                    <a:pt x="5124" y="497"/>
                  </a:cubicBezTo>
                  <a:cubicBezTo>
                    <a:pt x="3593" y="0"/>
                    <a:pt x="2198" y="54"/>
                    <a:pt x="1091" y="653"/>
                  </a:cubicBezTo>
                  <a:cubicBezTo>
                    <a:pt x="676" y="877"/>
                    <a:pt x="334" y="1150"/>
                    <a:pt x="68" y="1470"/>
                  </a:cubicBezTo>
                  <a:cubicBezTo>
                    <a:pt x="44" y="1497"/>
                    <a:pt x="22" y="1526"/>
                    <a:pt x="0" y="1555"/>
                  </a:cubicBezTo>
                  <a:cubicBezTo>
                    <a:pt x="1919" y="1995"/>
                    <a:pt x="3722" y="2704"/>
                    <a:pt x="5372" y="3635"/>
                  </a:cubicBezTo>
                  <a:cubicBezTo>
                    <a:pt x="9005" y="5686"/>
                    <a:pt x="11900" y="8817"/>
                    <a:pt x="13674" y="12542"/>
                  </a:cubicBezTo>
                  <a:cubicBezTo>
                    <a:pt x="13806" y="12820"/>
                    <a:pt x="13932" y="13100"/>
                    <a:pt x="14050" y="13383"/>
                  </a:cubicBezTo>
                  <a:cubicBezTo>
                    <a:pt x="15363" y="16500"/>
                    <a:pt x="15909" y="19992"/>
                    <a:pt x="15475" y="23592"/>
                  </a:cubicBezTo>
                  <a:cubicBezTo>
                    <a:pt x="15448" y="23815"/>
                    <a:pt x="15417" y="24036"/>
                    <a:pt x="15383" y="24257"/>
                  </a:cubicBezTo>
                  <a:cubicBezTo>
                    <a:pt x="15366" y="24371"/>
                    <a:pt x="15348" y="24485"/>
                    <a:pt x="15329" y="24598"/>
                  </a:cubicBezTo>
                  <a:cubicBezTo>
                    <a:pt x="15326" y="24610"/>
                    <a:pt x="15324" y="24622"/>
                    <a:pt x="15323" y="24635"/>
                  </a:cubicBezTo>
                  <a:cubicBezTo>
                    <a:pt x="15297" y="24781"/>
                    <a:pt x="15270" y="24929"/>
                    <a:pt x="15240" y="25075"/>
                  </a:cubicBezTo>
                  <a:cubicBezTo>
                    <a:pt x="15235" y="25108"/>
                    <a:pt x="15228" y="25140"/>
                    <a:pt x="15221" y="25172"/>
                  </a:cubicBezTo>
                  <a:cubicBezTo>
                    <a:pt x="15206" y="25246"/>
                    <a:pt x="15191" y="25317"/>
                    <a:pt x="15176" y="25390"/>
                  </a:cubicBezTo>
                  <a:cubicBezTo>
                    <a:pt x="15069" y="25886"/>
                    <a:pt x="14947" y="26374"/>
                    <a:pt x="14807" y="26853"/>
                  </a:cubicBezTo>
                  <a:cubicBezTo>
                    <a:pt x="18642" y="18431"/>
                    <a:pt x="16259" y="8188"/>
                    <a:pt x="8550" y="240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85F4EC28-DD1D-47D5-A932-9C27F419B285}"/>
                </a:ext>
              </a:extLst>
            </p:cNvPr>
            <p:cNvSpPr>
              <a:spLocks/>
            </p:cNvSpPr>
            <p:nvPr/>
          </p:nvSpPr>
          <p:spPr bwMode="auto">
            <a:xfrm>
              <a:off x="2081" y="3393"/>
              <a:ext cx="3173" cy="1155"/>
            </a:xfrm>
            <a:custGeom>
              <a:avLst/>
              <a:gdLst>
                <a:gd name="T0" fmla="*/ 29312 w 29561"/>
                <a:gd name="T1" fmla="*/ 0 h 10764"/>
                <a:gd name="T2" fmla="*/ 24825 w 29561"/>
                <a:gd name="T3" fmla="*/ 3613 h 10764"/>
                <a:gd name="T4" fmla="*/ 12961 w 29561"/>
                <a:gd name="T5" fmla="*/ 6348 h 10764"/>
                <a:gd name="T6" fmla="*/ 12044 w 29561"/>
                <a:gd name="T7" fmla="*/ 6255 h 10764"/>
                <a:gd name="T8" fmla="*/ 2491 w 29561"/>
                <a:gd name="T9" fmla="*/ 2383 h 10764"/>
                <a:gd name="T10" fmla="*/ 1960 w 29561"/>
                <a:gd name="T11" fmla="*/ 1970 h 10764"/>
                <a:gd name="T12" fmla="*/ 1692 w 29561"/>
                <a:gd name="T13" fmla="*/ 1753 h 10764"/>
                <a:gd name="T14" fmla="*/ 1664 w 29561"/>
                <a:gd name="T15" fmla="*/ 1730 h 10764"/>
                <a:gd name="T16" fmla="*/ 1323 w 29561"/>
                <a:gd name="T17" fmla="*/ 1438 h 10764"/>
                <a:gd name="T18" fmla="*/ 1249 w 29561"/>
                <a:gd name="T19" fmla="*/ 1373 h 10764"/>
                <a:gd name="T20" fmla="*/ 1083 w 29561"/>
                <a:gd name="T21" fmla="*/ 1224 h 10764"/>
                <a:gd name="T22" fmla="*/ 0 w 29561"/>
                <a:gd name="T23" fmla="*/ 173 h 10764"/>
                <a:gd name="T24" fmla="*/ 24300 w 29561"/>
                <a:gd name="T25" fmla="*/ 6978 h 10764"/>
                <a:gd name="T26" fmla="*/ 24870 w 29561"/>
                <a:gd name="T27" fmla="*/ 6723 h 10764"/>
                <a:gd name="T28" fmla="*/ 26076 w 29561"/>
                <a:gd name="T29" fmla="*/ 6114 h 10764"/>
                <a:gd name="T30" fmla="*/ 26116 w 29561"/>
                <a:gd name="T31" fmla="*/ 6091 h 10764"/>
                <a:gd name="T32" fmla="*/ 27667 w 29561"/>
                <a:gd name="T33" fmla="*/ 4966 h 10764"/>
                <a:gd name="T34" fmla="*/ 29548 w 29561"/>
                <a:gd name="T35" fmla="*/ 1395 h 10764"/>
                <a:gd name="T36" fmla="*/ 29352 w 29561"/>
                <a:gd name="T37" fmla="*/ 101 h 10764"/>
                <a:gd name="T38" fmla="*/ 29312 w 29561"/>
                <a:gd name="T39" fmla="*/ 0 h 107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9561" h="10764">
                  <a:moveTo>
                    <a:pt x="29312" y="0"/>
                  </a:moveTo>
                  <a:cubicBezTo>
                    <a:pt x="27972" y="1442"/>
                    <a:pt x="26457" y="2649"/>
                    <a:pt x="24825" y="3613"/>
                  </a:cubicBezTo>
                  <a:cubicBezTo>
                    <a:pt x="21233" y="5733"/>
                    <a:pt x="17075" y="6674"/>
                    <a:pt x="12961" y="6348"/>
                  </a:cubicBezTo>
                  <a:cubicBezTo>
                    <a:pt x="12655" y="6323"/>
                    <a:pt x="12349" y="6293"/>
                    <a:pt x="12044" y="6255"/>
                  </a:cubicBezTo>
                  <a:cubicBezTo>
                    <a:pt x="8688" y="5832"/>
                    <a:pt x="5392" y="4559"/>
                    <a:pt x="2491" y="2383"/>
                  </a:cubicBezTo>
                  <a:cubicBezTo>
                    <a:pt x="2311" y="2249"/>
                    <a:pt x="2135" y="2110"/>
                    <a:pt x="1960" y="1970"/>
                  </a:cubicBezTo>
                  <a:cubicBezTo>
                    <a:pt x="1871" y="1899"/>
                    <a:pt x="1781" y="1826"/>
                    <a:pt x="1692" y="1753"/>
                  </a:cubicBezTo>
                  <a:cubicBezTo>
                    <a:pt x="1683" y="1745"/>
                    <a:pt x="1674" y="1737"/>
                    <a:pt x="1664" y="1730"/>
                  </a:cubicBezTo>
                  <a:cubicBezTo>
                    <a:pt x="1549" y="1634"/>
                    <a:pt x="1435" y="1538"/>
                    <a:pt x="1323" y="1438"/>
                  </a:cubicBezTo>
                  <a:cubicBezTo>
                    <a:pt x="1298" y="1416"/>
                    <a:pt x="1274" y="1395"/>
                    <a:pt x="1249" y="1373"/>
                  </a:cubicBezTo>
                  <a:cubicBezTo>
                    <a:pt x="1193" y="1324"/>
                    <a:pt x="1138" y="1273"/>
                    <a:pt x="1083" y="1224"/>
                  </a:cubicBezTo>
                  <a:cubicBezTo>
                    <a:pt x="706" y="886"/>
                    <a:pt x="346" y="535"/>
                    <a:pt x="0" y="173"/>
                  </a:cubicBezTo>
                  <a:cubicBezTo>
                    <a:pt x="5377" y="7706"/>
                    <a:pt x="15440" y="10764"/>
                    <a:pt x="24300" y="6978"/>
                  </a:cubicBezTo>
                  <a:cubicBezTo>
                    <a:pt x="24492" y="6896"/>
                    <a:pt x="24681" y="6810"/>
                    <a:pt x="24870" y="6723"/>
                  </a:cubicBezTo>
                  <a:cubicBezTo>
                    <a:pt x="25282" y="6532"/>
                    <a:pt x="25684" y="6329"/>
                    <a:pt x="26076" y="6114"/>
                  </a:cubicBezTo>
                  <a:cubicBezTo>
                    <a:pt x="26089" y="6107"/>
                    <a:pt x="26103" y="6099"/>
                    <a:pt x="26116" y="6091"/>
                  </a:cubicBezTo>
                  <a:cubicBezTo>
                    <a:pt x="26685" y="5757"/>
                    <a:pt x="27206" y="5381"/>
                    <a:pt x="27667" y="4966"/>
                  </a:cubicBezTo>
                  <a:cubicBezTo>
                    <a:pt x="28863" y="3888"/>
                    <a:pt x="29512" y="2654"/>
                    <a:pt x="29548" y="1395"/>
                  </a:cubicBezTo>
                  <a:cubicBezTo>
                    <a:pt x="29561" y="924"/>
                    <a:pt x="29496" y="493"/>
                    <a:pt x="29352" y="101"/>
                  </a:cubicBezTo>
                  <a:cubicBezTo>
                    <a:pt x="29340" y="66"/>
                    <a:pt x="29326" y="33"/>
                    <a:pt x="2931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F0920142-16AD-4DCD-B479-AB4FBED514C4}"/>
                </a:ext>
              </a:extLst>
            </p:cNvPr>
            <p:cNvSpPr>
              <a:spLocks/>
            </p:cNvSpPr>
            <p:nvPr/>
          </p:nvSpPr>
          <p:spPr bwMode="auto">
            <a:xfrm>
              <a:off x="2275" y="906"/>
              <a:ext cx="2882" cy="2396"/>
            </a:xfrm>
            <a:custGeom>
              <a:avLst/>
              <a:gdLst>
                <a:gd name="T0" fmla="*/ 25545 w 26850"/>
                <a:gd name="T1" fmla="*/ 11563 h 22336"/>
                <a:gd name="T2" fmla="*/ 26687 w 26850"/>
                <a:gd name="T3" fmla="*/ 10187 h 22336"/>
                <a:gd name="T4" fmla="*/ 21091 w 26850"/>
                <a:gd name="T5" fmla="*/ 5139 h 22336"/>
                <a:gd name="T6" fmla="*/ 10211 w 26850"/>
                <a:gd name="T7" fmla="*/ 189 h 22336"/>
                <a:gd name="T8" fmla="*/ 9812 w 26850"/>
                <a:gd name="T9" fmla="*/ 64 h 22336"/>
                <a:gd name="T10" fmla="*/ 9996 w 26850"/>
                <a:gd name="T11" fmla="*/ 790 h 22336"/>
                <a:gd name="T12" fmla="*/ 15366 w 26850"/>
                <a:gd name="T13" fmla="*/ 5686 h 22336"/>
                <a:gd name="T14" fmla="*/ 15502 w 26850"/>
                <a:gd name="T15" fmla="*/ 6227 h 22336"/>
                <a:gd name="T16" fmla="*/ 13485 w 26850"/>
                <a:gd name="T17" fmla="*/ 7198 h 22336"/>
                <a:gd name="T18" fmla="*/ 9281 w 26850"/>
                <a:gd name="T19" fmla="*/ 6252 h 22336"/>
                <a:gd name="T20" fmla="*/ 8458 w 26850"/>
                <a:gd name="T21" fmla="*/ 5976 h 22336"/>
                <a:gd name="T22" fmla="*/ 6643 w 26850"/>
                <a:gd name="T23" fmla="*/ 5367 h 22336"/>
                <a:gd name="T24" fmla="*/ 4805 w 26850"/>
                <a:gd name="T25" fmla="*/ 4751 h 22336"/>
                <a:gd name="T26" fmla="*/ 4119 w 26850"/>
                <a:gd name="T27" fmla="*/ 4521 h 22336"/>
                <a:gd name="T28" fmla="*/ 3968 w 26850"/>
                <a:gd name="T29" fmla="*/ 4491 h 22336"/>
                <a:gd name="T30" fmla="*/ 3696 w 26850"/>
                <a:gd name="T31" fmla="*/ 4597 h 22336"/>
                <a:gd name="T32" fmla="*/ 3602 w 26850"/>
                <a:gd name="T33" fmla="*/ 4675 h 22336"/>
                <a:gd name="T34" fmla="*/ 3076 w 26850"/>
                <a:gd name="T35" fmla="*/ 5109 h 22336"/>
                <a:gd name="T36" fmla="*/ 2777 w 26850"/>
                <a:gd name="T37" fmla="*/ 5361 h 22336"/>
                <a:gd name="T38" fmla="*/ 2574 w 26850"/>
                <a:gd name="T39" fmla="*/ 5831 h 22336"/>
                <a:gd name="T40" fmla="*/ 2734 w 26850"/>
                <a:gd name="T41" fmla="*/ 6255 h 22336"/>
                <a:gd name="T42" fmla="*/ 2766 w 26850"/>
                <a:gd name="T43" fmla="*/ 6290 h 22336"/>
                <a:gd name="T44" fmla="*/ 2843 w 26850"/>
                <a:gd name="T45" fmla="*/ 6361 h 22336"/>
                <a:gd name="T46" fmla="*/ 8734 w 26850"/>
                <a:gd name="T47" fmla="*/ 10568 h 22336"/>
                <a:gd name="T48" fmla="*/ 10420 w 26850"/>
                <a:gd name="T49" fmla="*/ 14592 h 22336"/>
                <a:gd name="T50" fmla="*/ 10417 w 26850"/>
                <a:gd name="T51" fmla="*/ 14836 h 22336"/>
                <a:gd name="T52" fmla="*/ 10214 w 26850"/>
                <a:gd name="T53" fmla="*/ 15062 h 22336"/>
                <a:gd name="T54" fmla="*/ 7031 w 26850"/>
                <a:gd name="T55" fmla="*/ 14519 h 22336"/>
                <a:gd name="T56" fmla="*/ 2500 w 26850"/>
                <a:gd name="T57" fmla="*/ 12617 h 22336"/>
                <a:gd name="T58" fmla="*/ 1238 w 26850"/>
                <a:gd name="T59" fmla="*/ 12083 h 22336"/>
                <a:gd name="T60" fmla="*/ 882 w 26850"/>
                <a:gd name="T61" fmla="*/ 11932 h 22336"/>
                <a:gd name="T62" fmla="*/ 440 w 26850"/>
                <a:gd name="T63" fmla="*/ 12012 h 22336"/>
                <a:gd name="T64" fmla="*/ 2315 w 26850"/>
                <a:gd name="T65" fmla="*/ 14618 h 22336"/>
                <a:gd name="T66" fmla="*/ 14983 w 26850"/>
                <a:gd name="T67" fmla="*/ 21842 h 22336"/>
                <a:gd name="T68" fmla="*/ 21741 w 26850"/>
                <a:gd name="T69" fmla="*/ 19993 h 22336"/>
                <a:gd name="T70" fmla="*/ 20990 w 26850"/>
                <a:gd name="T71" fmla="*/ 19029 h 22336"/>
                <a:gd name="T72" fmla="*/ 24529 w 26850"/>
                <a:gd name="T73" fmla="*/ 17124 h 22336"/>
                <a:gd name="T74" fmla="*/ 25743 w 26850"/>
                <a:gd name="T75" fmla="*/ 17516 h 22336"/>
                <a:gd name="T76" fmla="*/ 26402 w 26850"/>
                <a:gd name="T77" fmla="*/ 17152 h 22336"/>
                <a:gd name="T78" fmla="*/ 26522 w 26850"/>
                <a:gd name="T79" fmla="*/ 17207 h 22336"/>
                <a:gd name="T80" fmla="*/ 26216 w 26850"/>
                <a:gd name="T81" fmla="*/ 15747 h 22336"/>
                <a:gd name="T82" fmla="*/ 24792 w 26850"/>
                <a:gd name="T83" fmla="*/ 13697 h 22336"/>
                <a:gd name="T84" fmla="*/ 23198 w 26850"/>
                <a:gd name="T85" fmla="*/ 12357 h 22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6850" h="22336">
                  <a:moveTo>
                    <a:pt x="24079" y="11545"/>
                  </a:moveTo>
                  <a:cubicBezTo>
                    <a:pt x="24539" y="11435"/>
                    <a:pt x="25077" y="11524"/>
                    <a:pt x="25545" y="11563"/>
                  </a:cubicBezTo>
                  <a:cubicBezTo>
                    <a:pt x="25925" y="11595"/>
                    <a:pt x="26383" y="11558"/>
                    <a:pt x="26625" y="11217"/>
                  </a:cubicBezTo>
                  <a:cubicBezTo>
                    <a:pt x="26850" y="10899"/>
                    <a:pt x="26816" y="10530"/>
                    <a:pt x="26687" y="10187"/>
                  </a:cubicBezTo>
                  <a:cubicBezTo>
                    <a:pt x="26616" y="10001"/>
                    <a:pt x="26534" y="9811"/>
                    <a:pt x="26418" y="9664"/>
                  </a:cubicBezTo>
                  <a:cubicBezTo>
                    <a:pt x="24319" y="7003"/>
                    <a:pt x="22194" y="5830"/>
                    <a:pt x="21091" y="5139"/>
                  </a:cubicBezTo>
                  <a:cubicBezTo>
                    <a:pt x="18329" y="3408"/>
                    <a:pt x="14585" y="1601"/>
                    <a:pt x="11476" y="596"/>
                  </a:cubicBezTo>
                  <a:cubicBezTo>
                    <a:pt x="11239" y="520"/>
                    <a:pt x="10686" y="341"/>
                    <a:pt x="10211" y="189"/>
                  </a:cubicBezTo>
                  <a:cubicBezTo>
                    <a:pt x="10083" y="148"/>
                    <a:pt x="9961" y="110"/>
                    <a:pt x="9852" y="74"/>
                  </a:cubicBezTo>
                  <a:cubicBezTo>
                    <a:pt x="9839" y="71"/>
                    <a:pt x="9825" y="68"/>
                    <a:pt x="9812" y="64"/>
                  </a:cubicBezTo>
                  <a:cubicBezTo>
                    <a:pt x="9567" y="2"/>
                    <a:pt x="9366" y="0"/>
                    <a:pt x="9341" y="177"/>
                  </a:cubicBezTo>
                  <a:cubicBezTo>
                    <a:pt x="9314" y="376"/>
                    <a:pt x="9691" y="630"/>
                    <a:pt x="9996" y="790"/>
                  </a:cubicBezTo>
                  <a:lnTo>
                    <a:pt x="10081" y="1125"/>
                  </a:lnTo>
                  <a:cubicBezTo>
                    <a:pt x="11744" y="2473"/>
                    <a:pt x="14686" y="4782"/>
                    <a:pt x="15366" y="5686"/>
                  </a:cubicBezTo>
                  <a:cubicBezTo>
                    <a:pt x="15442" y="5788"/>
                    <a:pt x="15511" y="5894"/>
                    <a:pt x="15578" y="6002"/>
                  </a:cubicBezTo>
                  <a:cubicBezTo>
                    <a:pt x="15670" y="6150"/>
                    <a:pt x="15660" y="6156"/>
                    <a:pt x="15502" y="6227"/>
                  </a:cubicBezTo>
                  <a:cubicBezTo>
                    <a:pt x="15358" y="6291"/>
                    <a:pt x="15214" y="6359"/>
                    <a:pt x="15072" y="6429"/>
                  </a:cubicBezTo>
                  <a:cubicBezTo>
                    <a:pt x="14609" y="6656"/>
                    <a:pt x="13963" y="6999"/>
                    <a:pt x="13485" y="7198"/>
                  </a:cubicBezTo>
                  <a:cubicBezTo>
                    <a:pt x="13014" y="7394"/>
                    <a:pt x="12652" y="7365"/>
                    <a:pt x="12168" y="7226"/>
                  </a:cubicBezTo>
                  <a:cubicBezTo>
                    <a:pt x="12028" y="7186"/>
                    <a:pt x="10792" y="6765"/>
                    <a:pt x="9281" y="6252"/>
                  </a:cubicBezTo>
                  <a:cubicBezTo>
                    <a:pt x="9206" y="6227"/>
                    <a:pt x="9130" y="6201"/>
                    <a:pt x="9054" y="6175"/>
                  </a:cubicBezTo>
                  <a:cubicBezTo>
                    <a:pt x="8856" y="6109"/>
                    <a:pt x="8658" y="6042"/>
                    <a:pt x="8458" y="5976"/>
                  </a:cubicBezTo>
                  <a:cubicBezTo>
                    <a:pt x="8177" y="5881"/>
                    <a:pt x="7896" y="5787"/>
                    <a:pt x="7614" y="5692"/>
                  </a:cubicBezTo>
                  <a:cubicBezTo>
                    <a:pt x="7291" y="5584"/>
                    <a:pt x="6967" y="5476"/>
                    <a:pt x="6643" y="5367"/>
                  </a:cubicBezTo>
                  <a:cubicBezTo>
                    <a:pt x="6317" y="5258"/>
                    <a:pt x="5991" y="5149"/>
                    <a:pt x="5666" y="5039"/>
                  </a:cubicBezTo>
                  <a:cubicBezTo>
                    <a:pt x="5379" y="4943"/>
                    <a:pt x="5092" y="4847"/>
                    <a:pt x="4805" y="4751"/>
                  </a:cubicBezTo>
                  <a:cubicBezTo>
                    <a:pt x="4598" y="4681"/>
                    <a:pt x="4391" y="4611"/>
                    <a:pt x="4183" y="4542"/>
                  </a:cubicBezTo>
                  <a:cubicBezTo>
                    <a:pt x="4161" y="4535"/>
                    <a:pt x="4140" y="4527"/>
                    <a:pt x="4119" y="4521"/>
                  </a:cubicBezTo>
                  <a:cubicBezTo>
                    <a:pt x="4104" y="4516"/>
                    <a:pt x="4089" y="4510"/>
                    <a:pt x="4073" y="4505"/>
                  </a:cubicBezTo>
                  <a:cubicBezTo>
                    <a:pt x="4039" y="4496"/>
                    <a:pt x="4004" y="4491"/>
                    <a:pt x="3968" y="4491"/>
                  </a:cubicBezTo>
                  <a:cubicBezTo>
                    <a:pt x="3885" y="4491"/>
                    <a:pt x="3809" y="4516"/>
                    <a:pt x="3746" y="4558"/>
                  </a:cubicBezTo>
                  <a:cubicBezTo>
                    <a:pt x="3729" y="4571"/>
                    <a:pt x="3713" y="4584"/>
                    <a:pt x="3696" y="4597"/>
                  </a:cubicBezTo>
                  <a:cubicBezTo>
                    <a:pt x="3672" y="4617"/>
                    <a:pt x="3649" y="4638"/>
                    <a:pt x="3624" y="4656"/>
                  </a:cubicBezTo>
                  <a:cubicBezTo>
                    <a:pt x="3617" y="4662"/>
                    <a:pt x="3609" y="4668"/>
                    <a:pt x="3602" y="4675"/>
                  </a:cubicBezTo>
                  <a:lnTo>
                    <a:pt x="3121" y="5072"/>
                  </a:lnTo>
                  <a:cubicBezTo>
                    <a:pt x="3106" y="5085"/>
                    <a:pt x="3091" y="5097"/>
                    <a:pt x="3076" y="5109"/>
                  </a:cubicBezTo>
                  <a:lnTo>
                    <a:pt x="2829" y="5312"/>
                  </a:lnTo>
                  <a:cubicBezTo>
                    <a:pt x="2812" y="5328"/>
                    <a:pt x="2794" y="5344"/>
                    <a:pt x="2777" y="5361"/>
                  </a:cubicBezTo>
                  <a:cubicBezTo>
                    <a:pt x="2756" y="5382"/>
                    <a:pt x="2736" y="5404"/>
                    <a:pt x="2716" y="5427"/>
                  </a:cubicBezTo>
                  <a:cubicBezTo>
                    <a:pt x="2627" y="5537"/>
                    <a:pt x="2574" y="5678"/>
                    <a:pt x="2574" y="5831"/>
                  </a:cubicBezTo>
                  <a:cubicBezTo>
                    <a:pt x="2574" y="5978"/>
                    <a:pt x="2623" y="6113"/>
                    <a:pt x="2706" y="6221"/>
                  </a:cubicBezTo>
                  <a:cubicBezTo>
                    <a:pt x="2715" y="6233"/>
                    <a:pt x="2724" y="6244"/>
                    <a:pt x="2734" y="6255"/>
                  </a:cubicBezTo>
                  <a:cubicBezTo>
                    <a:pt x="2737" y="6258"/>
                    <a:pt x="2739" y="6261"/>
                    <a:pt x="2742" y="6264"/>
                  </a:cubicBezTo>
                  <a:cubicBezTo>
                    <a:pt x="2749" y="6273"/>
                    <a:pt x="2758" y="6282"/>
                    <a:pt x="2766" y="6290"/>
                  </a:cubicBezTo>
                  <a:cubicBezTo>
                    <a:pt x="2770" y="6293"/>
                    <a:pt x="2772" y="6297"/>
                    <a:pt x="2776" y="6300"/>
                  </a:cubicBezTo>
                  <a:cubicBezTo>
                    <a:pt x="2796" y="6322"/>
                    <a:pt x="2819" y="6342"/>
                    <a:pt x="2843" y="6361"/>
                  </a:cubicBezTo>
                  <a:lnTo>
                    <a:pt x="8323" y="10273"/>
                  </a:lnTo>
                  <a:cubicBezTo>
                    <a:pt x="8464" y="10373"/>
                    <a:pt x="8602" y="10472"/>
                    <a:pt x="8734" y="10568"/>
                  </a:cubicBezTo>
                  <a:cubicBezTo>
                    <a:pt x="9649" y="11238"/>
                    <a:pt x="10299" y="11808"/>
                    <a:pt x="10334" y="12095"/>
                  </a:cubicBezTo>
                  <a:cubicBezTo>
                    <a:pt x="10344" y="12166"/>
                    <a:pt x="10419" y="14521"/>
                    <a:pt x="10420" y="14592"/>
                  </a:cubicBezTo>
                  <a:cubicBezTo>
                    <a:pt x="10420" y="14644"/>
                    <a:pt x="10420" y="14697"/>
                    <a:pt x="10420" y="14748"/>
                  </a:cubicBezTo>
                  <a:cubicBezTo>
                    <a:pt x="10420" y="14778"/>
                    <a:pt x="10420" y="14808"/>
                    <a:pt x="10417" y="14836"/>
                  </a:cubicBezTo>
                  <a:cubicBezTo>
                    <a:pt x="10417" y="14840"/>
                    <a:pt x="10417" y="14844"/>
                    <a:pt x="10416" y="14847"/>
                  </a:cubicBezTo>
                  <a:cubicBezTo>
                    <a:pt x="10394" y="14956"/>
                    <a:pt x="10316" y="15025"/>
                    <a:pt x="10214" y="15062"/>
                  </a:cubicBezTo>
                  <a:cubicBezTo>
                    <a:pt x="10107" y="15100"/>
                    <a:pt x="10002" y="15118"/>
                    <a:pt x="9888" y="15110"/>
                  </a:cubicBezTo>
                  <a:cubicBezTo>
                    <a:pt x="8918" y="15042"/>
                    <a:pt x="7949" y="14823"/>
                    <a:pt x="7031" y="14519"/>
                  </a:cubicBezTo>
                  <a:cubicBezTo>
                    <a:pt x="6674" y="14401"/>
                    <a:pt x="6322" y="14268"/>
                    <a:pt x="5976" y="14122"/>
                  </a:cubicBezTo>
                  <a:cubicBezTo>
                    <a:pt x="4811" y="13634"/>
                    <a:pt x="3669" y="13099"/>
                    <a:pt x="2500" y="12617"/>
                  </a:cubicBezTo>
                  <a:cubicBezTo>
                    <a:pt x="2137" y="12468"/>
                    <a:pt x="1775" y="12312"/>
                    <a:pt x="1414" y="12158"/>
                  </a:cubicBezTo>
                  <a:cubicBezTo>
                    <a:pt x="1356" y="12132"/>
                    <a:pt x="1297" y="12107"/>
                    <a:pt x="1238" y="12083"/>
                  </a:cubicBezTo>
                  <a:cubicBezTo>
                    <a:pt x="1127" y="12035"/>
                    <a:pt x="1011" y="11981"/>
                    <a:pt x="894" y="11936"/>
                  </a:cubicBezTo>
                  <a:cubicBezTo>
                    <a:pt x="890" y="11934"/>
                    <a:pt x="886" y="11933"/>
                    <a:pt x="882" y="11932"/>
                  </a:cubicBezTo>
                  <a:cubicBezTo>
                    <a:pt x="843" y="11917"/>
                    <a:pt x="803" y="11901"/>
                    <a:pt x="762" y="11887"/>
                  </a:cubicBezTo>
                  <a:cubicBezTo>
                    <a:pt x="588" y="11826"/>
                    <a:pt x="485" y="11881"/>
                    <a:pt x="440" y="12012"/>
                  </a:cubicBezTo>
                  <a:cubicBezTo>
                    <a:pt x="0" y="11725"/>
                    <a:pt x="399" y="12586"/>
                    <a:pt x="1057" y="13296"/>
                  </a:cubicBezTo>
                  <a:cubicBezTo>
                    <a:pt x="1068" y="13307"/>
                    <a:pt x="1941" y="14227"/>
                    <a:pt x="2315" y="14618"/>
                  </a:cubicBezTo>
                  <a:cubicBezTo>
                    <a:pt x="5013" y="17443"/>
                    <a:pt x="8225" y="19542"/>
                    <a:pt x="11878" y="20922"/>
                  </a:cubicBezTo>
                  <a:cubicBezTo>
                    <a:pt x="12888" y="21304"/>
                    <a:pt x="13923" y="21626"/>
                    <a:pt x="14983" y="21842"/>
                  </a:cubicBezTo>
                  <a:cubicBezTo>
                    <a:pt x="16608" y="22173"/>
                    <a:pt x="17851" y="22336"/>
                    <a:pt x="19466" y="22007"/>
                  </a:cubicBezTo>
                  <a:cubicBezTo>
                    <a:pt x="20494" y="21797"/>
                    <a:pt x="21916" y="21306"/>
                    <a:pt x="21741" y="19993"/>
                  </a:cubicBezTo>
                  <a:cubicBezTo>
                    <a:pt x="21737" y="19963"/>
                    <a:pt x="21733" y="19935"/>
                    <a:pt x="21727" y="19908"/>
                  </a:cubicBezTo>
                  <a:cubicBezTo>
                    <a:pt x="21626" y="19432"/>
                    <a:pt x="21274" y="19404"/>
                    <a:pt x="20990" y="19029"/>
                  </a:cubicBezTo>
                  <a:cubicBezTo>
                    <a:pt x="20749" y="18711"/>
                    <a:pt x="20578" y="17930"/>
                    <a:pt x="20509" y="17547"/>
                  </a:cubicBezTo>
                  <a:cubicBezTo>
                    <a:pt x="21388" y="17361"/>
                    <a:pt x="24183" y="17106"/>
                    <a:pt x="24529" y="17124"/>
                  </a:cubicBezTo>
                  <a:cubicBezTo>
                    <a:pt x="24754" y="17136"/>
                    <a:pt x="25451" y="17416"/>
                    <a:pt x="25627" y="17477"/>
                  </a:cubicBezTo>
                  <a:cubicBezTo>
                    <a:pt x="25666" y="17490"/>
                    <a:pt x="25705" y="17503"/>
                    <a:pt x="25743" y="17516"/>
                  </a:cubicBezTo>
                  <a:lnTo>
                    <a:pt x="25743" y="17011"/>
                  </a:lnTo>
                  <a:cubicBezTo>
                    <a:pt x="25959" y="17023"/>
                    <a:pt x="26184" y="17063"/>
                    <a:pt x="26402" y="17152"/>
                  </a:cubicBezTo>
                  <a:lnTo>
                    <a:pt x="26522" y="17209"/>
                  </a:lnTo>
                  <a:lnTo>
                    <a:pt x="26522" y="17207"/>
                  </a:lnTo>
                  <a:cubicBezTo>
                    <a:pt x="26657" y="16730"/>
                    <a:pt x="26476" y="16273"/>
                    <a:pt x="26219" y="15995"/>
                  </a:cubicBezTo>
                  <a:cubicBezTo>
                    <a:pt x="26225" y="15911"/>
                    <a:pt x="26225" y="15827"/>
                    <a:pt x="26216" y="15747"/>
                  </a:cubicBezTo>
                  <a:cubicBezTo>
                    <a:pt x="26169" y="15320"/>
                    <a:pt x="26005" y="14889"/>
                    <a:pt x="25725" y="14563"/>
                  </a:cubicBezTo>
                  <a:cubicBezTo>
                    <a:pt x="25449" y="14240"/>
                    <a:pt x="25116" y="13968"/>
                    <a:pt x="24792" y="13697"/>
                  </a:cubicBezTo>
                  <a:cubicBezTo>
                    <a:pt x="24618" y="13552"/>
                    <a:pt x="24440" y="13408"/>
                    <a:pt x="24277" y="13252"/>
                  </a:cubicBezTo>
                  <a:cubicBezTo>
                    <a:pt x="23945" y="12935"/>
                    <a:pt x="23542" y="12669"/>
                    <a:pt x="23198" y="12357"/>
                  </a:cubicBezTo>
                  <a:cubicBezTo>
                    <a:pt x="23302" y="11939"/>
                    <a:pt x="23473" y="11692"/>
                    <a:pt x="24079" y="1154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</p:grpSp>
      <p:sp>
        <p:nvSpPr>
          <p:cNvPr id="7" name="Rektangel 6"/>
          <p:cNvSpPr/>
          <p:nvPr/>
        </p:nvSpPr>
        <p:spPr bwMode="gray">
          <a:xfrm>
            <a:off x="9045532" y="1"/>
            <a:ext cx="3146467" cy="9930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6D6C97-60CB-4CEB-87C6-C109F13BE8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F251A-AB8E-4D63-AD40-BEA72430ECE4}" type="datetime1">
              <a:rPr lang="sv-SE" smtClean="0"/>
              <a:t>2026-06-01</a:t>
            </a:fld>
            <a:endParaRPr lang="sv-S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4C737B-8664-4EF6-8BED-FB51050348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9535E573-FD42-4CDD-88B6-61B21F5FA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D2632-88AD-4869-8D19-52FD1283B634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22" name="Rektangel 21">
            <a:extLst>
              <a:ext uri="{FF2B5EF4-FFF2-40B4-BE49-F238E27FC236}">
                <a16:creationId xmlns:a16="http://schemas.microsoft.com/office/drawing/2014/main" id="{A0401525-71A3-4A4F-86F4-E41E96ECB434}"/>
              </a:ext>
            </a:extLst>
          </p:cNvPr>
          <p:cNvSpPr/>
          <p:nvPr/>
        </p:nvSpPr>
        <p:spPr bwMode="gray">
          <a:xfrm>
            <a:off x="9045532" y="1"/>
            <a:ext cx="3146467" cy="9930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79024887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1127125" y="1628775"/>
            <a:ext cx="10369549" cy="430887"/>
          </a:xfrm>
        </p:spPr>
        <p:txBody>
          <a:bodyPr>
            <a:spAutoFit/>
          </a:bodyPr>
          <a:lstStyle>
            <a:lvl1pPr>
              <a:defRPr/>
            </a:lvl1pPr>
          </a:lstStyle>
          <a:p>
            <a:r>
              <a:rPr lang="sv-SE"/>
              <a:t>Klicka för att lägga till rubrik</a:t>
            </a:r>
            <a:endParaRPr lang="en-US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 hasCustomPrompt="1"/>
          </p:nvPr>
        </p:nvSpPr>
        <p:spPr>
          <a:xfrm>
            <a:off x="1127124" y="2313378"/>
            <a:ext cx="4968875" cy="457200"/>
          </a:xfrm>
        </p:spPr>
        <p:txBody>
          <a:bodyPr anchor="t" anchorCtr="0">
            <a:noAutofit/>
          </a:bodyPr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för att lägga till text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 hasCustomPrompt="1"/>
          </p:nvPr>
        </p:nvSpPr>
        <p:spPr>
          <a:xfrm>
            <a:off x="1127124" y="2879050"/>
            <a:ext cx="4968875" cy="32868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sv-SE"/>
              <a:t>Klicka för att lägga till 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 hasCustomPrompt="1"/>
          </p:nvPr>
        </p:nvSpPr>
        <p:spPr>
          <a:xfrm>
            <a:off x="6527799" y="2313378"/>
            <a:ext cx="4968875" cy="457200"/>
          </a:xfrm>
        </p:spPr>
        <p:txBody>
          <a:bodyPr anchor="t" anchorCtr="0">
            <a:noAutofit/>
          </a:bodyPr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för att lägga till text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 hasCustomPrompt="1"/>
          </p:nvPr>
        </p:nvSpPr>
        <p:spPr>
          <a:xfrm>
            <a:off x="6527799" y="2879050"/>
            <a:ext cx="4968875" cy="32868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sv-SE"/>
              <a:t>Klicka för att lägga till 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F251A-AB8E-4D63-AD40-BEA72430ECE4}" type="datetime1">
              <a:rPr lang="sv-SE" smtClean="0"/>
              <a:t>2026-06-01</a:t>
            </a:fld>
            <a:endParaRPr lang="sv-SE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D2632-88AD-4869-8D19-52FD1283B634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56373742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/>
              <a:t>Klicka för att lägga till rubrik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022D0869-0B0A-46B3-81EF-28F1D00DC8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F251A-AB8E-4D63-AD40-BEA72430ECE4}" type="datetime1">
              <a:rPr lang="sv-SE" smtClean="0"/>
              <a:t>2026-06-01</a:t>
            </a:fld>
            <a:endParaRPr lang="sv-SE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41EBE02-5036-448F-89CE-415553E044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C9362C4-A1D1-4CEE-AC6A-88F513F4D2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D2632-88AD-4869-8D19-52FD1283B634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08804294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F251A-AB8E-4D63-AD40-BEA72430ECE4}" type="datetime1">
              <a:rPr lang="sv-SE" smtClean="0"/>
              <a:t>2026-06-01</a:t>
            </a:fld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D2632-88AD-4869-8D19-52FD1283B634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72550566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ld_ligga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1127125" y="1700213"/>
            <a:ext cx="10369550" cy="446563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tIns="1656000"/>
          <a:lstStyle>
            <a:lvl1pPr marL="0" indent="0" algn="ctr">
              <a:buFont typeface="Arial" panose="020B0604020202020204" pitchFamily="34" charset="0"/>
              <a:buNone/>
              <a:defRPr baseline="0"/>
            </a:lvl1pPr>
          </a:lstStyle>
          <a:p>
            <a:r>
              <a:rPr lang="sv-SE"/>
              <a:t>Dra bilden till platshållaren eller klicka på ikonen för att lägga till den</a:t>
            </a:r>
            <a:endParaRPr lang="en-US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1117EBF9-F5F8-43F1-98A8-240CEFD1CE18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6AEF251A-AB8E-4D63-AD40-BEA72430ECE4}" type="datetime1">
              <a:rPr lang="sv-SE" smtClean="0"/>
              <a:t>2026-06-01</a:t>
            </a:fld>
            <a:endParaRPr lang="sv-SE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252CF424-E31F-4B08-A858-20931FBD51B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A380BB3A-DB33-4010-9427-9247992CF26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6AD2632-88AD-4869-8D19-52FD1283B634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39220691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ld_liggande med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1127125" y="2276475"/>
            <a:ext cx="10369550" cy="38893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0" tIns="1512000" rIns="0" bIns="0" rtlCol="0">
            <a:noAutofit/>
          </a:bodyPr>
          <a:lstStyle>
            <a:lvl1pPr marL="0" indent="0" algn="ctr">
              <a:buNone/>
              <a:defRPr lang="en-US" baseline="0" dirty="0"/>
            </a:lvl1pPr>
          </a:lstStyle>
          <a:p>
            <a:pPr marL="228600" lvl="0" indent="-228600" algn="ctr"/>
            <a:r>
              <a:rPr lang="sv-SE"/>
              <a:t>Dra bilden till platshållaren eller klicka på ikonen för att lägga till den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1DDA20-E8CB-4DCF-A3C5-D32F6D9DCFAF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1712429" y="6625284"/>
            <a:ext cx="641930" cy="173191"/>
          </a:xfrm>
        </p:spPr>
        <p:txBody>
          <a:bodyPr/>
          <a:lstStyle/>
          <a:p>
            <a:fld id="{6AEF251A-AB8E-4D63-AD40-BEA72430ECE4}" type="datetime1">
              <a:rPr lang="sv-SE" smtClean="0"/>
              <a:t>2026-06-01</a:t>
            </a:fld>
            <a:endParaRPr lang="sv-SE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57E081D8-18AE-42CC-B2C5-94C41B6E7228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F2139E8-9C3A-47C4-B2FF-81218A1F2CF2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6AD2632-88AD-4869-8D19-52FD1283B634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D88EE3-ECCF-4123-BF06-373D4DC677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/>
              <a:t>Klicka för att lägga till rubrik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226525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ld_stå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5574546" y="330669"/>
            <a:ext cx="6282492" cy="619395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216000" tIns="2088000" rIns="216000" bIns="0" rtlCol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lang="en-US" baseline="0" dirty="0"/>
            </a:lvl1pPr>
          </a:lstStyle>
          <a:p>
            <a:pPr marL="228600" lvl="0" indent="-228600" algn="ctr"/>
            <a:r>
              <a:rPr lang="sv-SE"/>
              <a:t>Dra bilden till platshållaren eller klicka på ikonen för att lägga till den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61AC02-924E-493A-ACA2-B7260B705DB8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6AEF251A-AB8E-4D63-AD40-BEA72430ECE4}" type="datetime1">
              <a:rPr lang="sv-SE" smtClean="0"/>
              <a:t>2026-06-01</a:t>
            </a:fld>
            <a:endParaRPr lang="sv-SE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9DC659A3-D6F0-4ADE-B70F-4274B159034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5CEFD39B-5E7C-4A9F-93C2-B2175600A4E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6AD2632-88AD-4869-8D19-52FD1283B634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11257748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ld+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5574546" y="330669"/>
            <a:ext cx="6282492" cy="619395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216000" tIns="2088000" rIns="216000" bIns="0" rtlCol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lang="en-US" baseline="0" dirty="0"/>
            </a:lvl1pPr>
          </a:lstStyle>
          <a:p>
            <a:pPr marL="228600" lvl="0" indent="-228600" algn="ctr"/>
            <a:r>
              <a:rPr lang="sv-SE"/>
              <a:t>Dra bilden till platshållaren eller klicka på ikonen för att lägga till den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61AC02-924E-493A-ACA2-B7260B705DB8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6AEF251A-AB8E-4D63-AD40-BEA72430ECE4}" type="datetime1">
              <a:rPr lang="sv-SE" smtClean="0"/>
              <a:t>2026-06-01</a:t>
            </a:fld>
            <a:endParaRPr lang="sv-SE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9DC659A3-D6F0-4ADE-B70F-4274B159034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5CEFD39B-5E7C-4A9F-93C2-B2175600A4E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6AD2632-88AD-4869-8D19-52FD1283B634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2" name="Platshållare för innehåll 3">
            <a:extLst>
              <a:ext uri="{FF2B5EF4-FFF2-40B4-BE49-F238E27FC236}">
                <a16:creationId xmlns:a16="http://schemas.microsoft.com/office/drawing/2014/main" id="{D06538AF-26CF-4FA3-A5FB-BE8C398BF2BB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1127125" y="1680963"/>
            <a:ext cx="4118643" cy="484366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sv-SE"/>
              <a:t>Klicka för att lägga till 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3410549395"/>
      </p:ext>
    </p:extLst>
  </p:cSld>
  <p:clrMapOvr>
    <a:masterClrMapping/>
  </p:clrMapOvr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ld_stående_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1127125" y="1700213"/>
            <a:ext cx="4968875" cy="44656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144000" tIns="1476000" rIns="144000" bIns="0" rtlCol="0">
            <a:noAutofit/>
          </a:bodyPr>
          <a:lstStyle>
            <a:lvl1pPr marL="0" indent="0" algn="ctr">
              <a:buNone/>
              <a:defRPr lang="en-US" baseline="0" dirty="0"/>
            </a:lvl1pPr>
          </a:lstStyle>
          <a:p>
            <a:pPr marL="228600" lvl="0" indent="-228600" algn="ctr"/>
            <a:r>
              <a:rPr lang="sv-SE"/>
              <a:t>Dra bilden till platshållaren eller klicka på ikonen för att lägga till den</a:t>
            </a:r>
            <a:endParaRPr lang="en-US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6527799" y="1700213"/>
            <a:ext cx="4968875" cy="446563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144000" tIns="1476000" rIns="144000" bIns="0" rtlCol="0">
            <a:noAutofit/>
          </a:bodyPr>
          <a:lstStyle>
            <a:lvl1pPr marL="0" indent="0" algn="ctr">
              <a:buNone/>
              <a:defRPr lang="en-US" baseline="0" dirty="0"/>
            </a:lvl1pPr>
          </a:lstStyle>
          <a:p>
            <a:pPr marL="228600" lvl="0" indent="-228600" algn="ctr"/>
            <a:r>
              <a:rPr lang="sv-SE"/>
              <a:t>Dra bilden till platshållaren eller klicka på ikonen för att lägga till den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FD2735-C8AA-4C73-B746-C3A34DC5B0AD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6AEF251A-AB8E-4D63-AD40-BEA72430ECE4}" type="datetime1">
              <a:rPr lang="sv-SE" smtClean="0"/>
              <a:t>2026-06-01</a:t>
            </a:fld>
            <a:endParaRPr lang="sv-S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9B3FE1-324B-4F9A-BC8B-DFF7EC75A80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4E6110A2-FA84-4E3E-9B38-CF345525148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6AD2632-88AD-4869-8D19-52FD1283B634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83463878"/>
      </p:ext>
    </p:extLst>
  </p:cSld>
  <p:clrMapOvr>
    <a:masterClrMapping/>
  </p:clrMapOvr>
  <p:hf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struk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ruta 1"/>
          <p:cNvSpPr txBox="1"/>
          <p:nvPr/>
        </p:nvSpPr>
        <p:spPr>
          <a:xfrm>
            <a:off x="1127125" y="1634408"/>
            <a:ext cx="10369550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sv-SE" sz="2400" b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Roboto Slab_PRINT" charset="0"/>
                <a:ea typeface="Roboto Slab_PRINT" charset="0"/>
                <a:cs typeface="Roboto Slab_PRINT" charset="0"/>
                <a:sym typeface="Calibri"/>
              </a:rPr>
              <a:t>Instruktioner</a:t>
            </a:r>
            <a:endParaRPr kumimoji="0" lang="sv-SE" sz="200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Roboto Slab_PRINT" charset="0"/>
              <a:ea typeface="Roboto Slab_PRINT" charset="0"/>
              <a:cs typeface="Roboto Slab_PRINT" charset="0"/>
              <a:sym typeface="Calibri"/>
            </a:endParaRP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E24F9521-A0A4-4289-AA16-DA73DDE8A6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F251A-AB8E-4D63-AD40-BEA72430ECE4}" type="datetime1">
              <a:rPr lang="sv-SE" smtClean="0"/>
              <a:t>2026-06-01</a:t>
            </a:fld>
            <a:endParaRPr lang="sv-SE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1C0F2D7-C9C6-4824-A9CC-6EEA57D472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354EDD5-3C01-47F4-A94C-09F0B2B1A7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D2632-88AD-4869-8D19-52FD1283B634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47149D-FD2D-45C1-94F1-94321F623E9B}"/>
              </a:ext>
            </a:extLst>
          </p:cNvPr>
          <p:cNvSpPr txBox="1"/>
          <p:nvPr/>
        </p:nvSpPr>
        <p:spPr bwMode="gray">
          <a:xfrm>
            <a:off x="1127126" y="2396691"/>
            <a:ext cx="2732606" cy="16619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sv-SE" b="1"/>
              <a:t>Ny sida </a:t>
            </a:r>
          </a:p>
          <a:p>
            <a:pPr marL="220663" lvl="1" indent="-220663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sv-SE" sz="1600"/>
              <a:t>I fliken ”Start”, gruppen ”Bilder” klicka på </a:t>
            </a:r>
            <a:br>
              <a:rPr lang="sv-SE" sz="1600"/>
            </a:br>
            <a:r>
              <a:rPr lang="sv-SE" sz="1600"/>
              <a:t>”Ny Bild” (på texten inte</a:t>
            </a:r>
            <a:br>
              <a:rPr lang="sv-SE" sz="1600"/>
            </a:br>
            <a:r>
              <a:rPr lang="sv-SE" sz="1600"/>
              <a:t>på ikonen)</a:t>
            </a:r>
          </a:p>
          <a:p>
            <a:pPr marL="220663" lvl="1" indent="-220663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sv-SE" sz="1600"/>
              <a:t>Välj önskad layout</a:t>
            </a:r>
            <a:endParaRPr lang="sv-SE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B41C672-80E7-425C-A0E3-2AAB01ED9E40}"/>
              </a:ext>
            </a:extLst>
          </p:cNvPr>
          <p:cNvSpPr txBox="1"/>
          <p:nvPr/>
        </p:nvSpPr>
        <p:spPr bwMode="gray">
          <a:xfrm>
            <a:off x="4533499" y="2396691"/>
            <a:ext cx="3638349" cy="32316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sv-SE" b="1"/>
              <a:t>Använda sidor från andra presentationer </a:t>
            </a:r>
          </a:p>
          <a:p>
            <a:pPr marL="220663" lvl="1" indent="-220663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sv-SE" sz="1600"/>
              <a:t>Kopiera dessa sidor och klistra </a:t>
            </a:r>
            <a:br>
              <a:rPr lang="sv-SE" sz="1600"/>
            </a:br>
            <a:r>
              <a:rPr lang="sv-SE" sz="1600"/>
              <a:t>in dem i nya mallen eller presentation gjord i den nya mallen. Välj ”Återställ” (Fliken: ”Start”, gruppen ”Bilder”)</a:t>
            </a:r>
          </a:p>
          <a:p>
            <a:pPr marL="220663" marR="0" lvl="1" indent="-220663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sv-SE" sz="1600"/>
              <a:t>Om gammal sida är gjord med en layout som inte matchar den nya mallens layouter byter man layout genom att välja ”Layout” (Fliken: ”Start”, gruppen ”Bilder”)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440DB76-2473-443B-9D78-66A745EEF256}"/>
              </a:ext>
            </a:extLst>
          </p:cNvPr>
          <p:cNvSpPr txBox="1"/>
          <p:nvPr/>
        </p:nvSpPr>
        <p:spPr bwMode="gray">
          <a:xfrm>
            <a:off x="8864868" y="2396691"/>
            <a:ext cx="2631808" cy="183127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sv-SE" b="1"/>
              <a:t>Allmänt</a:t>
            </a:r>
          </a:p>
          <a:p>
            <a:pPr marL="0" lvl="1" indent="0" algn="l"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sv-SE" sz="1600"/>
              <a:t>Använd endast de förinställda typgrader, storlekar på rutor och färger som finns i den här mallen. Gör inga ändringar i mallsidorna. </a:t>
            </a:r>
            <a:endParaRPr lang="sv-SE" sz="1800"/>
          </a:p>
        </p:txBody>
      </p:sp>
    </p:spTree>
    <p:extLst>
      <p:ext uri="{BB962C8B-B14F-4D97-AF65-F5344CB8AC3E}">
        <p14:creationId xmlns:p14="http://schemas.microsoft.com/office/powerpoint/2010/main" val="1201439442"/>
      </p:ext>
    </p:extLst>
  </p:cSld>
  <p:clrMapOvr>
    <a:masterClrMapping/>
  </p:clrMapOvr>
  <p:hf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← Byt till korrekt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7715450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 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1127125" y="4420800"/>
            <a:ext cx="10369549" cy="1477328"/>
          </a:xfrm>
          <a:solidFill>
            <a:srgbClr val="FFFFFF">
              <a:alpha val="0"/>
            </a:srgbClr>
          </a:solidFill>
          <a:ln/>
        </p:spPr>
        <p:txBody>
          <a:bodyPr vert="horz" wrap="square" lIns="0" tIns="0" rIns="0" bIns="0" anchor="b">
            <a:spAutoFit/>
          </a:bodyPr>
          <a:lstStyle>
            <a:lvl1pPr algn="l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800" b="1" i="0">
                <a:solidFill>
                  <a:srgbClr val="000000"/>
                </a:solidFill>
                <a:latin typeface="Roboto Slab_PRINT" pitchFamily="2" charset="0"/>
              </a:defRPr>
            </a:lvl1pPr>
          </a:lstStyle>
          <a:p>
            <a:r>
              <a:rPr lang="sv-SE"/>
              <a:t>Klicka för att lägga till presentationstitel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9430808" y="571500"/>
            <a:ext cx="2065867" cy="558800"/>
          </a:xfrm>
          <a:solidFill>
            <a:srgbClr val="FFFFFF">
              <a:alpha val="0"/>
            </a:srgbClr>
          </a:solidFill>
          <a:ln/>
        </p:spPr>
        <p:txBody>
          <a:bodyPr vert="horz" wrap="square" lIns="0" tIns="0" rIns="0" bIns="0" anchor="t">
            <a:noAutofit/>
          </a:bodyPr>
          <a:lstStyle>
            <a:lvl1pPr marL="0" indent="0" algn="r" rtl="0" eaLnBrk="1" fontAlgn="auto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Tx/>
              <a:buNone/>
              <a:defRPr sz="1200" b="0" i="0">
                <a:solidFill>
                  <a:srgbClr val="000000"/>
                </a:solidFill>
                <a:latin typeface="Roboto Slab_PRINT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för att lägga till datum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F251A-AB8E-4D63-AD40-BEA72430ECE4}" type="datetime1">
              <a:rPr lang="sv-SE" smtClean="0"/>
              <a:t>2026-06-01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D2632-88AD-4869-8D19-52FD1283B634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91935887"/>
      </p:ext>
    </p:extLst>
  </p:cSld>
  <p:clrMapOvr>
    <a:masterClrMapping/>
  </p:clrMapOvr>
  <p:hf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F251A-AB8E-4D63-AD40-BEA72430ECE4}" type="datetime1">
              <a:rPr lang="sv-SE" smtClean="0"/>
              <a:t>2026-06-01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D2632-88AD-4869-8D19-52FD1283B634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59219144"/>
      </p:ext>
    </p:extLst>
  </p:cSld>
  <p:clrMapOvr>
    <a:masterClrMapping/>
  </p:clrMapOvr>
  <p:hf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F251A-AB8E-4D63-AD40-BEA72430ECE4}" type="datetime1">
              <a:rPr lang="sv-SE" smtClean="0"/>
              <a:t>2026-06-01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D2632-88AD-4869-8D19-52FD1283B634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52899622"/>
      </p:ext>
    </p:extLst>
  </p:cSld>
  <p:clrMapOvr>
    <a:masterClrMapping/>
  </p:clrMapOvr>
  <p:hf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FÖRSÄTTS_PRESEN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1381086" y="5190559"/>
            <a:ext cx="7304564" cy="769441"/>
          </a:xfrm>
          <a:prstGeom prst="rect">
            <a:avLst/>
          </a:prstGeom>
        </p:spPr>
        <p:txBody>
          <a:bodyPr vert="horz" lIns="0" tIns="0" rIns="0" bIns="0" anchor="b" anchorCtr="0">
            <a:spAutoFit/>
          </a:bodyPr>
          <a:lstStyle>
            <a:lvl1pPr marL="0" indent="0">
              <a:buNone/>
              <a:defRPr sz="5000" b="1" i="0" baseline="0">
                <a:latin typeface="Roboto Slab_PRINT" charset="0"/>
                <a:ea typeface="Roboto Slab_PRINT" charset="0"/>
                <a:cs typeface="Roboto Slab_PRINT" charset="0"/>
              </a:defRPr>
            </a:lvl1pPr>
          </a:lstStyle>
          <a:p>
            <a:pPr lvl="0"/>
            <a:r>
              <a:rPr lang="sv-SE"/>
              <a:t>Presentationstitel</a:t>
            </a:r>
          </a:p>
        </p:txBody>
      </p:sp>
      <p:sp>
        <p:nvSpPr>
          <p:cNvPr id="7" name="Rectangle 6"/>
          <p:cNvSpPr/>
          <p:nvPr/>
        </p:nvSpPr>
        <p:spPr>
          <a:xfrm>
            <a:off x="2839204" y="6266993"/>
            <a:ext cx="1816981" cy="241038"/>
          </a:xfrm>
          <a:prstGeom prst="rect">
            <a:avLst/>
          </a:prstGeom>
          <a:solidFill>
            <a:srgbClr val="FFFFFF"/>
          </a:solidFill>
          <a:ln w="25400" cap="flat">
            <a:noFill/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no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"/>
            <a:ext cx="432937" cy="6857999"/>
          </a:xfrm>
          <a:prstGeom prst="rect">
            <a:avLst/>
          </a:prstGeom>
        </p:spPr>
      </p:pic>
      <p:sp>
        <p:nvSpPr>
          <p:cNvPr id="17" name="Platshållare för text 16"/>
          <p:cNvSpPr>
            <a:spLocks noGrp="1"/>
          </p:cNvSpPr>
          <p:nvPr>
            <p:ph type="body" sz="quarter" idx="12" hasCustomPrompt="1"/>
          </p:nvPr>
        </p:nvSpPr>
        <p:spPr>
          <a:xfrm>
            <a:off x="9059333" y="571500"/>
            <a:ext cx="2065867" cy="558800"/>
          </a:xfrm>
        </p:spPr>
        <p:txBody>
          <a:bodyPr/>
          <a:lstStyle>
            <a:lvl1pPr algn="r"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sv-SE"/>
              <a:t>2017-03-11</a:t>
            </a:r>
          </a:p>
        </p:txBody>
      </p:sp>
      <p:sp>
        <p:nvSpPr>
          <p:cNvPr id="9" name="Rectangle 6"/>
          <p:cNvSpPr/>
          <p:nvPr userDrawn="1"/>
        </p:nvSpPr>
        <p:spPr>
          <a:xfrm>
            <a:off x="2839204" y="6266993"/>
            <a:ext cx="1816981" cy="241038"/>
          </a:xfrm>
          <a:prstGeom prst="rect">
            <a:avLst/>
          </a:prstGeom>
          <a:solidFill>
            <a:srgbClr val="FFFFFF"/>
          </a:solidFill>
          <a:ln w="25400" cap="flat">
            <a:noFill/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no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" name="Picture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1"/>
            <a:ext cx="432937" cy="6857999"/>
          </a:xfrm>
          <a:prstGeom prst="rect">
            <a:avLst/>
          </a:prstGeom>
        </p:spPr>
      </p:pic>
      <p:pic>
        <p:nvPicPr>
          <p:cNvPr id="11" name="image1.pdf" descr="NSF_LOGO_CMYK_FIX.eps"/>
          <p:cNvPicPr/>
          <p:nvPr userDrawn="1"/>
        </p:nvPicPr>
        <p:blipFill>
          <a:blip r:embed="rId3"/>
          <a:stretch>
            <a:fillRect/>
          </a:stretch>
        </p:blipFill>
        <p:spPr>
          <a:xfrm>
            <a:off x="1280507" y="442643"/>
            <a:ext cx="3215294" cy="76385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64853484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PUNKTLIS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"/>
            <a:ext cx="432937" cy="6857999"/>
          </a:xfrm>
          <a:prstGeom prst="rect">
            <a:avLst/>
          </a:prstGeom>
        </p:spPr>
      </p:pic>
      <p:sp>
        <p:nvSpPr>
          <p:cNvPr id="9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81667" y="6278880"/>
            <a:ext cx="1021359" cy="256541"/>
          </a:xfrm>
        </p:spPr>
        <p:txBody>
          <a:bodyPr/>
          <a:lstStyle/>
          <a:p>
            <a:pPr lvl="0"/>
            <a:fld id="{86CB4B4D-7CA3-9044-876B-883B54F8677D}" type="slidenum">
              <a:rPr lang="uk-UA" smtClean="0"/>
              <a:t>‹#›</a:t>
            </a:fld>
            <a:endParaRPr lang="uk-UA"/>
          </a:p>
        </p:txBody>
      </p:sp>
      <p:pic>
        <p:nvPicPr>
          <p:cNvPr id="6" name="image1.pdf" descr="NSF_LOGO_CMYK_FIX.eps"/>
          <p:cNvPicPr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14322" y="442644"/>
            <a:ext cx="3297161" cy="592163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Platshållare för text 2"/>
          <p:cNvSpPr>
            <a:spLocks noGrp="1"/>
          </p:cNvSpPr>
          <p:nvPr>
            <p:ph type="body" sz="quarter" idx="12"/>
          </p:nvPr>
        </p:nvSpPr>
        <p:spPr>
          <a:xfrm>
            <a:off x="2064000" y="1800000"/>
            <a:ext cx="9216000" cy="3600000"/>
          </a:xfrm>
        </p:spPr>
        <p:txBody>
          <a:bodyPr/>
          <a:lstStyle>
            <a:lvl1pPr marL="285750" indent="-285750">
              <a:buFont typeface="Arial" charset="0"/>
              <a:buChar char="•"/>
              <a:defRPr/>
            </a:lvl1pPr>
            <a:lvl2pPr marL="628650" indent="-171450">
              <a:buFont typeface="Arial" charset="0"/>
              <a:buChar char="•"/>
              <a:defRPr/>
            </a:lvl2pPr>
            <a:lvl3pPr marL="1200150" indent="-285750">
              <a:buFont typeface="Arial" charset="0"/>
              <a:buChar char="•"/>
              <a:defRPr/>
            </a:lvl3pPr>
            <a:lvl4pPr marL="171450" indent="-171450">
              <a:buFont typeface="Arial" charset="0"/>
              <a:buChar char="•"/>
              <a:defRPr/>
            </a:lvl4pPr>
            <a:lvl5pPr marL="1005750" indent="-285750">
              <a:buFont typeface="Arial" charset="0"/>
              <a:buChar char="•"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pic>
        <p:nvPicPr>
          <p:cNvPr id="7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1"/>
            <a:ext cx="432937" cy="6857999"/>
          </a:xfrm>
          <a:prstGeom prst="rect">
            <a:avLst/>
          </a:prstGeom>
        </p:spPr>
      </p:pic>
      <p:pic>
        <p:nvPicPr>
          <p:cNvPr id="10" name="image1.pdf" descr="NSF_LOGO_CMYK_FIX.eps"/>
          <p:cNvPicPr/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14322" y="442644"/>
            <a:ext cx="3297161" cy="59216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144351929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1127126" y="4419472"/>
            <a:ext cx="10369549" cy="1477328"/>
          </a:xfrm>
        </p:spPr>
        <p:txBody>
          <a:bodyPr anchor="b" anchorCtr="0"/>
          <a:lstStyle>
            <a:lvl1pPr>
              <a:lnSpc>
                <a:spcPct val="100000"/>
              </a:lnSpc>
              <a:defRPr sz="4800"/>
            </a:lvl1pPr>
          </a:lstStyle>
          <a:p>
            <a:pPr lvl="0"/>
            <a:r>
              <a:rPr lang="sv-SE"/>
              <a:t>Klicka för att lägga till presentationstitel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FFBA951-8E16-4339-B62A-418E17DBCA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F251A-AB8E-4D63-AD40-BEA72430ECE4}" type="datetime1">
              <a:rPr lang="sv-SE" smtClean="0"/>
              <a:t>2026-06-01</a:t>
            </a:fld>
            <a:endParaRPr lang="sv-S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B86B3F8-98CA-44B7-85D5-97C91808A0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962376-8AFF-4F58-AC92-0D00A869A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D2632-88AD-4869-8D19-52FD1283B634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60740349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1127124" y="2576515"/>
            <a:ext cx="10369551" cy="615553"/>
          </a:xfrm>
        </p:spPr>
        <p:txBody>
          <a:bodyPr anchor="b"/>
          <a:lstStyle>
            <a:lvl1pPr>
              <a:lnSpc>
                <a:spcPct val="100000"/>
              </a:lnSpc>
              <a:spcBef>
                <a:spcPts val="0"/>
              </a:spcBef>
              <a:defRPr sz="4000"/>
            </a:lvl1pPr>
          </a:lstStyle>
          <a:p>
            <a:r>
              <a:rPr lang="sv-SE"/>
              <a:t>Klicka för att lägga till avsnittsrubrik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 hasCustomPrompt="1"/>
          </p:nvPr>
        </p:nvSpPr>
        <p:spPr>
          <a:xfrm>
            <a:off x="1127124" y="3510306"/>
            <a:ext cx="10369551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för att lägga till underrubrik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F251A-AB8E-4D63-AD40-BEA72430ECE4}" type="datetime1">
              <a:rPr lang="sv-SE" smtClean="0"/>
              <a:t>2026-06-01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D2632-88AD-4869-8D19-52FD1283B634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93556764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p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462A64F-F2F2-4FCD-9397-0D5E067307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27125" y="1968698"/>
            <a:ext cx="10369549" cy="615553"/>
          </a:xfrm>
        </p:spPr>
        <p:txBody>
          <a:bodyPr/>
          <a:lstStyle>
            <a:lvl1pPr>
              <a:lnSpc>
                <a:spcPct val="100000"/>
              </a:lnSpc>
              <a:defRPr sz="4000"/>
            </a:lvl1pPr>
          </a:lstStyle>
          <a:p>
            <a:pPr lvl="0"/>
            <a:r>
              <a:rPr lang="sv-SE"/>
              <a:t>Klicka för att lägga till kapitelrubrik</a:t>
            </a:r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1127125" y="4560317"/>
            <a:ext cx="1400567" cy="1410152"/>
          </a:xfrm>
          <a:prstGeom prst="rect">
            <a:avLst/>
          </a:prstGeom>
        </p:spPr>
        <p:txBody>
          <a:bodyPr vert="horz" wrap="none">
            <a:noAutofit/>
          </a:bodyPr>
          <a:lstStyle>
            <a:lvl1pPr marL="0" indent="0">
              <a:buNone/>
              <a:defRPr sz="10000" b="1"/>
            </a:lvl1pPr>
          </a:lstStyle>
          <a:p>
            <a:pPr lvl="0"/>
            <a:r>
              <a:rPr lang="sv-SE"/>
              <a:t>1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1E6E22F-B328-480B-821C-A4B7947F0D3D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6AEF251A-AB8E-4D63-AD40-BEA72430ECE4}" type="datetime1">
              <a:rPr lang="sv-SE" smtClean="0"/>
              <a:t>2026-06-01</a:t>
            </a:fld>
            <a:endParaRPr lang="sv-S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433A81-90C9-413A-BB5D-270DC7807036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13E838-240B-4A99-AA7F-054E39B5D225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6AD2632-88AD-4869-8D19-52FD1283B634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85389792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/>
              <a:t>Klicka för att lägga till rubrik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sv-SE"/>
              <a:t>Klicka för att lägga till 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2F2085B-FF12-4A9D-9024-5FA0F3396A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F251A-AB8E-4D63-AD40-BEA72430ECE4}" type="datetime1">
              <a:rPr lang="sv-SE" smtClean="0"/>
              <a:t>2026-06-01</a:t>
            </a:fld>
            <a:endParaRPr lang="sv-S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78A1945-0799-42C5-81F6-C4FD6E0A4A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74366AE-2EAC-4643-9E29-80852C94A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D2632-88AD-4869-8D19-52FD1283B634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54840273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idx="1" hasCustomPrompt="1"/>
          </p:nvPr>
        </p:nvSpPr>
        <p:spPr>
          <a:xfrm>
            <a:off x="1127125" y="1672777"/>
            <a:ext cx="10369549" cy="4493073"/>
          </a:xfrm>
        </p:spPr>
        <p:txBody>
          <a:bodyPr/>
          <a:lstStyle>
            <a:lvl1pPr marL="0" indent="0">
              <a:buNone/>
              <a:defRPr lang="sv-SE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-228600">
              <a:defRPr lang="sv-SE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81013" indent="-252413">
              <a:defRPr lang="sv-SE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-188913">
              <a:defRPr lang="sv-S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>
              <a:defRPr/>
            </a:lvl5pPr>
          </a:lstStyle>
          <a:p>
            <a:pPr lvl="0"/>
            <a:r>
              <a:rPr lang="sv-SE"/>
              <a:t>Klicka för att lägga till 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F251A-AB8E-4D63-AD40-BEA72430ECE4}" type="datetime1">
              <a:rPr lang="sv-SE" smtClean="0"/>
              <a:t>2026-06-01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D2632-88AD-4869-8D19-52FD1283B634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74674884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unktlis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idx="1" hasCustomPrompt="1"/>
          </p:nvPr>
        </p:nvSpPr>
        <p:spPr>
          <a:xfrm>
            <a:off x="1127125" y="1672777"/>
            <a:ext cx="10369549" cy="449307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sv-SE"/>
              <a:t>Klicka för att lägga till 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F251A-AB8E-4D63-AD40-BEA72430ECE4}" type="datetime1">
              <a:rPr lang="sv-SE" smtClean="0"/>
              <a:t>2026-06-01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D2632-88AD-4869-8D19-52FD1283B634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7227447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/>
              <a:t>Klicka för att lägga till rubrik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 hasCustomPrompt="1"/>
          </p:nvPr>
        </p:nvSpPr>
        <p:spPr>
          <a:xfrm>
            <a:off x="1127124" y="2276475"/>
            <a:ext cx="4968876" cy="388937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sv-SE"/>
              <a:t>Klicka för att lägga till 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 hasCustomPrompt="1"/>
          </p:nvPr>
        </p:nvSpPr>
        <p:spPr>
          <a:xfrm>
            <a:off x="6527800" y="2276475"/>
            <a:ext cx="4968874" cy="388937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sv-SE"/>
              <a:t>Klicka för att lägga till 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F251A-AB8E-4D63-AD40-BEA72430ECE4}" type="datetime1">
              <a:rPr lang="sv-SE" smtClean="0"/>
              <a:t>2026-06-01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D2632-88AD-4869-8D19-52FD1283B634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10950638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 bwMode="gray">
          <a:xfrm>
            <a:off x="1127125" y="1629688"/>
            <a:ext cx="10369549" cy="43088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 bwMode="gray">
          <a:xfrm>
            <a:off x="1127125" y="2276473"/>
            <a:ext cx="10369549" cy="388937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 bwMode="gray">
          <a:xfrm>
            <a:off x="1712429" y="6625284"/>
            <a:ext cx="641930" cy="17319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EF251A-AB8E-4D63-AD40-BEA72430ECE4}" type="datetime1">
              <a:rPr lang="sv-SE" smtClean="0"/>
              <a:t>2026-06-01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 bwMode="gray">
          <a:xfrm>
            <a:off x="2783632" y="6625284"/>
            <a:ext cx="7056536" cy="17319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 bwMode="gray">
          <a:xfrm>
            <a:off x="1127125" y="6625284"/>
            <a:ext cx="459971" cy="17319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AD2632-88AD-4869-8D19-52FD1283B634}" type="slidenum">
              <a:rPr lang="sv-SE" smtClean="0"/>
              <a:pPr/>
              <a:t>‹#›</a:t>
            </a:fld>
            <a:endParaRPr lang="sv-SE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86B2224-8709-4DC1-9D7F-A9612D5461C9}"/>
              </a:ext>
            </a:extLst>
          </p:cNvPr>
          <p:cNvGrpSpPr/>
          <p:nvPr/>
        </p:nvGrpSpPr>
        <p:grpSpPr>
          <a:xfrm>
            <a:off x="1" y="0"/>
            <a:ext cx="407988" cy="6858000"/>
            <a:chOff x="631578" y="0"/>
            <a:chExt cx="408946" cy="4713828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14DEC2A-190D-47AE-88AF-C67FF1928C34}"/>
                </a:ext>
              </a:extLst>
            </p:cNvPr>
            <p:cNvSpPr/>
            <p:nvPr/>
          </p:nvSpPr>
          <p:spPr bwMode="gray">
            <a:xfrm>
              <a:off x="631578" y="0"/>
              <a:ext cx="408946" cy="1168637"/>
            </a:xfrm>
            <a:prstGeom prst="rect">
              <a:avLst/>
            </a:prstGeom>
            <a:solidFill>
              <a:srgbClr val="F0E60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400"/>
                </a:spcBef>
              </a:pPr>
              <a:endParaRPr lang="sv-SE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0425D68-4F0F-49A1-8ECC-3050EE3CAA69}"/>
                </a:ext>
              </a:extLst>
            </p:cNvPr>
            <p:cNvSpPr/>
            <p:nvPr/>
          </p:nvSpPr>
          <p:spPr bwMode="gray">
            <a:xfrm>
              <a:off x="631579" y="1168637"/>
              <a:ext cx="408945" cy="1188277"/>
            </a:xfrm>
            <a:prstGeom prst="rect">
              <a:avLst/>
            </a:prstGeom>
            <a:solidFill>
              <a:srgbClr val="B9D2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400"/>
                </a:spcBef>
              </a:pPr>
              <a:endParaRPr lang="sv-SE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BE50ACD-7F76-47F0-BBD3-3AC9A3A0135C}"/>
                </a:ext>
              </a:extLst>
            </p:cNvPr>
            <p:cNvSpPr/>
            <p:nvPr/>
          </p:nvSpPr>
          <p:spPr bwMode="gray">
            <a:xfrm>
              <a:off x="631578" y="2356914"/>
              <a:ext cx="408946" cy="1178457"/>
            </a:xfrm>
            <a:prstGeom prst="rect">
              <a:avLst/>
            </a:prstGeom>
            <a:solidFill>
              <a:srgbClr val="73AF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400"/>
                </a:spcBef>
              </a:pPr>
              <a:endParaRPr lang="sv-SE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533B156-0F8E-44E2-B30E-8AA5882F5E1B}"/>
                </a:ext>
              </a:extLst>
            </p:cNvPr>
            <p:cNvSpPr/>
            <p:nvPr/>
          </p:nvSpPr>
          <p:spPr bwMode="gray">
            <a:xfrm>
              <a:off x="631578" y="3535371"/>
              <a:ext cx="408946" cy="1178457"/>
            </a:xfrm>
            <a:prstGeom prst="rect">
              <a:avLst/>
            </a:prstGeom>
            <a:solidFill>
              <a:srgbClr val="00969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400"/>
                </a:spcBef>
              </a:pPr>
              <a:endParaRPr lang="sv-SE"/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E656EDBB-96AE-4E2D-9960-97E5BB5799DE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079244" y="517345"/>
            <a:ext cx="2847307" cy="690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804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2" r:id="rId1"/>
    <p:sldLayoutId id="2147484193" r:id="rId2"/>
    <p:sldLayoutId id="2147484194" r:id="rId3"/>
    <p:sldLayoutId id="2147484195" r:id="rId4"/>
    <p:sldLayoutId id="2147484196" r:id="rId5"/>
    <p:sldLayoutId id="2147484197" r:id="rId6"/>
    <p:sldLayoutId id="2147484198" r:id="rId7"/>
    <p:sldLayoutId id="2147484199" r:id="rId8"/>
    <p:sldLayoutId id="2147484200" r:id="rId9"/>
    <p:sldLayoutId id="2147484201" r:id="rId10"/>
    <p:sldLayoutId id="2147484202" r:id="rId11"/>
    <p:sldLayoutId id="2147484203" r:id="rId12"/>
    <p:sldLayoutId id="2147484204" r:id="rId13"/>
    <p:sldLayoutId id="2147484205" r:id="rId14"/>
    <p:sldLayoutId id="2147484206" r:id="rId15"/>
    <p:sldLayoutId id="2147484207" r:id="rId16"/>
    <p:sldLayoutId id="2147484208" r:id="rId17"/>
    <p:sldLayoutId id="2147484209" r:id="rId18"/>
    <p:sldLayoutId id="2147484210" r:id="rId19"/>
    <p:sldLayoutId id="2147484211" r:id="rId20"/>
    <p:sldLayoutId id="2147484212" r:id="rId21"/>
    <p:sldLayoutId id="2147484213" r:id="rId22"/>
    <p:sldLayoutId id="2147484214" r:id="rId23"/>
  </p:sldLayoutIdLst>
  <p:hf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81013" indent="-252413" algn="l" defTabSz="914400" rtl="0" eaLnBrk="1" latinLnBrk="0" hangingPunct="1">
        <a:lnSpc>
          <a:spcPct val="100000"/>
        </a:lnSpc>
        <a:spcBef>
          <a:spcPts val="600"/>
        </a:spcBef>
        <a:buFont typeface="Roboto Slab_PRINT" pitchFamily="2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88913" algn="l" defTabSz="914400" rtl="0" eaLnBrk="1" latinLnBrk="0" hangingPunct="1">
        <a:lnSpc>
          <a:spcPct val="100000"/>
        </a:lnSpc>
        <a:spcBef>
          <a:spcPts val="3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300"/>
        </a:spcBef>
        <a:buFont typeface="Roboto Slab_PRINT" pitchFamily="2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087438" indent="-173038" algn="l" defTabSz="914400" rtl="0" eaLnBrk="1" latinLnBrk="0" hangingPunct="1">
        <a:lnSpc>
          <a:spcPct val="100000"/>
        </a:lnSpc>
        <a:spcBef>
          <a:spcPts val="3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710">
          <p15:clr>
            <a:srgbClr val="F26B43"/>
          </p15:clr>
        </p15:guide>
        <p15:guide id="3" pos="7242">
          <p15:clr>
            <a:srgbClr val="F26B43"/>
          </p15:clr>
        </p15:guide>
        <p15:guide id="5" orient="horz" pos="1071">
          <p15:clr>
            <a:srgbClr val="F26B43"/>
          </p15:clr>
        </p15:guide>
        <p15:guide id="6" pos="257">
          <p15:clr>
            <a:srgbClr val="F26B43"/>
          </p15:clr>
        </p15:guide>
        <p15:guide id="8" pos="3840">
          <p15:clr>
            <a:srgbClr val="F26B43"/>
          </p15:clr>
        </p15:guide>
        <p15:guide id="9" pos="4112">
          <p15:clr>
            <a:srgbClr val="F26B43"/>
          </p15:clr>
        </p15:guide>
        <p15:guide id="10" orient="horz" pos="1434">
          <p15:clr>
            <a:srgbClr val="F26B43"/>
          </p15:clr>
        </p15:guide>
        <p15:guide id="12" pos="7469">
          <p15:clr>
            <a:srgbClr val="F26B43"/>
          </p15:clr>
        </p15:guide>
        <p15:guide id="13" orient="horz" pos="210">
          <p15:clr>
            <a:srgbClr val="F26B43"/>
          </p15:clr>
        </p15:guide>
        <p15:guide id="33" orient="horz" pos="3884" userDrawn="1">
          <p15:clr>
            <a:srgbClr val="F26B43"/>
          </p15:clr>
        </p15:guide>
        <p15:guide id="34" orient="horz" pos="411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jpeg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pn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10" Type="http://schemas.openxmlformats.org/officeDocument/2006/relationships/image" Target="../media/image18.png"/><Relationship Id="rId4" Type="http://schemas.openxmlformats.org/officeDocument/2006/relationships/image" Target="../media/image12.jpeg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nummer 1">
            <a:extLst>
              <a:ext uri="{FF2B5EF4-FFF2-40B4-BE49-F238E27FC236}">
                <a16:creationId xmlns:a16="http://schemas.microsoft.com/office/drawing/2014/main" id="{48D9F246-E1F2-4F83-9A3C-FBB6A82D56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D2632-88AD-4869-8D19-52FD1283B634}" type="slidenum">
              <a:rPr lang="sv-SE" smtClean="0"/>
              <a:pPr/>
              <a:t>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030727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81EFDC-5E46-60FF-ED06-EAF2627E0B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5A672B7D-6D00-2347-C673-D288C26B90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7125" y="1698607"/>
            <a:ext cx="5826568" cy="4467243"/>
          </a:xfrm>
        </p:spPr>
        <p:txBody>
          <a:bodyPr vert="horz" lIns="0" tIns="0" rIns="0" bIns="0" rtlCol="0" anchor="t">
            <a:normAutofit/>
          </a:bodyPr>
          <a:lstStyle/>
          <a:p>
            <a:pPr marL="0" indent="0">
              <a:buNone/>
            </a:pPr>
            <a:r>
              <a:rPr lang="sv-SE" sz="2800" b="1"/>
              <a:t>Strandskyddet försvagas </a:t>
            </a:r>
            <a:br>
              <a:rPr lang="sv-SE" sz="2800" b="1"/>
            </a:br>
            <a:r>
              <a:rPr lang="sv-SE" sz="2800" b="1"/>
              <a:t>undan för undan</a:t>
            </a:r>
            <a:endParaRPr lang="en-US" sz="2800" b="1"/>
          </a:p>
          <a:p>
            <a:r>
              <a:rPr lang="sv-SE"/>
              <a:t>Har funnits sedan 1950-talet</a:t>
            </a:r>
          </a:p>
          <a:p>
            <a:r>
              <a:rPr lang="sv-SE"/>
              <a:t>Skyddar våra stränder från exploatering och privatisering</a:t>
            </a:r>
          </a:p>
          <a:p>
            <a:r>
              <a:rPr lang="sv-SE"/>
              <a:t>Exploateringen av stränderna </a:t>
            </a:r>
            <a:r>
              <a:rPr lang="sv-SE" b="1"/>
              <a:t>ökar</a:t>
            </a:r>
            <a:r>
              <a:rPr lang="sv-SE"/>
              <a:t> </a:t>
            </a:r>
            <a:br>
              <a:rPr lang="sv-SE"/>
            </a:br>
            <a:r>
              <a:rPr lang="sv-SE"/>
              <a:t>(gäller såväl hav som sjö och rinnande vatten)</a:t>
            </a:r>
          </a:p>
          <a:p>
            <a:endParaRPr lang="sv-SE"/>
          </a:p>
        </p:txBody>
      </p:sp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63089DC9-0ADF-0EFF-3A13-F452CB98A3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6AD2632-88AD-4869-8D19-52FD1283B634}" type="slidenum">
              <a:rPr lang="sv-SE" smtClean="0"/>
              <a:pPr>
                <a:spcAft>
                  <a:spcPts val="600"/>
                </a:spcAft>
              </a:pPr>
              <a:t>10</a:t>
            </a:fld>
            <a:endParaRPr lang="sv-SE"/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8E6178AE-C541-6C25-E68F-A6551E4108EB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3"/>
          <a:stretch/>
        </p:blipFill>
        <p:spPr bwMode="gray">
          <a:xfrm>
            <a:off x="7729122" y="382772"/>
            <a:ext cx="3362989" cy="5708650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2302334-EBD2-5F56-785A-C1D59D0C605E}"/>
              </a:ext>
            </a:extLst>
          </p:cNvPr>
          <p:cNvSpPr txBox="1"/>
          <p:nvPr/>
        </p:nvSpPr>
        <p:spPr bwMode="gray">
          <a:xfrm>
            <a:off x="7884655" y="6112323"/>
            <a:ext cx="3308972" cy="51296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400"/>
              </a:spcBef>
            </a:pPr>
            <a:r>
              <a:rPr lang="en-US" sz="1000" err="1"/>
              <a:t>Figur</a:t>
            </a:r>
            <a:r>
              <a:rPr lang="en-US" sz="1000"/>
              <a:t> </a:t>
            </a:r>
            <a:r>
              <a:rPr lang="en-US" sz="1000" err="1"/>
              <a:t>från</a:t>
            </a:r>
            <a:r>
              <a:rPr lang="en-US" sz="1000"/>
              <a:t> </a:t>
            </a:r>
            <a:r>
              <a:rPr lang="en-US" sz="1000" err="1"/>
              <a:t>Länsstyrelsen</a:t>
            </a:r>
            <a:r>
              <a:rPr lang="en-US" sz="1000"/>
              <a:t> i </a:t>
            </a:r>
            <a:r>
              <a:rPr lang="en-US" sz="1000" err="1"/>
              <a:t>Norrbottens</a:t>
            </a:r>
            <a:r>
              <a:rPr lang="en-US" sz="1000"/>
              <a:t> rapport</a:t>
            </a:r>
            <a:endParaRPr lang="en-US"/>
          </a:p>
          <a:p>
            <a:pPr>
              <a:spcBef>
                <a:spcPts val="400"/>
              </a:spcBef>
            </a:pPr>
            <a:r>
              <a:rPr lang="en-US" sz="1000"/>
              <a:t> </a:t>
            </a:r>
            <a:r>
              <a:rPr lang="en-US" sz="1000" i="1" err="1"/>
              <a:t>Exploatering</a:t>
            </a:r>
            <a:r>
              <a:rPr lang="en-US" sz="1000" i="1"/>
              <a:t> av </a:t>
            </a:r>
            <a:r>
              <a:rPr lang="en-US" sz="1000" i="1" err="1"/>
              <a:t>stränder</a:t>
            </a:r>
            <a:r>
              <a:rPr lang="en-US" sz="1000" i="1"/>
              <a:t> i Sverige 2013-2023</a:t>
            </a:r>
            <a:r>
              <a:rPr lang="en-US" sz="1400" i="1"/>
              <a:t> </a:t>
            </a:r>
            <a:endParaRPr lang="en-US" i="1"/>
          </a:p>
        </p:txBody>
      </p:sp>
    </p:spTree>
    <p:extLst>
      <p:ext uri="{BB962C8B-B14F-4D97-AF65-F5344CB8AC3E}">
        <p14:creationId xmlns:p14="http://schemas.microsoft.com/office/powerpoint/2010/main" val="36845582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3D535C-5D8E-C122-A179-0F11DE5E37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F6D838CB-2A91-6E1D-0C4C-95BAD7533C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7125" y="1711522"/>
            <a:ext cx="5688345" cy="4454328"/>
          </a:xfrm>
        </p:spPr>
        <p:txBody>
          <a:bodyPr vert="horz" lIns="0" tIns="0" rIns="0" bIns="0" rtlCol="0" anchor="t">
            <a:noAutofit/>
          </a:bodyPr>
          <a:lstStyle/>
          <a:p>
            <a:pPr marL="0" indent="0">
              <a:buNone/>
            </a:pPr>
            <a:r>
              <a:rPr lang="sv-SE" sz="2800" b="1"/>
              <a:t>Försvagats ytterligare </a:t>
            </a:r>
            <a:br>
              <a:rPr lang="sv-SE" sz="2800" b="1"/>
            </a:br>
            <a:r>
              <a:rPr lang="sv-SE" sz="2800" b="1"/>
              <a:t>under mandatperioden</a:t>
            </a:r>
          </a:p>
          <a:p>
            <a:r>
              <a:rPr lang="sv-SE" b="1"/>
              <a:t>Slopat </a:t>
            </a:r>
            <a:r>
              <a:rPr lang="sv-SE"/>
              <a:t>strandskydd vid små sjöar och vattendrag</a:t>
            </a:r>
          </a:p>
          <a:p>
            <a:r>
              <a:rPr lang="sv-SE"/>
              <a:t>Beslut om </a:t>
            </a:r>
            <a:r>
              <a:rPr lang="sv-SE" b="1"/>
              <a:t>nya undantag </a:t>
            </a:r>
          </a:p>
          <a:p>
            <a:r>
              <a:rPr lang="sv-SE" b="1"/>
              <a:t>Ny utredning</a:t>
            </a:r>
            <a:r>
              <a:rPr lang="sv-SE"/>
              <a:t> som ska föreslå hur det ska bli ännu enklare att bygga strandnära </a:t>
            </a:r>
            <a:br>
              <a:rPr lang="sv-SE"/>
            </a:br>
            <a:r>
              <a:rPr lang="sv-SE"/>
              <a:t>(även i kust och skärgård som hittills varit extra skyddade)</a:t>
            </a:r>
          </a:p>
          <a:p>
            <a:endParaRPr lang="sv-SE"/>
          </a:p>
        </p:txBody>
      </p:sp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F776CF51-6DDD-A096-8E98-3F4FDCD0F0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D2632-88AD-4869-8D19-52FD1283B634}" type="slidenum">
              <a:rPr lang="sv-SE" smtClean="0"/>
              <a:pPr/>
              <a:t>11</a:t>
            </a:fld>
            <a:endParaRPr lang="sv-SE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B0103FD-5D36-2309-9861-4EC8C5E1D1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8475" y="491255"/>
            <a:ext cx="4629312" cy="31429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43B23AF-A76A-B907-4523-E023621E70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5777" y="3941425"/>
            <a:ext cx="4192181" cy="227823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17A600C-EBFE-60B7-9C6D-822D1270AE89}"/>
              </a:ext>
            </a:extLst>
          </p:cNvPr>
          <p:cNvSpPr txBox="1"/>
          <p:nvPr/>
        </p:nvSpPr>
        <p:spPr bwMode="gray">
          <a:xfrm>
            <a:off x="7275678" y="3637833"/>
            <a:ext cx="1755609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400"/>
              </a:spcBef>
            </a:pPr>
            <a:r>
              <a:rPr lang="en-US" sz="1000"/>
              <a:t>Svenska Dagbladet 7/12-23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802718F-0A6C-95D7-8A35-E8046620A883}"/>
              </a:ext>
            </a:extLst>
          </p:cNvPr>
          <p:cNvSpPr txBox="1"/>
          <p:nvPr/>
        </p:nvSpPr>
        <p:spPr bwMode="gray">
          <a:xfrm>
            <a:off x="7234351" y="6220755"/>
            <a:ext cx="3613538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400"/>
              </a:spcBef>
            </a:pPr>
            <a:r>
              <a:rPr lang="en-US" sz="1000" err="1"/>
              <a:t>Skärmavbild</a:t>
            </a:r>
            <a:r>
              <a:rPr lang="en-US" sz="1000"/>
              <a:t> </a:t>
            </a:r>
            <a:r>
              <a:rPr lang="en-US" sz="1000" err="1"/>
              <a:t>från</a:t>
            </a:r>
            <a:r>
              <a:rPr lang="en-US" sz="1000"/>
              <a:t> </a:t>
            </a:r>
            <a:r>
              <a:rPr lang="en-US" sz="1000" err="1"/>
              <a:t>regeringens</a:t>
            </a:r>
            <a:r>
              <a:rPr lang="en-US" sz="1000"/>
              <a:t> </a:t>
            </a:r>
            <a:r>
              <a:rPr lang="en-US" sz="1000" err="1"/>
              <a:t>presskonferens</a:t>
            </a:r>
            <a:r>
              <a:rPr lang="en-US" sz="1000"/>
              <a:t> 11/6-25</a:t>
            </a:r>
          </a:p>
        </p:txBody>
      </p:sp>
    </p:spTree>
    <p:extLst>
      <p:ext uri="{BB962C8B-B14F-4D97-AF65-F5344CB8AC3E}">
        <p14:creationId xmlns:p14="http://schemas.microsoft.com/office/powerpoint/2010/main" val="6408799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3885AF-10BC-6412-6E69-38454B85DE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DAF44C7D-D1B7-3F0C-5BA5-83B1E886E9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7125" y="1785950"/>
            <a:ext cx="5724922" cy="4454328"/>
          </a:xfrm>
        </p:spPr>
        <p:txBody>
          <a:bodyPr vert="horz" lIns="0" tIns="0" rIns="0" bIns="0" rtlCol="0" anchor="t">
            <a:noAutofit/>
          </a:bodyPr>
          <a:lstStyle/>
          <a:p>
            <a:pPr marL="0" indent="0">
              <a:buNone/>
            </a:pPr>
            <a:r>
              <a:rPr lang="sv-SE" sz="2800" b="1"/>
              <a:t>Det generella strandskyddet </a:t>
            </a:r>
            <a:br>
              <a:rPr lang="sv-SE" sz="2800" b="1"/>
            </a:br>
            <a:r>
              <a:rPr lang="sv-SE" sz="2800" b="1"/>
              <a:t>riskerar att försvinna</a:t>
            </a:r>
            <a:endParaRPr lang="en-US" sz="2800"/>
          </a:p>
          <a:p>
            <a:pPr marL="342900" indent="-342900"/>
            <a:r>
              <a:rPr lang="sv-SE"/>
              <a:t>Utredningen kommer att presentera förslag på </a:t>
            </a:r>
            <a:r>
              <a:rPr lang="sv-SE" b="1"/>
              <a:t>omfattande förändringar </a:t>
            </a:r>
            <a:r>
              <a:rPr lang="sv-SE"/>
              <a:t>i lagstiftningen.</a:t>
            </a:r>
          </a:p>
          <a:p>
            <a:pPr marL="342900" indent="-342900"/>
            <a:r>
              <a:rPr lang="sv-SE"/>
              <a:t>Stor risk för att vår tillgång till stränder och skyddet för växter och djur </a:t>
            </a:r>
            <a:r>
              <a:rPr lang="sv-SE" b="1"/>
              <a:t>minskar rejält</a:t>
            </a:r>
            <a:r>
              <a:rPr lang="sv-SE"/>
              <a:t>.</a:t>
            </a:r>
          </a:p>
          <a:p>
            <a:pPr marL="342900" indent="-342900"/>
            <a:r>
              <a:rPr lang="sv-SE"/>
              <a:t>Negativt för Sveriges </a:t>
            </a:r>
            <a:r>
              <a:rPr lang="sv-SE" b="1"/>
              <a:t>klimatberedskap</a:t>
            </a:r>
            <a:r>
              <a:rPr lang="sv-SE"/>
              <a:t>.</a:t>
            </a:r>
          </a:p>
          <a:p>
            <a:endParaRPr lang="sv-SE"/>
          </a:p>
          <a:p>
            <a:endParaRPr lang="sv-SE"/>
          </a:p>
          <a:p>
            <a:endParaRPr lang="sv-SE"/>
          </a:p>
        </p:txBody>
      </p:sp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AD1853DC-2DB7-BD7F-B724-59C387829E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D2632-88AD-4869-8D19-52FD1283B634}" type="slidenum">
              <a:rPr lang="sv-SE" smtClean="0"/>
              <a:pPr/>
              <a:t>12</a:t>
            </a:fld>
            <a:endParaRPr lang="sv-SE"/>
          </a:p>
        </p:txBody>
      </p:sp>
      <p:pic>
        <p:nvPicPr>
          <p:cNvPr id="6" name="Picture 5" descr="sandhammaren, strand, grästuva, sand, badstrand, strandskydd, grästuvor, bad, sommar, österlen, ...">
            <a:extLst>
              <a:ext uri="{FF2B5EF4-FFF2-40B4-BE49-F238E27FC236}">
                <a16:creationId xmlns:a16="http://schemas.microsoft.com/office/drawing/2014/main" id="{37CD36EA-FB20-3E2B-D371-8EB0A4192F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5199" y="1178377"/>
            <a:ext cx="4569280" cy="4514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7301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C3F5BC-DFFE-75EE-2C2E-6C70A6386C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611FE030-9F31-D620-19A5-645D9677ACC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/>
        </p:blipFill>
        <p:spPr bwMode="gray">
          <a:xfrm>
            <a:off x="6277714" y="1564491"/>
            <a:ext cx="5968380" cy="3205158"/>
          </a:xfrm>
          <a:prstGeom prst="rect">
            <a:avLst/>
          </a:prstGeom>
          <a:noFill/>
        </p:spPr>
      </p:pic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D3119885-D455-68AA-25DD-718CEE6B80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60330" y="1911632"/>
            <a:ext cx="5225018" cy="3889375"/>
          </a:xfrm>
        </p:spPr>
        <p:txBody>
          <a:bodyPr vert="horz" lIns="0" tIns="0" rIns="0" bIns="0" rtlCol="0" anchor="t">
            <a:normAutofit/>
          </a:bodyPr>
          <a:lstStyle/>
          <a:p>
            <a:pPr marL="0" indent="0">
              <a:buNone/>
            </a:pPr>
            <a:r>
              <a:rPr lang="sv-SE" sz="2800" b="1"/>
              <a:t>Vem gynnas och vem missgynnas av försvagningar? </a:t>
            </a:r>
            <a:endParaRPr lang="en-US" sz="2800" b="1"/>
          </a:p>
          <a:p>
            <a:pPr marL="342900" indent="-342900"/>
            <a:r>
              <a:rPr lang="sv-SE" b="1"/>
              <a:t>Markägare</a:t>
            </a:r>
            <a:r>
              <a:rPr lang="sv-SE"/>
              <a:t> som äger strandnära mark gynnas.</a:t>
            </a:r>
            <a:endParaRPr lang="en-US" b="1"/>
          </a:p>
          <a:p>
            <a:pPr marL="342900" indent="-342900"/>
            <a:r>
              <a:rPr lang="sv-SE" b="1"/>
              <a:t>Allmänheten</a:t>
            </a:r>
            <a:r>
              <a:rPr lang="sv-SE"/>
              <a:t> och </a:t>
            </a:r>
            <a:r>
              <a:rPr lang="sv-SE" b="1"/>
              <a:t>naturen</a:t>
            </a:r>
            <a:r>
              <a:rPr lang="sv-SE"/>
              <a:t> missgynnas.</a:t>
            </a:r>
          </a:p>
          <a:p>
            <a:pPr marL="0" indent="0">
              <a:buNone/>
            </a:pPr>
            <a:endParaRPr lang="en-US" b="1"/>
          </a:p>
          <a:p>
            <a:pPr marL="342900" indent="-342900"/>
            <a:r>
              <a:rPr lang="sv-SE"/>
              <a:t>Människor vill ha ett </a:t>
            </a:r>
            <a:r>
              <a:rPr lang="sv-SE" b="1"/>
              <a:t>starkt</a:t>
            </a:r>
            <a:r>
              <a:rPr lang="sv-SE"/>
              <a:t> strandskydd!</a:t>
            </a:r>
            <a:endParaRPr lang="en-US" b="1"/>
          </a:p>
        </p:txBody>
      </p:sp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41E7DD4F-F959-F631-6B50-ABC0AAEC44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7125" y="6625284"/>
            <a:ext cx="459971" cy="173191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6AD2632-88AD-4869-8D19-52FD1283B634}" type="slidenum">
              <a:rPr lang="sv-SE" smtClean="0"/>
              <a:pPr>
                <a:spcAft>
                  <a:spcPts val="600"/>
                </a:spcAft>
              </a:pPr>
              <a:t>13</a:t>
            </a:fld>
            <a:endParaRPr lang="sv-SE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9010AAE-557E-8C98-A587-9600D5A47C5C}"/>
              </a:ext>
            </a:extLst>
          </p:cNvPr>
          <p:cNvSpPr txBox="1"/>
          <p:nvPr/>
        </p:nvSpPr>
        <p:spPr bwMode="gray">
          <a:xfrm>
            <a:off x="7344167" y="4915996"/>
            <a:ext cx="4901927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400"/>
              </a:spcBef>
            </a:pPr>
            <a:r>
              <a:rPr lang="en-US" sz="1000"/>
              <a:t>Ur </a:t>
            </a:r>
            <a:r>
              <a:rPr lang="en-US" sz="1000" err="1"/>
              <a:t>Naturskyddsföreningens</a:t>
            </a:r>
            <a:r>
              <a:rPr lang="en-US" sz="1000"/>
              <a:t> rapport </a:t>
            </a:r>
            <a:r>
              <a:rPr lang="en-US" sz="1000" i="1"/>
              <a:t>Vem </a:t>
            </a:r>
            <a:r>
              <a:rPr lang="en-US" sz="1000" i="1" err="1"/>
              <a:t>tjänar</a:t>
            </a:r>
            <a:r>
              <a:rPr lang="en-US" sz="1000" i="1"/>
              <a:t> </a:t>
            </a:r>
            <a:r>
              <a:rPr lang="en-US" sz="1000" i="1" err="1"/>
              <a:t>på</a:t>
            </a:r>
            <a:r>
              <a:rPr lang="en-US" sz="1000" i="1"/>
              <a:t> </a:t>
            </a:r>
            <a:r>
              <a:rPr lang="en-US" sz="1000" i="1" err="1"/>
              <a:t>ett</a:t>
            </a:r>
            <a:r>
              <a:rPr lang="en-US" sz="1000" i="1"/>
              <a:t> </a:t>
            </a:r>
            <a:r>
              <a:rPr lang="en-US" sz="1000" i="1" err="1"/>
              <a:t>försvagat</a:t>
            </a:r>
            <a:r>
              <a:rPr lang="en-US" sz="1000" i="1"/>
              <a:t> </a:t>
            </a:r>
            <a:r>
              <a:rPr lang="en-US" sz="1000" i="1" err="1"/>
              <a:t>strandskydd</a:t>
            </a:r>
            <a:endParaRPr lang="en-US" sz="1000" i="1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1D9281-4ACB-B577-17F3-224C64111763}"/>
              </a:ext>
            </a:extLst>
          </p:cNvPr>
          <p:cNvSpPr txBox="1"/>
          <p:nvPr/>
        </p:nvSpPr>
        <p:spPr bwMode="gray">
          <a:xfrm>
            <a:off x="6092983" y="5801007"/>
            <a:ext cx="184731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>
              <a:spcBef>
                <a:spcPts val="400"/>
              </a:spcBef>
            </a:pPr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6520264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002FE7-7B29-CB0D-DFE6-9FDC2ABCCC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CFA2B5B-E986-A68F-CC3C-723FF97C3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5425" y="854988"/>
            <a:ext cx="10369549" cy="861774"/>
          </a:xfrm>
        </p:spPr>
        <p:txBody>
          <a:bodyPr/>
          <a:lstStyle/>
          <a:p>
            <a:r>
              <a:rPr lang="sv-SE"/>
              <a:t>Bild om strandskydd som kan ligga kvar under samtal</a:t>
            </a:r>
            <a:br>
              <a:rPr lang="sv-SE"/>
            </a:br>
            <a:r>
              <a:rPr lang="sv-SE">
                <a:highlight>
                  <a:srgbClr val="FFFF00"/>
                </a:highlight>
              </a:rPr>
              <a:t>- tror inte vi kan använda de som ligger här</a:t>
            </a: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33443414-7D37-265C-DC99-238F79314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D2632-88AD-4869-8D19-52FD1283B634}" type="slidenum">
              <a:rPr lang="sv-SE" smtClean="0"/>
              <a:pPr/>
              <a:t>14</a:t>
            </a:fld>
            <a:endParaRPr lang="sv-SE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CE99C3-81BF-0B86-3FFE-54374E6161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8967" y="2067166"/>
            <a:ext cx="3892952" cy="3369921"/>
          </a:xfrm>
          <a:prstGeom prst="rect">
            <a:avLst/>
          </a:prstGeom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107EC30A-2C81-1130-D553-E2E4C1E001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 bwMode="gray">
          <a:xfrm>
            <a:off x="4060410" y="2623714"/>
            <a:ext cx="4502978" cy="297304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904E6DA-EB48-59D3-CE1F-D088BCE576FD}"/>
              </a:ext>
            </a:extLst>
          </p:cNvPr>
          <p:cNvSpPr txBox="1"/>
          <p:nvPr/>
        </p:nvSpPr>
        <p:spPr bwMode="gray">
          <a:xfrm>
            <a:off x="897633" y="5447412"/>
            <a:ext cx="1197764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400"/>
              </a:spcBef>
            </a:pPr>
            <a:r>
              <a:rPr lang="en-US" sz="1000"/>
              <a:t>Foto Ylva Sjögren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EDE3CEF-2DED-D7CB-8008-916616234EBC}"/>
              </a:ext>
            </a:extLst>
          </p:cNvPr>
          <p:cNvSpPr txBox="1"/>
          <p:nvPr/>
        </p:nvSpPr>
        <p:spPr bwMode="gray">
          <a:xfrm>
            <a:off x="4062387" y="5688576"/>
            <a:ext cx="1683474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400"/>
              </a:spcBef>
            </a:pPr>
            <a:r>
              <a:rPr lang="en-US" sz="1000"/>
              <a:t>Foto Kjell-Åke Fredriksson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45628D3-578F-C226-9F6A-A05958AD96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48108" y="2884024"/>
            <a:ext cx="3771099" cy="358815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22CDD6C-303E-FCF7-07DC-9BCE4429F9C3}"/>
              </a:ext>
            </a:extLst>
          </p:cNvPr>
          <p:cNvSpPr txBox="1"/>
          <p:nvPr/>
        </p:nvSpPr>
        <p:spPr bwMode="gray">
          <a:xfrm>
            <a:off x="7845028" y="6440986"/>
            <a:ext cx="3637122" cy="60529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400"/>
              </a:spcBef>
            </a:pPr>
            <a:r>
              <a:rPr lang="en-US" sz="1000"/>
              <a:t>Bild </a:t>
            </a:r>
            <a:r>
              <a:rPr lang="en-US" sz="1000" err="1"/>
              <a:t>från</a:t>
            </a:r>
            <a:r>
              <a:rPr lang="en-US" sz="1000"/>
              <a:t> </a:t>
            </a:r>
            <a:r>
              <a:rPr lang="en-US" sz="1000" err="1"/>
              <a:t>Naturskyddsföreningens</a:t>
            </a:r>
            <a:r>
              <a:rPr lang="en-US" sz="1000"/>
              <a:t> rapport </a:t>
            </a:r>
            <a:r>
              <a:rPr lang="en-US" sz="1000" i="1"/>
              <a:t>Det </a:t>
            </a:r>
            <a:r>
              <a:rPr lang="en-US" sz="1000" i="1" err="1"/>
              <a:t>svenska</a:t>
            </a:r>
            <a:r>
              <a:rPr lang="en-US" sz="1000" i="1"/>
              <a:t> </a:t>
            </a:r>
            <a:r>
              <a:rPr lang="en-US" sz="1000" i="1" err="1"/>
              <a:t>strandskyddet</a:t>
            </a:r>
            <a:r>
              <a:rPr lang="en-US" sz="1000" i="1"/>
              <a:t> – </a:t>
            </a:r>
            <a:r>
              <a:rPr lang="en-US" sz="1000" i="1" err="1"/>
              <a:t>hur</a:t>
            </a:r>
            <a:r>
              <a:rPr lang="en-US" sz="1000" i="1"/>
              <a:t> </a:t>
            </a:r>
            <a:r>
              <a:rPr lang="en-US" sz="1000" i="1" err="1"/>
              <a:t>funkar</a:t>
            </a:r>
            <a:r>
              <a:rPr lang="en-US" sz="1000" i="1"/>
              <a:t> det och </a:t>
            </a:r>
            <a:r>
              <a:rPr lang="en-US" sz="1000" i="1" err="1"/>
              <a:t>varför</a:t>
            </a:r>
            <a:r>
              <a:rPr lang="en-US" sz="1000" i="1"/>
              <a:t> </a:t>
            </a:r>
            <a:r>
              <a:rPr lang="en-US" sz="1000" i="1" err="1"/>
              <a:t>är</a:t>
            </a:r>
            <a:r>
              <a:rPr lang="en-US" sz="1000" i="1"/>
              <a:t> det </a:t>
            </a:r>
            <a:r>
              <a:rPr lang="en-US" sz="1000" i="1" err="1"/>
              <a:t>viktigt</a:t>
            </a:r>
            <a:r>
              <a:rPr lang="en-US" sz="1000" i="1"/>
              <a:t>?</a:t>
            </a:r>
            <a:endParaRPr lang="en-US"/>
          </a:p>
          <a:p>
            <a:pPr>
              <a:spcBef>
                <a:spcPts val="400"/>
              </a:spcBef>
            </a:pPr>
            <a:endParaRPr lang="en-US" sz="1000"/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A3DC139C-71E9-FEF4-2B90-696670F7DCE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4" b="9928"/>
          <a:stretch>
            <a:fillRect/>
          </a:stretch>
        </p:blipFill>
        <p:spPr>
          <a:xfrm>
            <a:off x="409574" y="0"/>
            <a:ext cx="11782425" cy="6858000"/>
          </a:xfrm>
          <a:prstGeom prst="rect">
            <a:avLst/>
          </a:prstGeom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0847AF4C-2506-D047-FE7C-B979568758E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285" y="514653"/>
            <a:ext cx="2812535" cy="678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5162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0A2222-5969-9049-678F-D4BB34CAEF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forest with trees and sun rays&#10;&#10;AI-generated content may be incorrect.">
            <a:extLst>
              <a:ext uri="{FF2B5EF4-FFF2-40B4-BE49-F238E27FC236}">
                <a16:creationId xmlns:a16="http://schemas.microsoft.com/office/drawing/2014/main" id="{3C08DEFA-7684-EADF-9ED4-458ADA2FBDF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49" t="28958" r="1053" b="2357"/>
          <a:stretch>
            <a:fillRect/>
          </a:stretch>
        </p:blipFill>
        <p:spPr>
          <a:xfrm>
            <a:off x="406401" y="0"/>
            <a:ext cx="11794510" cy="6858212"/>
          </a:xfrm>
          <a:prstGeom prst="rect">
            <a:avLst/>
          </a:prstGeom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C40730D3-626E-9038-7D95-4D34ECC16371}"/>
              </a:ext>
            </a:extLst>
          </p:cNvPr>
          <p:cNvSpPr/>
          <p:nvPr/>
        </p:nvSpPr>
        <p:spPr bwMode="gray">
          <a:xfrm>
            <a:off x="406400" y="2937164"/>
            <a:ext cx="11785599" cy="3920836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400"/>
              </a:spcBef>
            </a:pPr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576344A-B9A7-8EFC-1E5F-89E83C23C9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5684" y="5110709"/>
            <a:ext cx="10369551" cy="615553"/>
          </a:xfrm>
        </p:spPr>
        <p:txBody>
          <a:bodyPr/>
          <a:lstStyle/>
          <a:p>
            <a:r>
              <a:rPr lang="sv-SE">
                <a:solidFill>
                  <a:schemeClr val="bg1"/>
                </a:solidFill>
              </a:rPr>
              <a:t>Läget i frågan: </a:t>
            </a:r>
            <a:r>
              <a:rPr lang="sv-SE">
                <a:solidFill>
                  <a:schemeClr val="accent1"/>
                </a:solidFill>
              </a:rPr>
              <a:t>Skogen</a:t>
            </a: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261F0746-7DF7-01C2-7EA9-8884054EBD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D2632-88AD-4869-8D19-52FD1283B634}" type="slidenum">
              <a:rPr lang="sv-SE" smtClean="0"/>
              <a:pPr/>
              <a:t>15</a:t>
            </a:fld>
            <a:endParaRPr lang="sv-SE"/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47508635-7D99-F3DD-FCC9-D8FDDAD106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285" y="514653"/>
            <a:ext cx="2812535" cy="678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2365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3D535C-5D8E-C122-A179-0F11DE5E37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: rundade hörn 1">
            <a:extLst>
              <a:ext uri="{FF2B5EF4-FFF2-40B4-BE49-F238E27FC236}">
                <a16:creationId xmlns:a16="http://schemas.microsoft.com/office/drawing/2014/main" id="{5F9643A5-B9C3-138B-7A23-92A2E2F16F2C}"/>
              </a:ext>
            </a:extLst>
          </p:cNvPr>
          <p:cNvSpPr/>
          <p:nvPr/>
        </p:nvSpPr>
        <p:spPr bwMode="gray">
          <a:xfrm>
            <a:off x="9343855" y="2177143"/>
            <a:ext cx="2576002" cy="7620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400"/>
              </a:spcBef>
            </a:pPr>
            <a:endParaRPr lang="sv-SE"/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F6D838CB-2A91-6E1D-0C4C-95BAD7533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7125" y="1629688"/>
            <a:ext cx="10369549" cy="430887"/>
          </a:xfrm>
        </p:spPr>
        <p:txBody>
          <a:bodyPr vert="horz" wrap="square" lIns="0" tIns="0" rIns="0" bIns="0" rtlCol="0" anchor="t">
            <a:normAutofit/>
          </a:bodyPr>
          <a:lstStyle/>
          <a:p>
            <a:pPr marL="0" indent="0">
              <a:buNone/>
            </a:pPr>
            <a:endParaRPr lang="sv-SE" b="1"/>
          </a:p>
          <a:p>
            <a:endParaRPr lang="sv-SE"/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CC241DA9-9531-C5D8-D3A0-3731EE51A3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/>
        </p:blipFill>
        <p:spPr bwMode="gray">
          <a:xfrm>
            <a:off x="910788" y="2060574"/>
            <a:ext cx="2810110" cy="4279103"/>
          </a:xfrm>
          <a:prstGeom prst="rect">
            <a:avLst/>
          </a:prstGeom>
          <a:noFill/>
        </p:spPr>
      </p:pic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F776CF51-6DDD-A096-8E98-3F4FDCD0F0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7125" y="6625284"/>
            <a:ext cx="459971" cy="173191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6AD2632-88AD-4869-8D19-52FD1283B634}" type="slidenum">
              <a:rPr lang="sv-SE" smtClean="0"/>
              <a:pPr>
                <a:spcAft>
                  <a:spcPts val="600"/>
                </a:spcAft>
              </a:pPr>
              <a:t>16</a:t>
            </a:fld>
            <a:endParaRPr lang="sv-SE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28D7B0D-E31E-CE22-FA57-F43D71C6F7F4}"/>
              </a:ext>
            </a:extLst>
          </p:cNvPr>
          <p:cNvSpPr txBox="1"/>
          <p:nvPr/>
        </p:nvSpPr>
        <p:spPr bwMode="gray">
          <a:xfrm>
            <a:off x="908705" y="6171985"/>
            <a:ext cx="3060453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400"/>
              </a:spcBef>
            </a:pPr>
            <a:r>
              <a:rPr lang="en-US" sz="1100" b="1"/>
              <a:t>Regional </a:t>
            </a:r>
            <a:r>
              <a:rPr lang="en-US" sz="1100" b="1" err="1"/>
              <a:t>uppföljning</a:t>
            </a:r>
            <a:r>
              <a:rPr lang="en-US" sz="1100" b="1"/>
              <a:t> </a:t>
            </a:r>
            <a:r>
              <a:rPr lang="en-US" sz="1100" b="1" err="1"/>
              <a:t>Levande</a:t>
            </a:r>
            <a:r>
              <a:rPr lang="en-US" sz="1100" b="1"/>
              <a:t> </a:t>
            </a:r>
            <a:r>
              <a:rPr lang="en-US" sz="1100" b="1" err="1"/>
              <a:t>skogar</a:t>
            </a:r>
            <a:r>
              <a:rPr lang="en-US" sz="1100" b="1"/>
              <a:t>  2025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C579A96-B704-78FA-315C-1D0062F54E04}"/>
              </a:ext>
            </a:extLst>
          </p:cNvPr>
          <p:cNvSpPr txBox="1"/>
          <p:nvPr/>
        </p:nvSpPr>
        <p:spPr bwMode="gray">
          <a:xfrm>
            <a:off x="2522481" y="3921987"/>
            <a:ext cx="1295662" cy="2154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400"/>
              </a:spcBef>
            </a:pPr>
            <a:r>
              <a:rPr lang="en-US" sz="800" b="1" err="1">
                <a:highlight>
                  <a:srgbClr val="FF0000"/>
                </a:highlight>
              </a:rPr>
              <a:t>Negativ</a:t>
            </a:r>
            <a:r>
              <a:rPr lang="en-US" sz="800" b="1">
                <a:highlight>
                  <a:srgbClr val="FF0000"/>
                </a:highlight>
              </a:rPr>
              <a:t> </a:t>
            </a:r>
            <a:r>
              <a:rPr lang="en-US" sz="800" b="1" err="1">
                <a:highlight>
                  <a:srgbClr val="FF0000"/>
                </a:highlight>
              </a:rPr>
              <a:t>utveckling</a:t>
            </a:r>
            <a:endParaRPr lang="en-US" sz="800" b="1">
              <a:highlight>
                <a:srgbClr val="FF0000"/>
              </a:highlight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68F5386-3263-676A-A41F-5971C4D3BC1B}"/>
              </a:ext>
            </a:extLst>
          </p:cNvPr>
          <p:cNvSpPr txBox="1"/>
          <p:nvPr/>
        </p:nvSpPr>
        <p:spPr bwMode="gray">
          <a:xfrm>
            <a:off x="2522481" y="4160515"/>
            <a:ext cx="1077539" cy="2154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400"/>
              </a:spcBef>
            </a:pPr>
            <a:r>
              <a:rPr lang="en-US" sz="800" b="1">
                <a:highlight>
                  <a:srgbClr val="FFFF00"/>
                </a:highlight>
              </a:rPr>
              <a:t>Neutral </a:t>
            </a:r>
            <a:r>
              <a:rPr lang="en-US" sz="800" b="1" err="1">
                <a:highlight>
                  <a:srgbClr val="FFFF00"/>
                </a:highlight>
              </a:rPr>
              <a:t>utveckling</a:t>
            </a:r>
            <a:endParaRPr lang="en-US" sz="800" b="1">
              <a:highlight>
                <a:srgbClr val="FFFF00"/>
              </a:highlight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33DFC4D-A134-7AD4-8A42-1FD3DDE0F07C}"/>
              </a:ext>
            </a:extLst>
          </p:cNvPr>
          <p:cNvSpPr txBox="1"/>
          <p:nvPr/>
        </p:nvSpPr>
        <p:spPr bwMode="gray">
          <a:xfrm>
            <a:off x="2522481" y="4375960"/>
            <a:ext cx="1061509" cy="2154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400"/>
              </a:spcBef>
            </a:pPr>
            <a:r>
              <a:rPr lang="en-US" sz="800" b="1" err="1">
                <a:highlight>
                  <a:srgbClr val="00FF00"/>
                </a:highlight>
              </a:rPr>
              <a:t>Positiv</a:t>
            </a:r>
            <a:r>
              <a:rPr lang="en-US" sz="800" b="1">
                <a:highlight>
                  <a:srgbClr val="00FF00"/>
                </a:highlight>
              </a:rPr>
              <a:t> </a:t>
            </a:r>
            <a:r>
              <a:rPr lang="en-US" sz="800" b="1" err="1">
                <a:highlight>
                  <a:srgbClr val="00FF00"/>
                </a:highlight>
              </a:rPr>
              <a:t>utveckling</a:t>
            </a:r>
            <a:endParaRPr lang="en-US" sz="800" b="1">
              <a:highlight>
                <a:srgbClr val="00FF00"/>
              </a:highlight>
            </a:endParaRPr>
          </a:p>
        </p:txBody>
      </p:sp>
      <p:sp>
        <p:nvSpPr>
          <p:cNvPr id="15" name="Rubrik 1">
            <a:extLst>
              <a:ext uri="{FF2B5EF4-FFF2-40B4-BE49-F238E27FC236}">
                <a16:creationId xmlns:a16="http://schemas.microsoft.com/office/drawing/2014/main" id="{AFDAB81B-E933-2ADD-2408-E6D9312EF506}"/>
              </a:ext>
            </a:extLst>
          </p:cNvPr>
          <p:cNvSpPr txBox="1">
            <a:spLocks/>
          </p:cNvSpPr>
          <p:nvPr/>
        </p:nvSpPr>
        <p:spPr bwMode="gray">
          <a:xfrm>
            <a:off x="-2416075" y="1465674"/>
            <a:ext cx="10369549" cy="43088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v-SE"/>
              <a:t>Tillståndet i skogen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6DEBF4EF-CD13-B18B-F619-70CBAE2ED5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2490" y="2057175"/>
            <a:ext cx="2386948" cy="327954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A59C101-6547-6750-2A20-19E3522EE0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43855" y="1894320"/>
            <a:ext cx="2706356" cy="3489775"/>
          </a:xfrm>
          <a:prstGeom prst="rect">
            <a:avLst/>
          </a:prstGeom>
        </p:spPr>
      </p:pic>
      <p:sp>
        <p:nvSpPr>
          <p:cNvPr id="35" name="Arrow: Right 34">
            <a:extLst>
              <a:ext uri="{FF2B5EF4-FFF2-40B4-BE49-F238E27FC236}">
                <a16:creationId xmlns:a16="http://schemas.microsoft.com/office/drawing/2014/main" id="{6B0ACB61-E4FC-573A-EC8A-29B267E37138}"/>
              </a:ext>
            </a:extLst>
          </p:cNvPr>
          <p:cNvSpPr/>
          <p:nvPr/>
        </p:nvSpPr>
        <p:spPr bwMode="gray">
          <a:xfrm rot="2100000">
            <a:off x="3435240" y="2608550"/>
            <a:ext cx="978408" cy="484632"/>
          </a:xfrm>
          <a:prstGeom prst="right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400"/>
              </a:spcBef>
            </a:pPr>
            <a:endParaRPr lang="en-US"/>
          </a:p>
        </p:txBody>
      </p:sp>
      <p:sp>
        <p:nvSpPr>
          <p:cNvPr id="36" name="Rubrik 1">
            <a:extLst>
              <a:ext uri="{FF2B5EF4-FFF2-40B4-BE49-F238E27FC236}">
                <a16:creationId xmlns:a16="http://schemas.microsoft.com/office/drawing/2014/main" id="{A78CD27D-2C14-2C01-FF43-6F3A626C57EC}"/>
              </a:ext>
            </a:extLst>
          </p:cNvPr>
          <p:cNvSpPr txBox="1">
            <a:spLocks/>
          </p:cNvSpPr>
          <p:nvPr/>
        </p:nvSpPr>
        <p:spPr>
          <a:xfrm>
            <a:off x="2962635" y="3242551"/>
            <a:ext cx="2200769" cy="249378"/>
          </a:xfrm>
          <a:prstGeom prst="rect">
            <a:avLst/>
          </a:prstGeom>
          <a:solidFill>
            <a:schemeClr val="bg1"/>
          </a:solidFill>
        </p:spPr>
        <p:txBody>
          <a:bodyPr lIns="91440" tIns="45720" rIns="91440" bIns="45720" anchor="t"/>
          <a:lstStyle>
            <a:defPPr>
              <a:defRPr lang="sv-SE"/>
            </a:defPPr>
            <a:lvl1pPr marL="0"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900">
                <a:solidFill>
                  <a:srgbClr val="000000"/>
                </a:solidFill>
                <a:latin typeface="Roboto Slab_PRINT"/>
              </a:rPr>
              <a:t>”Utvecklingen i miljön är negativ”</a:t>
            </a:r>
            <a:endParaRPr kumimoji="0" lang="sv-SE" sz="9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 Slab_PRINT"/>
              <a:ea typeface="+mj-ea"/>
              <a:cs typeface="+mj-cs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612A52DE-F6A7-7F96-2587-ACA3D097D0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604113">
            <a:off x="4001962" y="3734780"/>
            <a:ext cx="1688988" cy="24505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65C39046-7BC3-F433-AD70-2E1289AF8336}"/>
              </a:ext>
            </a:extLst>
          </p:cNvPr>
          <p:cNvSpPr txBox="1"/>
          <p:nvPr/>
        </p:nvSpPr>
        <p:spPr bwMode="gray">
          <a:xfrm>
            <a:off x="8346009" y="5883971"/>
            <a:ext cx="2281394" cy="45140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400"/>
              </a:spcBef>
            </a:pPr>
            <a:r>
              <a:rPr lang="en-US" sz="1000" b="1"/>
              <a:t>Ser </a:t>
            </a:r>
            <a:r>
              <a:rPr lang="en-US" sz="1000" b="1" err="1"/>
              <a:t>bättre</a:t>
            </a:r>
            <a:r>
              <a:rPr lang="en-US" sz="1000" b="1"/>
              <a:t> </a:t>
            </a:r>
            <a:r>
              <a:rPr lang="en-US" sz="1000" b="1" err="1"/>
              <a:t>ut</a:t>
            </a:r>
            <a:r>
              <a:rPr lang="en-US" sz="1000" b="1"/>
              <a:t> </a:t>
            </a:r>
            <a:r>
              <a:rPr lang="en-US" sz="1000" b="1" err="1"/>
              <a:t>pga</a:t>
            </a:r>
            <a:r>
              <a:rPr lang="en-US" sz="1000" b="1"/>
              <a:t> </a:t>
            </a:r>
            <a:r>
              <a:rPr lang="en-US" sz="1000" b="1" err="1"/>
              <a:t>politisk</a:t>
            </a:r>
            <a:r>
              <a:rPr lang="en-US" sz="1000" b="1"/>
              <a:t> </a:t>
            </a:r>
            <a:r>
              <a:rPr lang="en-US" sz="1000" b="1" err="1"/>
              <a:t>styrning</a:t>
            </a:r>
            <a:r>
              <a:rPr lang="en-US" sz="1000" b="1"/>
              <a:t> </a:t>
            </a:r>
            <a:endParaRPr lang="en-US" b="1"/>
          </a:p>
          <a:p>
            <a:pPr>
              <a:spcBef>
                <a:spcPts val="400"/>
              </a:spcBef>
            </a:pPr>
            <a:r>
              <a:rPr lang="en-US" sz="1000" b="1"/>
              <a:t>bort </a:t>
            </a:r>
            <a:r>
              <a:rPr lang="en-US" sz="1000" b="1" err="1"/>
              <a:t>från</a:t>
            </a:r>
            <a:r>
              <a:rPr lang="en-US" sz="1000" b="1"/>
              <a:t> </a:t>
            </a:r>
            <a:r>
              <a:rPr lang="en-US" sz="1000" b="1" err="1"/>
              <a:t>vetenskaplig</a:t>
            </a:r>
            <a:r>
              <a:rPr lang="en-US" sz="1000" b="1"/>
              <a:t> </a:t>
            </a:r>
            <a:r>
              <a:rPr lang="en-US" sz="1000" b="1" err="1"/>
              <a:t>grund</a:t>
            </a:r>
            <a:r>
              <a:rPr lang="en-US" sz="1000" b="1"/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45034A4-A061-99F4-6273-7594AF7278A9}"/>
              </a:ext>
            </a:extLst>
          </p:cNvPr>
          <p:cNvSpPr txBox="1"/>
          <p:nvPr/>
        </p:nvSpPr>
        <p:spPr bwMode="gray">
          <a:xfrm>
            <a:off x="7311866" y="1631176"/>
            <a:ext cx="128753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>
              <a:spcBef>
                <a:spcPts val="400"/>
              </a:spcBef>
            </a:pPr>
            <a:r>
              <a:rPr lang="en-US"/>
              <a:t>2013-2019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5109076-E20B-8A21-F7FE-2B73828C4C85}"/>
              </a:ext>
            </a:extLst>
          </p:cNvPr>
          <p:cNvSpPr txBox="1"/>
          <p:nvPr/>
        </p:nvSpPr>
        <p:spPr bwMode="gray">
          <a:xfrm>
            <a:off x="9986054" y="1631175"/>
            <a:ext cx="128753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>
              <a:spcBef>
                <a:spcPts val="400"/>
              </a:spcBef>
            </a:pPr>
            <a:r>
              <a:rPr lang="en-US"/>
              <a:t>2019-2024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DC68E25-4632-B07A-103D-32CF10275695}"/>
              </a:ext>
            </a:extLst>
          </p:cNvPr>
          <p:cNvSpPr txBox="1"/>
          <p:nvPr/>
        </p:nvSpPr>
        <p:spPr bwMode="gray">
          <a:xfrm>
            <a:off x="7685142" y="5440471"/>
            <a:ext cx="3584636" cy="2154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400"/>
              </a:spcBef>
            </a:pPr>
            <a:r>
              <a:rPr lang="en-US" sz="800" i="1"/>
              <a:t>Källa: </a:t>
            </a:r>
            <a:r>
              <a:rPr lang="en-US" sz="800" i="1" err="1"/>
              <a:t>Naturvårdsverket</a:t>
            </a:r>
            <a:r>
              <a:rPr lang="en-US" sz="800" i="1"/>
              <a:t> </a:t>
            </a:r>
            <a:r>
              <a:rPr lang="en-US" sz="800" i="1" err="1"/>
              <a:t>Sveriges</a:t>
            </a:r>
            <a:r>
              <a:rPr lang="en-US" sz="800" i="1"/>
              <a:t> </a:t>
            </a:r>
            <a:r>
              <a:rPr lang="en-US" sz="800" i="1" err="1"/>
              <a:t>rapportering</a:t>
            </a:r>
            <a:r>
              <a:rPr lang="en-US" sz="800" i="1"/>
              <a:t> till EU av </a:t>
            </a:r>
            <a:r>
              <a:rPr lang="en-US" sz="800" i="1" err="1"/>
              <a:t>bevarandestatus</a:t>
            </a:r>
            <a:r>
              <a:rPr lang="en-US" sz="80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61909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2E128A-0340-D09A-DD01-CD9DE867FB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6739" y="1444881"/>
            <a:ext cx="11322048" cy="738664"/>
          </a:xfrm>
        </p:spPr>
        <p:txBody>
          <a:bodyPr/>
          <a:lstStyle/>
          <a:p>
            <a:r>
              <a:rPr lang="en-US" err="1"/>
              <a:t>Skogspolitik</a:t>
            </a:r>
            <a:r>
              <a:rPr lang="en-US"/>
              <a:t> i </a:t>
            </a:r>
            <a:r>
              <a:rPr lang="en-US" err="1"/>
              <a:t>nedväxel</a:t>
            </a:r>
            <a:r>
              <a:rPr lang="en-US"/>
              <a:t> </a:t>
            </a:r>
            <a:br>
              <a:rPr lang="en-US"/>
            </a:br>
            <a:r>
              <a:rPr lang="en-US" sz="2000"/>
              <a:t>- </a:t>
            </a:r>
            <a:r>
              <a:rPr lang="en-US" sz="2000" err="1"/>
              <a:t>en</a:t>
            </a:r>
            <a:r>
              <a:rPr lang="en-US" sz="2000"/>
              <a:t> </a:t>
            </a:r>
            <a:r>
              <a:rPr lang="en-US" sz="2000" err="1"/>
              <a:t>mandatperiod</a:t>
            </a:r>
            <a:r>
              <a:rPr lang="en-US" sz="2000"/>
              <a:t> med </a:t>
            </a:r>
            <a:r>
              <a:rPr lang="en-US" sz="2000" err="1"/>
              <a:t>sänkta</a:t>
            </a:r>
            <a:r>
              <a:rPr lang="en-US" sz="2000"/>
              <a:t> </a:t>
            </a:r>
            <a:r>
              <a:rPr lang="en-US" sz="2000" err="1"/>
              <a:t>ambitioner</a:t>
            </a:r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974590D-2EFD-B3EB-CCF4-E418160AAE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 bwMode="gray">
          <a:xfrm rot="20760000">
            <a:off x="8597596" y="3666665"/>
            <a:ext cx="3310101" cy="8879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C63D97-7267-E53E-155D-8D3277160A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D2632-88AD-4869-8D19-52FD1283B634}" type="slidenum">
              <a:rPr lang="sv-SE" smtClean="0"/>
              <a:pPr/>
              <a:t>17</a:t>
            </a:fld>
            <a:endParaRPr lang="sv-S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B840020-58E7-759B-2974-E85A09EE37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60000">
            <a:off x="5138009" y="4873694"/>
            <a:ext cx="3881689" cy="13274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9C7A99D-D4A3-C3A2-BCB7-46A03DE67C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80144" y="2445925"/>
            <a:ext cx="4966535" cy="11861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FF9BA17-178C-CB32-2313-8B5C6EDCDD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360000">
            <a:off x="853925" y="2795678"/>
            <a:ext cx="4373773" cy="16404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073117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B71618-1D75-8858-BA82-CFFA72ACD9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150CF3-A224-1311-2DF5-A8D0CE3C63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Vad ligger </a:t>
            </a:r>
            <a:r>
              <a:rPr lang="en-US" err="1"/>
              <a:t>på</a:t>
            </a:r>
            <a:r>
              <a:rPr lang="en-US"/>
              <a:t> </a:t>
            </a:r>
            <a:r>
              <a:rPr lang="en-US" err="1"/>
              <a:t>bordet</a:t>
            </a:r>
            <a:r>
              <a:rPr lang="en-US"/>
              <a:t> just nu?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7EDF10-373C-0BD2-D5E9-F5A96E527C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7125" y="2266447"/>
            <a:ext cx="6599655" cy="3899403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en-US" sz="1800" b="1" err="1"/>
              <a:t>Skogspropositionen</a:t>
            </a:r>
            <a:r>
              <a:rPr lang="en-US" sz="1800" b="1"/>
              <a:t> </a:t>
            </a:r>
          </a:p>
          <a:p>
            <a:pPr marL="480695" lvl="1" indent="-252095"/>
            <a:r>
              <a:rPr lang="en-US" sz="1600" err="1">
                <a:ea typeface="+mn-lt"/>
                <a:cs typeface="+mn-lt"/>
              </a:rPr>
              <a:t>Ökad</a:t>
            </a:r>
            <a:r>
              <a:rPr lang="en-US" sz="1600">
                <a:ea typeface="+mn-lt"/>
                <a:cs typeface="+mn-lt"/>
              </a:rPr>
              <a:t> </a:t>
            </a:r>
            <a:r>
              <a:rPr lang="en-US" sz="1600" err="1">
                <a:ea typeface="+mn-lt"/>
                <a:cs typeface="+mn-lt"/>
              </a:rPr>
              <a:t>produktion</a:t>
            </a:r>
            <a:endParaRPr lang="en-US" sz="1600">
              <a:ea typeface="+mn-lt"/>
              <a:cs typeface="+mn-lt"/>
            </a:endParaRPr>
          </a:p>
          <a:p>
            <a:pPr marL="480695" lvl="1" indent="-252095"/>
            <a:r>
              <a:rPr lang="en-US" sz="1600" err="1">
                <a:ea typeface="+mn-lt"/>
                <a:cs typeface="+mn-lt"/>
              </a:rPr>
              <a:t>Lättare</a:t>
            </a:r>
            <a:r>
              <a:rPr lang="en-US" sz="1600">
                <a:ea typeface="+mn-lt"/>
                <a:cs typeface="+mn-lt"/>
              </a:rPr>
              <a:t> </a:t>
            </a:r>
            <a:r>
              <a:rPr lang="en-US" sz="1600" err="1">
                <a:ea typeface="+mn-lt"/>
                <a:cs typeface="+mn-lt"/>
              </a:rPr>
              <a:t>att</a:t>
            </a:r>
            <a:r>
              <a:rPr lang="en-US" sz="1600">
                <a:ea typeface="+mn-lt"/>
                <a:cs typeface="+mn-lt"/>
              </a:rPr>
              <a:t> </a:t>
            </a:r>
            <a:r>
              <a:rPr lang="en-US" sz="1600" err="1">
                <a:ea typeface="+mn-lt"/>
                <a:cs typeface="+mn-lt"/>
              </a:rPr>
              <a:t>avverka</a:t>
            </a:r>
            <a:r>
              <a:rPr lang="en-US" sz="1600">
                <a:ea typeface="+mn-lt"/>
                <a:cs typeface="+mn-lt"/>
              </a:rPr>
              <a:t> </a:t>
            </a:r>
            <a:endParaRPr lang="en-US" sz="1600" b="1">
              <a:ea typeface="+mn-lt"/>
              <a:cs typeface="+mn-lt"/>
            </a:endParaRPr>
          </a:p>
          <a:p>
            <a:pPr marL="228282" indent="-252095"/>
            <a:r>
              <a:rPr lang="en-US" sz="1800" b="1" err="1"/>
              <a:t>Naturrestaurering</a:t>
            </a:r>
            <a:endParaRPr lang="en-US" sz="1800"/>
          </a:p>
          <a:p>
            <a:pPr marL="480695" lvl="1" indent="-252095"/>
            <a:r>
              <a:rPr lang="en-US" sz="1600" err="1"/>
              <a:t>Lägsta</a:t>
            </a:r>
            <a:r>
              <a:rPr lang="en-US" sz="1600"/>
              <a:t> </a:t>
            </a:r>
            <a:r>
              <a:rPr lang="en-US" sz="1600" err="1"/>
              <a:t>möjliga</a:t>
            </a:r>
            <a:r>
              <a:rPr lang="en-US" sz="1600"/>
              <a:t> </a:t>
            </a:r>
            <a:r>
              <a:rPr lang="en-US" sz="1600" err="1"/>
              <a:t>ambitionsnivå</a:t>
            </a:r>
            <a:endParaRPr lang="en-US" sz="1600"/>
          </a:p>
          <a:p>
            <a:r>
              <a:rPr lang="en-US" sz="1800" b="1" err="1"/>
              <a:t>Förnybartdirektivet</a:t>
            </a:r>
            <a:endParaRPr lang="en-US" sz="1800" b="1"/>
          </a:p>
          <a:p>
            <a:pPr marL="480695" lvl="1" indent="-252095"/>
            <a:r>
              <a:rPr lang="en-US" sz="1600"/>
              <a:t>Smal definition av </a:t>
            </a:r>
            <a:r>
              <a:rPr lang="en-US" sz="1600" err="1"/>
              <a:t>gammal</a:t>
            </a:r>
            <a:r>
              <a:rPr lang="en-US" sz="1600"/>
              <a:t> </a:t>
            </a:r>
            <a:r>
              <a:rPr lang="en-US" sz="1600" err="1"/>
              <a:t>skog</a:t>
            </a:r>
            <a:endParaRPr lang="en-US" sz="1600"/>
          </a:p>
          <a:p>
            <a:pPr marL="480695" lvl="1" indent="-252095"/>
            <a:r>
              <a:rPr lang="en-US" sz="1600" err="1"/>
              <a:t>Kunskapsbrist</a:t>
            </a:r>
            <a:endParaRPr lang="en-US" sz="2000"/>
          </a:p>
          <a:p>
            <a:pPr marL="0" indent="0">
              <a:buNone/>
            </a:pPr>
            <a:endParaRPr lang="en-US"/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3F2CA4-C5E1-10CB-C728-6AC7E3633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D2632-88AD-4869-8D19-52FD1283B634}" type="slidenum">
              <a:rPr lang="sv-SE" smtClean="0"/>
              <a:pPr/>
              <a:t>18</a:t>
            </a:fld>
            <a:endParaRPr lang="sv-S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4861F7F-5445-3593-96CE-6B591AA664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6703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9353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: rundade hörn 6">
            <a:extLst>
              <a:ext uri="{FF2B5EF4-FFF2-40B4-BE49-F238E27FC236}">
                <a16:creationId xmlns:a16="http://schemas.microsoft.com/office/drawing/2014/main" id="{B6563A46-387E-B6DE-301E-A7383CDB484B}"/>
              </a:ext>
            </a:extLst>
          </p:cNvPr>
          <p:cNvSpPr/>
          <p:nvPr/>
        </p:nvSpPr>
        <p:spPr bwMode="gray">
          <a:xfrm>
            <a:off x="1127125" y="2892567"/>
            <a:ext cx="3283497" cy="1755633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400"/>
              </a:spcBef>
            </a:pPr>
            <a:endParaRPr lang="sv-S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0737CD7-8000-6740-E42E-B1364B81C9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7125" y="1666252"/>
            <a:ext cx="4534783" cy="861774"/>
          </a:xfrm>
        </p:spPr>
        <p:txBody>
          <a:bodyPr/>
          <a:lstStyle/>
          <a:p>
            <a:r>
              <a:rPr lang="en-US" err="1"/>
              <a:t>Skogspolitiken</a:t>
            </a:r>
            <a:r>
              <a:rPr lang="en-US"/>
              <a:t> </a:t>
            </a:r>
            <a:r>
              <a:rPr lang="en-US" err="1"/>
              <a:t>måste</a:t>
            </a:r>
            <a:r>
              <a:rPr lang="en-US"/>
              <a:t> </a:t>
            </a:r>
            <a:r>
              <a:rPr lang="en-US" err="1"/>
              <a:t>gå</a:t>
            </a:r>
            <a:r>
              <a:rPr lang="en-US"/>
              <a:t> </a:t>
            </a:r>
            <a:r>
              <a:rPr lang="en-US" err="1"/>
              <a:t>från</a:t>
            </a:r>
            <a:r>
              <a:rPr lang="en-US"/>
              <a:t> </a:t>
            </a:r>
            <a:r>
              <a:rPr lang="en-US" err="1"/>
              <a:t>produktion</a:t>
            </a:r>
            <a:r>
              <a:rPr lang="en-US"/>
              <a:t> till </a:t>
            </a:r>
            <a:r>
              <a:rPr lang="en-US" err="1"/>
              <a:t>helhet</a:t>
            </a:r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A6E40DF-3647-C080-01CA-230DA97F8C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 bwMode="gray">
          <a:xfrm rot="763478">
            <a:off x="7623544" y="1094673"/>
            <a:ext cx="3528441" cy="49621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B67E9F-9E78-0FDC-2845-16A7E41EB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D2632-88AD-4869-8D19-52FD1283B634}" type="slidenum">
              <a:rPr lang="sv-SE" smtClean="0"/>
              <a:pPr/>
              <a:t>19</a:t>
            </a:fld>
            <a:endParaRPr lang="sv-SE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DE46B2B-A2F0-EB9E-AD05-E1BFD072A0F1}"/>
              </a:ext>
            </a:extLst>
          </p:cNvPr>
          <p:cNvSpPr txBox="1"/>
          <p:nvPr/>
        </p:nvSpPr>
        <p:spPr bwMode="gray">
          <a:xfrm>
            <a:off x="1357110" y="3096994"/>
            <a:ext cx="3053512" cy="242630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spcBef>
                <a:spcPts val="4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Mer </a:t>
            </a:r>
            <a:r>
              <a:rPr lang="en-US" sz="2000" err="1"/>
              <a:t>skydd</a:t>
            </a:r>
            <a:endParaRPr lang="en-US" sz="2000"/>
          </a:p>
          <a:p>
            <a:pPr marL="342900" indent="-342900">
              <a:spcBef>
                <a:spcPts val="4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err="1"/>
              <a:t>Bättre</a:t>
            </a:r>
            <a:r>
              <a:rPr lang="en-US" sz="2000"/>
              <a:t> </a:t>
            </a:r>
            <a:r>
              <a:rPr lang="en-US" sz="2000" err="1"/>
              <a:t>styrning</a:t>
            </a:r>
            <a:endParaRPr lang="en-US" sz="2000"/>
          </a:p>
          <a:p>
            <a:pPr marL="342900" indent="-342900">
              <a:spcBef>
                <a:spcPts val="4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err="1"/>
              <a:t>Ökad</a:t>
            </a:r>
            <a:r>
              <a:rPr lang="en-US" sz="2000"/>
              <a:t> </a:t>
            </a:r>
            <a:r>
              <a:rPr lang="en-US" sz="2000" err="1"/>
              <a:t>kunskap</a:t>
            </a:r>
            <a:endParaRPr lang="en-US" sz="2000"/>
          </a:p>
          <a:p>
            <a:pPr marL="285750" indent="-285750">
              <a:spcBef>
                <a:spcPts val="400"/>
              </a:spcBef>
              <a:buFont typeface="Calibri"/>
              <a:buChar char="-"/>
            </a:pPr>
            <a:endParaRPr lang="en-US" sz="2000"/>
          </a:p>
          <a:p>
            <a:pPr>
              <a:spcBef>
                <a:spcPts val="400"/>
              </a:spcBef>
            </a:pPr>
            <a:endParaRPr lang="en-US" sz="2000"/>
          </a:p>
          <a:p>
            <a:pPr marL="285750" indent="-285750">
              <a:spcBef>
                <a:spcPts val="400"/>
              </a:spcBef>
              <a:buFont typeface="Calibri"/>
              <a:buChar char="-"/>
            </a:pP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30818971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97CA9CB-54E3-5522-DB79-A8596F9A79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27125" y="4543911"/>
            <a:ext cx="10369549" cy="1354217"/>
          </a:xfrm>
        </p:spPr>
        <p:txBody>
          <a:bodyPr/>
          <a:lstStyle/>
          <a:p>
            <a:r>
              <a:rPr lang="sv-SE" sz="4400"/>
              <a:t>Ödesvalet för klimat och natur: </a:t>
            </a:r>
            <a:br>
              <a:rPr lang="sv-SE" sz="4400"/>
            </a:br>
            <a:r>
              <a:rPr lang="sv-SE" sz="4400"/>
              <a:t>Vilka är de mest brinnande frågorna?</a:t>
            </a:r>
            <a:r>
              <a:rPr lang="sv-SE" sz="4400" b="0"/>
              <a:t> </a:t>
            </a:r>
            <a:endParaRPr lang="sv-SE" sz="440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FCF8CB48-833D-962C-FBEF-0393004024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D2632-88AD-4869-8D19-52FD1283B634}" type="slidenum">
              <a:rPr lang="sv-SE" smtClean="0"/>
              <a:pPr/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920673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4A4D55-0BBE-9E18-E950-B14C0052C0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187566B1-4C32-2527-B84A-340D235D12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D2632-88AD-4869-8D19-52FD1283B634}" type="slidenum">
              <a:rPr lang="sv-SE" smtClean="0"/>
              <a:pPr/>
              <a:t>20</a:t>
            </a:fld>
            <a:endParaRPr lang="sv-SE"/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22CFF824-4A9C-38F2-6AE6-59EDBC5395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0" t="19932" r="4710"/>
          <a:stretch>
            <a:fillRect/>
          </a:stretch>
        </p:blipFill>
        <p:spPr>
          <a:xfrm>
            <a:off x="406400" y="0"/>
            <a:ext cx="11785600" cy="6858000"/>
          </a:xfrm>
          <a:prstGeom prst="rect">
            <a:avLst/>
          </a:prstGeom>
        </p:spPr>
      </p:pic>
      <p:pic>
        <p:nvPicPr>
          <p:cNvPr id="9" name="Bildobjekt 8">
            <a:extLst>
              <a:ext uri="{FF2B5EF4-FFF2-40B4-BE49-F238E27FC236}">
                <a16:creationId xmlns:a16="http://schemas.microsoft.com/office/drawing/2014/main" id="{CD693042-C662-2FE5-4FEE-D1A5399799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285" y="514653"/>
            <a:ext cx="2812535" cy="678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4540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14CD22-B06C-2093-C12E-9C956D3D71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E4F2D552-5E71-5C9C-A8EB-758771FF4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D2632-88AD-4869-8D19-52FD1283B634}" type="slidenum">
              <a:rPr lang="sv-SE" smtClean="0"/>
              <a:pPr/>
              <a:t>3</a:t>
            </a:fld>
            <a:endParaRPr lang="sv-SE"/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660E52D8-6FA6-C2A9-04AB-136BD42974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11" b="6411"/>
          <a:stretch/>
        </p:blipFill>
        <p:spPr>
          <a:xfrm>
            <a:off x="406400" y="0"/>
            <a:ext cx="11785600" cy="6858000"/>
          </a:xfrm>
          <a:prstGeom prst="rect">
            <a:avLst/>
          </a:prstGeom>
        </p:spPr>
      </p:pic>
      <p:pic>
        <p:nvPicPr>
          <p:cNvPr id="9" name="Bildobjekt 8">
            <a:extLst>
              <a:ext uri="{FF2B5EF4-FFF2-40B4-BE49-F238E27FC236}">
                <a16:creationId xmlns:a16="http://schemas.microsoft.com/office/drawing/2014/main" id="{5F0A9BC3-7FB5-D616-0800-933F0DEDC3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285" y="514653"/>
            <a:ext cx="2812535" cy="678887"/>
          </a:xfrm>
          <a:prstGeom prst="rect">
            <a:avLst/>
          </a:prstGeom>
        </p:spPr>
      </p:pic>
      <p:sp>
        <p:nvSpPr>
          <p:cNvPr id="3" name="Rektangel 2">
            <a:extLst>
              <a:ext uri="{FF2B5EF4-FFF2-40B4-BE49-F238E27FC236}">
                <a16:creationId xmlns:a16="http://schemas.microsoft.com/office/drawing/2014/main" id="{BB7366EE-73D5-9D8A-E55B-D57534EFBA31}"/>
              </a:ext>
            </a:extLst>
          </p:cNvPr>
          <p:cNvSpPr/>
          <p:nvPr/>
        </p:nvSpPr>
        <p:spPr bwMode="gray">
          <a:xfrm>
            <a:off x="406400" y="4281714"/>
            <a:ext cx="11785599" cy="2576286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84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400"/>
              </a:spcBef>
            </a:pPr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25503AF3-91D5-E25C-7697-42B8B1CA7514}"/>
              </a:ext>
            </a:extLst>
          </p:cNvPr>
          <p:cNvSpPr>
            <a:spLocks noGrp="1"/>
          </p:cNvSpPr>
          <p:nvPr/>
        </p:nvSpPr>
        <p:spPr bwMode="gray">
          <a:xfrm>
            <a:off x="1035684" y="5110709"/>
            <a:ext cx="10369551" cy="615553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>
                <a:solidFill>
                  <a:schemeClr val="bg1"/>
                </a:solidFill>
              </a:rPr>
              <a:t>Läget i frågan: </a:t>
            </a:r>
            <a:r>
              <a:rPr lang="sv-SE">
                <a:solidFill>
                  <a:schemeClr val="accent1"/>
                </a:solidFill>
              </a:rPr>
              <a:t>Klimatet</a:t>
            </a:r>
          </a:p>
        </p:txBody>
      </p:sp>
    </p:spTree>
    <p:extLst>
      <p:ext uri="{BB962C8B-B14F-4D97-AF65-F5344CB8AC3E}">
        <p14:creationId xmlns:p14="http://schemas.microsoft.com/office/powerpoint/2010/main" val="20506709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9DC7751-E8E6-2153-FF67-5198E687B7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Allvarligt läge</a:t>
            </a:r>
          </a:p>
        </p:txBody>
      </p:sp>
      <p:pic>
        <p:nvPicPr>
          <p:cNvPr id="7" name="Platshållare för innehåll 6">
            <a:extLst>
              <a:ext uri="{FF2B5EF4-FFF2-40B4-BE49-F238E27FC236}">
                <a16:creationId xmlns:a16="http://schemas.microsoft.com/office/drawing/2014/main" id="{A328E3C8-E14C-B0AF-6F98-79B570A0847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 bwMode="gray">
          <a:xfrm>
            <a:off x="6527800" y="2950463"/>
            <a:ext cx="4968875" cy="2541399"/>
          </a:xfrm>
          <a:prstGeom prst="rect">
            <a:avLst/>
          </a:prstGeom>
        </p:spPr>
      </p:pic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00D8C057-5BFC-035A-5F9A-973A8C9F43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D2632-88AD-4869-8D19-52FD1283B634}" type="slidenum">
              <a:rPr lang="sv-SE" smtClean="0"/>
              <a:pPr/>
              <a:t>4</a:t>
            </a:fld>
            <a:endParaRPr lang="sv-SE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1B44C7D0-FC82-6BB6-F2D6-CEB7B6FC54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1447" y="2562681"/>
            <a:ext cx="5398769" cy="3493921"/>
          </a:xfrm>
          <a:prstGeom prst="rect">
            <a:avLst/>
          </a:prstGeom>
        </p:spPr>
      </p:pic>
      <p:sp>
        <p:nvSpPr>
          <p:cNvPr id="6" name="textruta 5">
            <a:extLst>
              <a:ext uri="{FF2B5EF4-FFF2-40B4-BE49-F238E27FC236}">
                <a16:creationId xmlns:a16="http://schemas.microsoft.com/office/drawing/2014/main" id="{045A8FAA-102A-E49F-5561-2430DAFF232E}"/>
              </a:ext>
            </a:extLst>
          </p:cNvPr>
          <p:cNvSpPr txBox="1"/>
          <p:nvPr/>
        </p:nvSpPr>
        <p:spPr bwMode="gray">
          <a:xfrm>
            <a:off x="901447" y="6056602"/>
            <a:ext cx="147027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400"/>
              </a:spcBef>
            </a:pPr>
            <a:r>
              <a:rPr lang="sv-SE" sz="800"/>
              <a:t>Klimatpolitiska rådet 2026</a:t>
            </a:r>
          </a:p>
        </p:txBody>
      </p:sp>
    </p:spTree>
    <p:extLst>
      <p:ext uri="{BB962C8B-B14F-4D97-AF65-F5344CB8AC3E}">
        <p14:creationId xmlns:p14="http://schemas.microsoft.com/office/powerpoint/2010/main" val="35103380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1AAA6F1-A451-42F8-8EF6-C6CB53B248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En offensiv mandatperiod – åt fel håll</a:t>
            </a:r>
          </a:p>
        </p:txBody>
      </p:sp>
      <p:pic>
        <p:nvPicPr>
          <p:cNvPr id="7" name="Platshållare för innehåll 6">
            <a:extLst>
              <a:ext uri="{FF2B5EF4-FFF2-40B4-BE49-F238E27FC236}">
                <a16:creationId xmlns:a16="http://schemas.microsoft.com/office/drawing/2014/main" id="{D1A2CF60-F154-D57A-61AE-2D732FEEFC7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 bwMode="gray">
          <a:xfrm>
            <a:off x="1125043" y="2647506"/>
            <a:ext cx="5577056" cy="3171159"/>
          </a:xfrm>
          <a:prstGeom prst="rect">
            <a:avLst/>
          </a:prstGeom>
        </p:spPr>
      </p:pic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C989E0AA-468F-636A-4B23-6DD753C7F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D2632-88AD-4869-8D19-52FD1283B634}" type="slidenum">
              <a:rPr lang="sv-SE" smtClean="0"/>
              <a:pPr/>
              <a:t>5</a:t>
            </a:fld>
            <a:endParaRPr lang="sv-SE"/>
          </a:p>
        </p:txBody>
      </p:sp>
      <p:pic>
        <p:nvPicPr>
          <p:cNvPr id="2050" name="Picture 2" descr="Ingen alternativ bildtext i den här bilden">
            <a:extLst>
              <a:ext uri="{FF2B5EF4-FFF2-40B4-BE49-F238E27FC236}">
                <a16:creationId xmlns:a16="http://schemas.microsoft.com/office/drawing/2014/main" id="{FD1CB40A-2E4F-3492-52BE-174ACD9A77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2030" y="3429000"/>
            <a:ext cx="5394398" cy="1621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ruta 2">
            <a:extLst>
              <a:ext uri="{FF2B5EF4-FFF2-40B4-BE49-F238E27FC236}">
                <a16:creationId xmlns:a16="http://schemas.microsoft.com/office/drawing/2014/main" id="{0EC8EA10-A0D6-3496-9875-2F0FAC9FC09C}"/>
              </a:ext>
            </a:extLst>
          </p:cNvPr>
          <p:cNvSpPr txBox="1"/>
          <p:nvPr/>
        </p:nvSpPr>
        <p:spPr bwMode="gray">
          <a:xfrm>
            <a:off x="1125043" y="5818665"/>
            <a:ext cx="147027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400"/>
              </a:spcBef>
            </a:pPr>
            <a:r>
              <a:rPr lang="sv-SE" sz="800"/>
              <a:t>Klimatpolitiska rådet 2026</a:t>
            </a:r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511EFEB1-60DE-9C7A-6583-06DE22B8A581}"/>
              </a:ext>
            </a:extLst>
          </p:cNvPr>
          <p:cNvSpPr txBox="1"/>
          <p:nvPr/>
        </p:nvSpPr>
        <p:spPr bwMode="gray">
          <a:xfrm>
            <a:off x="6872030" y="5120590"/>
            <a:ext cx="196880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400"/>
              </a:spcBef>
            </a:pPr>
            <a:r>
              <a:rPr lang="sv-SE" sz="800"/>
              <a:t>Regeringens klimatredovisning 2025</a:t>
            </a:r>
          </a:p>
        </p:txBody>
      </p:sp>
    </p:spTree>
    <p:extLst>
      <p:ext uri="{BB962C8B-B14F-4D97-AF65-F5344CB8AC3E}">
        <p14:creationId xmlns:p14="http://schemas.microsoft.com/office/powerpoint/2010/main" val="38786995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58B8CF9-FBCD-589B-52E9-1A7AA5065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Politiken just nu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2A05DD9E-1ED5-53EE-9191-17A0F0D8C1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D2632-88AD-4869-8D19-52FD1283B634}" type="slidenum">
              <a:rPr lang="sv-SE" smtClean="0"/>
              <a:pPr/>
              <a:t>6</a:t>
            </a:fld>
            <a:endParaRPr lang="sv-SE"/>
          </a:p>
        </p:txBody>
      </p:sp>
      <p:pic>
        <p:nvPicPr>
          <p:cNvPr id="1026" name="Picture 2" descr="Nu sänker regeringen tillfälligt ...">
            <a:extLst>
              <a:ext uri="{FF2B5EF4-FFF2-40B4-BE49-F238E27FC236}">
                <a16:creationId xmlns:a16="http://schemas.microsoft.com/office/drawing/2014/main" id="{0B363008-FCED-75A3-6149-3B0E6F3EE2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9602" y="4524576"/>
            <a:ext cx="1674913" cy="2091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Vi sänker skatten på bensin och diesel ...">
            <a:extLst>
              <a:ext uri="{FF2B5EF4-FFF2-40B4-BE49-F238E27FC236}">
                <a16:creationId xmlns:a16="http://schemas.microsoft.com/office/drawing/2014/main" id="{E88A68F5-8C29-EA9E-AEAC-29B3C355E1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9601" y="2246602"/>
            <a:ext cx="1674913" cy="2091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verige har sosse-priser på bensin och ...">
            <a:extLst>
              <a:ext uri="{FF2B5EF4-FFF2-40B4-BE49-F238E27FC236}">
                <a16:creationId xmlns:a16="http://schemas.microsoft.com/office/drawing/2014/main" id="{930939C1-5A1B-5FF5-F652-DC52BF32D0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4756" y="378570"/>
            <a:ext cx="1699757" cy="1699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Kristdemokraterna och regeringen går nu ...">
            <a:extLst>
              <a:ext uri="{FF2B5EF4-FFF2-40B4-BE49-F238E27FC236}">
                <a16:creationId xmlns:a16="http://schemas.microsoft.com/office/drawing/2014/main" id="{45E57C1E-C29E-50E5-DCE7-B48C84312D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1760" y="1419103"/>
            <a:ext cx="1674914" cy="2009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Socialdemokraterna - Kriget i ...">
            <a:extLst>
              <a:ext uri="{FF2B5EF4-FFF2-40B4-BE49-F238E27FC236}">
                <a16:creationId xmlns:a16="http://schemas.microsoft.com/office/drawing/2014/main" id="{39824CC9-AD4B-97C1-5D16-AE6B55B907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1760" y="3657337"/>
            <a:ext cx="1674913" cy="2244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Bildobjekt 8">
            <a:extLst>
              <a:ext uri="{FF2B5EF4-FFF2-40B4-BE49-F238E27FC236}">
                <a16:creationId xmlns:a16="http://schemas.microsoft.com/office/drawing/2014/main" id="{508621EF-177D-EC57-E575-8ED3B90E370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8559" y="2209800"/>
            <a:ext cx="6353175" cy="1219200"/>
          </a:xfrm>
          <a:prstGeom prst="rect">
            <a:avLst/>
          </a:prstGeom>
        </p:spPr>
      </p:pic>
      <p:pic>
        <p:nvPicPr>
          <p:cNvPr id="4" name="Bildobjekt 3">
            <a:extLst>
              <a:ext uri="{FF2B5EF4-FFF2-40B4-BE49-F238E27FC236}">
                <a16:creationId xmlns:a16="http://schemas.microsoft.com/office/drawing/2014/main" id="{787898A0-CD66-F50D-704E-2472820A5DA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8559" y="3701339"/>
            <a:ext cx="6040924" cy="1165197"/>
          </a:xfrm>
          <a:prstGeom prst="rect">
            <a:avLst/>
          </a:prstGeom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751EFE7D-A236-9677-0BDB-CE3A5A3DE68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79729" y="5138875"/>
            <a:ext cx="5332170" cy="1384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5311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A683EAD-3445-C32A-6724-D3DC9E670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En dramatisk mandatperiod att vänta</a:t>
            </a:r>
          </a:p>
        </p:txBody>
      </p:sp>
      <p:pic>
        <p:nvPicPr>
          <p:cNvPr id="7" name="Platshållare för innehåll 6">
            <a:extLst>
              <a:ext uri="{FF2B5EF4-FFF2-40B4-BE49-F238E27FC236}">
                <a16:creationId xmlns:a16="http://schemas.microsoft.com/office/drawing/2014/main" id="{97C8096E-93CD-7E8E-6612-8061997584C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 bwMode="gray">
          <a:xfrm>
            <a:off x="1127125" y="3736603"/>
            <a:ext cx="4968875" cy="1312699"/>
          </a:xfrm>
          <a:prstGeom prst="rect">
            <a:avLst/>
          </a:prstGeom>
        </p:spPr>
      </p:pic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F963048-BB43-1391-1BB5-55D53AC993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D2632-88AD-4869-8D19-52FD1283B634}" type="slidenum">
              <a:rPr lang="sv-SE" smtClean="0"/>
              <a:pPr/>
              <a:t>7</a:t>
            </a:fld>
            <a:endParaRPr lang="sv-SE"/>
          </a:p>
        </p:txBody>
      </p:sp>
      <p:grpSp>
        <p:nvGrpSpPr>
          <p:cNvPr id="10" name="Grupp 9">
            <a:extLst>
              <a:ext uri="{FF2B5EF4-FFF2-40B4-BE49-F238E27FC236}">
                <a16:creationId xmlns:a16="http://schemas.microsoft.com/office/drawing/2014/main" id="{33083269-3445-A0FA-7A61-49A3863D24F7}"/>
              </a:ext>
            </a:extLst>
          </p:cNvPr>
          <p:cNvGrpSpPr/>
          <p:nvPr/>
        </p:nvGrpSpPr>
        <p:grpSpPr>
          <a:xfrm>
            <a:off x="2195511" y="5150263"/>
            <a:ext cx="8232776" cy="1227432"/>
            <a:chOff x="1787525" y="4685387"/>
            <a:chExt cx="5238750" cy="781050"/>
          </a:xfrm>
        </p:grpSpPr>
        <p:pic>
          <p:nvPicPr>
            <p:cNvPr id="6" name="Bildobjekt 5">
              <a:extLst>
                <a:ext uri="{FF2B5EF4-FFF2-40B4-BE49-F238E27FC236}">
                  <a16:creationId xmlns:a16="http://schemas.microsoft.com/office/drawing/2014/main" id="{DF3C8C28-5244-3E9D-8B07-571396F7D49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87525" y="4990187"/>
              <a:ext cx="5238750" cy="476250"/>
            </a:xfrm>
            <a:prstGeom prst="rect">
              <a:avLst/>
            </a:prstGeom>
          </p:spPr>
        </p:pic>
        <p:pic>
          <p:nvPicPr>
            <p:cNvPr id="9" name="Bildobjekt 8">
              <a:extLst>
                <a:ext uri="{FF2B5EF4-FFF2-40B4-BE49-F238E27FC236}">
                  <a16:creationId xmlns:a16="http://schemas.microsoft.com/office/drawing/2014/main" id="{DC930863-025F-AF71-EA64-E8815C1F583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82775" y="4685387"/>
              <a:ext cx="2228850" cy="304800"/>
            </a:xfrm>
            <a:prstGeom prst="rect">
              <a:avLst/>
            </a:prstGeom>
          </p:spPr>
        </p:pic>
      </p:grpSp>
      <p:pic>
        <p:nvPicPr>
          <p:cNvPr id="12" name="Bildobjekt 11">
            <a:extLst>
              <a:ext uri="{FF2B5EF4-FFF2-40B4-BE49-F238E27FC236}">
                <a16:creationId xmlns:a16="http://schemas.microsoft.com/office/drawing/2014/main" id="{A13F4254-D821-5BE0-770A-867EB038F8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9172" y="2521735"/>
            <a:ext cx="5057775" cy="952500"/>
          </a:xfrm>
          <a:prstGeom prst="rect">
            <a:avLst/>
          </a:prstGeom>
        </p:spPr>
      </p:pic>
      <p:pic>
        <p:nvPicPr>
          <p:cNvPr id="14" name="Bildobjekt 13">
            <a:extLst>
              <a:ext uri="{FF2B5EF4-FFF2-40B4-BE49-F238E27FC236}">
                <a16:creationId xmlns:a16="http://schemas.microsoft.com/office/drawing/2014/main" id="{5CA5A8CF-17A9-7FC7-8082-9F8310F551A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28857" y="3950039"/>
            <a:ext cx="5048250" cy="885825"/>
          </a:xfrm>
          <a:prstGeom prst="rect">
            <a:avLst/>
          </a:prstGeom>
        </p:spPr>
      </p:pic>
      <p:pic>
        <p:nvPicPr>
          <p:cNvPr id="16" name="Bildobjekt 15">
            <a:extLst>
              <a:ext uri="{FF2B5EF4-FFF2-40B4-BE49-F238E27FC236}">
                <a16:creationId xmlns:a16="http://schemas.microsoft.com/office/drawing/2014/main" id="{B8C1BFAD-2E2C-FA1B-ED99-B1536FC256D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28857" y="2454358"/>
            <a:ext cx="5184775" cy="974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1028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ACB9E87A-0C3F-B794-EC2C-00C559A501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91" b="1135"/>
          <a:stretch>
            <a:fillRect/>
          </a:stretch>
        </p:blipFill>
        <p:spPr>
          <a:xfrm>
            <a:off x="406401" y="0"/>
            <a:ext cx="11794510" cy="6858212"/>
          </a:xfrm>
          <a:prstGeom prst="rect">
            <a:avLst/>
          </a:prstGeom>
        </p:spPr>
      </p:pic>
      <p:sp>
        <p:nvSpPr>
          <p:cNvPr id="7" name="Rektangel 6">
            <a:extLst>
              <a:ext uri="{FF2B5EF4-FFF2-40B4-BE49-F238E27FC236}">
                <a16:creationId xmlns:a16="http://schemas.microsoft.com/office/drawing/2014/main" id="{0766869A-8710-F5F8-A10B-D68DA5D8650B}"/>
              </a:ext>
            </a:extLst>
          </p:cNvPr>
          <p:cNvSpPr/>
          <p:nvPr/>
        </p:nvSpPr>
        <p:spPr bwMode="gray">
          <a:xfrm>
            <a:off x="406400" y="4281714"/>
            <a:ext cx="11785599" cy="2576286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84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400"/>
              </a:spcBef>
            </a:pPr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B3A1AD83-603B-7B6C-4C6D-508F6621D2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D2632-88AD-4869-8D19-52FD1283B634}" type="slidenum">
              <a:rPr lang="sv-SE" smtClean="0"/>
              <a:pPr/>
              <a:t>8</a:t>
            </a:fld>
            <a:endParaRPr lang="sv-SE"/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16686932-8DF4-2DA4-41DF-170E7FD596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285" y="514653"/>
            <a:ext cx="2812535" cy="678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9886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0E9153-556D-570E-4A07-A0A8E0B811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557E3C-4ED3-EF28-88E6-BDF9AFE7F8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32" b="23704"/>
          <a:stretch>
            <a:fillRect/>
          </a:stretch>
        </p:blipFill>
        <p:spPr>
          <a:xfrm>
            <a:off x="406401" y="0"/>
            <a:ext cx="11794510" cy="6858212"/>
          </a:xfrm>
          <a:prstGeom prst="rect">
            <a:avLst/>
          </a:prstGeom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2DBC93BB-C1EF-0FB0-1E42-9554779CBE94}"/>
              </a:ext>
            </a:extLst>
          </p:cNvPr>
          <p:cNvSpPr/>
          <p:nvPr/>
        </p:nvSpPr>
        <p:spPr bwMode="gray">
          <a:xfrm>
            <a:off x="406400" y="2937164"/>
            <a:ext cx="11785599" cy="3920836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400"/>
              </a:spcBef>
            </a:pPr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985320FE-04C6-9F19-5D8D-AB06432AC8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5684" y="5110709"/>
            <a:ext cx="10369551" cy="615553"/>
          </a:xfrm>
        </p:spPr>
        <p:txBody>
          <a:bodyPr/>
          <a:lstStyle/>
          <a:p>
            <a:r>
              <a:rPr lang="sv-SE">
                <a:solidFill>
                  <a:schemeClr val="bg1"/>
                </a:solidFill>
              </a:rPr>
              <a:t>Läget i frågan: </a:t>
            </a:r>
            <a:r>
              <a:rPr lang="sv-SE">
                <a:solidFill>
                  <a:schemeClr val="accent1"/>
                </a:solidFill>
              </a:rPr>
              <a:t>Strandskyddet</a:t>
            </a: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617F45D2-045E-3778-7986-649684AEBB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D2632-88AD-4869-8D19-52FD1283B634}" type="slidenum">
              <a:rPr lang="sv-SE" smtClean="0"/>
              <a:pPr/>
              <a:t>9</a:t>
            </a:fld>
            <a:endParaRPr lang="sv-SE"/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6918453C-916D-ABBD-F6C2-F219EA92BA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285" y="514653"/>
            <a:ext cx="2812535" cy="678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02863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NHIDEALLTAG" val="Y"/>
</p:tagLst>
</file>

<file path=ppt/theme/theme1.xml><?xml version="1.0" encoding="utf-8"?>
<a:theme xmlns:a="http://schemas.openxmlformats.org/drawingml/2006/main" name="Naturskyddsföreningen">
  <a:themeElements>
    <a:clrScheme name="Anpassat 59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9D232"/>
      </a:accent1>
      <a:accent2>
        <a:srgbClr val="73AF3C"/>
      </a:accent2>
      <a:accent3>
        <a:srgbClr val="009691"/>
      </a:accent3>
      <a:accent4>
        <a:srgbClr val="F0E60A"/>
      </a:accent4>
      <a:accent5>
        <a:srgbClr val="E6E6E6"/>
      </a:accent5>
      <a:accent6>
        <a:srgbClr val="C70929"/>
      </a:accent6>
      <a:hlink>
        <a:srgbClr val="009691"/>
      </a:hlink>
      <a:folHlink>
        <a:srgbClr val="F0E60A"/>
      </a:folHlink>
    </a:clrScheme>
    <a:fontScheme name="Anpassat 16">
      <a:majorFont>
        <a:latin typeface="Roboto Slab_PRINT"/>
        <a:ea typeface=""/>
        <a:cs typeface=""/>
      </a:majorFont>
      <a:minorFont>
        <a:latin typeface="Roboto Slab_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gray"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spcBef>
            <a:spcPts val="400"/>
          </a:spcBef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 bwMode="gray">
        <a:ln w="9525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gray">
        <a:noFill/>
      </a:spPr>
      <a:bodyPr wrap="none" rtlCol="0">
        <a:spAutoFit/>
      </a:bodyPr>
      <a:lstStyle>
        <a:defPPr algn="l">
          <a:spcBef>
            <a:spcPts val="400"/>
          </a:spcBef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Naturskyddsföreningen" id="{58536EFC-82F9-4B2F-890D-53E56A9DE2DD}" vid="{03FAF356-0D67-4AB6-A36E-73CFED6498D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14ff8da-a4b9-4fec-a010-c78acf5194af">
      <Terms xmlns="http://schemas.microsoft.com/office/infopath/2007/PartnerControls"/>
    </lcf76f155ced4ddcb4097134ff3c332f>
    <SharedWithUsers xmlns="4aad4bb1-cccd-4116-807d-2b7a0610f567">
      <UserInfo>
        <DisplayName>Wiebke Steinfeld</DisplayName>
        <AccountId>7</AccountId>
        <AccountType/>
      </UserInfo>
      <UserInfo>
        <DisplayName>Amanda Svanborg</DisplayName>
        <AccountId>40</AccountId>
        <AccountType/>
      </UserInfo>
      <UserInfo>
        <DisplayName>Liselotte Lundström</DisplayName>
        <AccountId>60</AccountId>
        <AccountType/>
      </UserInfo>
    </SharedWithUser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242C8CA2A0AD9F47B21B91BE83CBDBFF" ma:contentTypeVersion="14" ma:contentTypeDescription="Skapa ett nytt dokument." ma:contentTypeScope="" ma:versionID="6a964afb2971373cd031a106b99c63ae">
  <xsd:schema xmlns:xsd="http://www.w3.org/2001/XMLSchema" xmlns:xs="http://www.w3.org/2001/XMLSchema" xmlns:p="http://schemas.microsoft.com/office/2006/metadata/properties" xmlns:ns2="c14ff8da-a4b9-4fec-a010-c78acf5194af" xmlns:ns3="4aad4bb1-cccd-4116-807d-2b7a0610f567" targetNamespace="http://schemas.microsoft.com/office/2006/metadata/properties" ma:root="true" ma:fieldsID="b9da4bce9837e79b93e7dc6f6706b69c" ns2:_="" ns3:_="">
    <xsd:import namespace="c14ff8da-a4b9-4fec-a010-c78acf5194af"/>
    <xsd:import namespace="4aad4bb1-cccd-4116-807d-2b7a0610f56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ServiceSearchProperties" minOccurs="0"/>
                <xsd:element ref="ns2:MediaLengthInSeconds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14ff8da-a4b9-4fec-a010-c78acf5194a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4" nillable="true" ma:taxonomy="true" ma:internalName="lcf76f155ced4ddcb4097134ff3c332f" ma:taxonomyFieldName="MediaServiceImageTags" ma:displayName="Bildmarkeringar" ma:readOnly="false" ma:fieldId="{5cf76f15-5ced-4ddc-b409-7134ff3c332f}" ma:taxonomyMulti="true" ma:sspId="3f4936df-72b5-4c12-9f91-1404b8bc252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1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ad4bb1-cccd-4116-807d-2b7a0610f567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Dela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Delat med information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9EFCE08-3911-4DB5-8E28-36B1180906C7}">
  <ds:schemaRefs>
    <ds:schemaRef ds:uri="09def811-4e63-4e84-a622-6df9ac9a7369"/>
    <ds:schemaRef ds:uri="96617585-6c86-4bea-b4cf-16bd7eb265f5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17388367-3C72-4DDC-9FF6-F40F25BCB86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FC0FFDE-1E61-4C38-AE4F-A2C7EB328884}"/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20</Slides>
  <Notes>20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Naturskyddsföreningen</vt:lpstr>
      <vt:lpstr>PowerPoint Presentation</vt:lpstr>
      <vt:lpstr>Ödesvalet för klimat och natur:  Vilka är de mest brinnande frågorna? </vt:lpstr>
      <vt:lpstr>PowerPoint Presentation</vt:lpstr>
      <vt:lpstr>Allvarligt läge</vt:lpstr>
      <vt:lpstr>En offensiv mandatperiod – åt fel håll</vt:lpstr>
      <vt:lpstr>Politiken just nu</vt:lpstr>
      <vt:lpstr>En dramatisk mandatperiod att vänta</vt:lpstr>
      <vt:lpstr>PowerPoint Presentation</vt:lpstr>
      <vt:lpstr>Läget i frågan: Strandskyddet</vt:lpstr>
      <vt:lpstr>PowerPoint Presentation</vt:lpstr>
      <vt:lpstr>PowerPoint Presentation</vt:lpstr>
      <vt:lpstr>PowerPoint Presentation</vt:lpstr>
      <vt:lpstr>PowerPoint Presentation</vt:lpstr>
      <vt:lpstr>Bild om strandskydd som kan ligga kvar under samtal - tror inte vi kan använda de som ligger här</vt:lpstr>
      <vt:lpstr>Läget i frågan: Skogen</vt:lpstr>
      <vt:lpstr> </vt:lpstr>
      <vt:lpstr>Skogspolitik i nedväxel  - en mandatperiod med sänkta ambitioner</vt:lpstr>
      <vt:lpstr>Vad ligger på bordet just nu?</vt:lpstr>
      <vt:lpstr>Skogspolitiken måste gå från produktion till helhet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/>
  <cp:revision>2</cp:revision>
  <dcterms:created xsi:type="dcterms:W3CDTF">2020-11-09T16:03:02Z</dcterms:created>
  <dcterms:modified xsi:type="dcterms:W3CDTF">2026-06-01T10:05:47Z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SharedWithUsers">
    <vt:lpwstr>7;#Wiebke Steinfeld;#40;#Amanda Svanborg;#60;#Liselotte Lundström</vt:lpwstr>
  </property>
  <property fmtid="{D5CDD505-2E9C-101B-9397-08002B2CF9AE}" pid="3" name="ContentTypeId">
    <vt:lpwstr>0x010100242C8CA2A0AD9F47B21B91BE83CBDBFF</vt:lpwstr>
  </property>
  <property fmtid="{D5CDD505-2E9C-101B-9397-08002B2CF9AE}" pid="4" name="ComplianceAssetId">
    <vt:lpwstr/>
  </property>
  <property fmtid="{D5CDD505-2E9C-101B-9397-08002B2CF9AE}" pid="5" name="_ExtendedDescription">
    <vt:lpwstr/>
  </property>
  <property fmtid="{D5CDD505-2E9C-101B-9397-08002B2CF9AE}" pid="6" name="TriggerFlowInfo">
    <vt:lpwstr/>
  </property>
  <property fmtid="{D5CDD505-2E9C-101B-9397-08002B2CF9AE}" pid="7" name="MediaServiceImageTags">
    <vt:lpwstr/>
  </property>
</Properties>
</file>