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4"/>
  </p:notesMasterIdLst>
  <p:handoutMasterIdLst>
    <p:handoutMasterId r:id="rId15"/>
  </p:handoutMasterIdLst>
  <p:sldIdLst>
    <p:sldId id="271" r:id="rId2"/>
    <p:sldId id="2147378591" r:id="rId3"/>
    <p:sldId id="2147378595" r:id="rId4"/>
    <p:sldId id="2147378613" r:id="rId5"/>
    <p:sldId id="2147378614" r:id="rId6"/>
    <p:sldId id="2147378616" r:id="rId7"/>
    <p:sldId id="2147378551" r:id="rId8"/>
    <p:sldId id="321" r:id="rId9"/>
    <p:sldId id="2147378617" r:id="rId10"/>
    <p:sldId id="2147378600" r:id="rId11"/>
    <p:sldId id="2147378447" r:id="rId12"/>
    <p:sldId id="279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ssida" id="{0332FA32-E790-4CD3-86B6-B248B4EADE8B}">
          <p14:sldIdLst/>
        </p14:section>
        <p14:section name="Presentation" id="{4A760F55-63D0-441C-9AC0-AA6EC905C8DE}">
          <p14:sldIdLst>
            <p14:sldId id="271"/>
            <p14:sldId id="2147378591"/>
            <p14:sldId id="2147378595"/>
            <p14:sldId id="2147378613"/>
            <p14:sldId id="2147378614"/>
            <p14:sldId id="2147378616"/>
            <p14:sldId id="2147378551"/>
            <p14:sldId id="321"/>
            <p14:sldId id="2147378617"/>
            <p14:sldId id="2147378600"/>
            <p14:sldId id="2147378447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24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Ehn" userId="0fe6c07a-ed6f-4000-9980-58c4ac7e639a" providerId="ADAL" clId="{BA8979C8-0553-4811-9A24-745F8635446D}"/>
    <pc:docChg chg="delSld modSld modSection">
      <pc:chgData name="Clara Ehn" userId="0fe6c07a-ed6f-4000-9980-58c4ac7e639a" providerId="ADAL" clId="{BA8979C8-0553-4811-9A24-745F8635446D}" dt="2025-06-24T15:59:28.321" v="39" actId="2696"/>
      <pc:docMkLst>
        <pc:docMk/>
      </pc:docMkLst>
      <pc:sldChg chg="modSp mod">
        <pc:chgData name="Clara Ehn" userId="0fe6c07a-ed6f-4000-9980-58c4ac7e639a" providerId="ADAL" clId="{BA8979C8-0553-4811-9A24-745F8635446D}" dt="2025-06-23T11:34:32.289" v="38" actId="5793"/>
        <pc:sldMkLst>
          <pc:docMk/>
          <pc:sldMk cId="1799728638" sldId="2147378600"/>
        </pc:sldMkLst>
        <pc:spChg chg="mod">
          <ac:chgData name="Clara Ehn" userId="0fe6c07a-ed6f-4000-9980-58c4ac7e639a" providerId="ADAL" clId="{BA8979C8-0553-4811-9A24-745F8635446D}" dt="2025-06-23T11:34:32.289" v="38" actId="5793"/>
          <ac:spMkLst>
            <pc:docMk/>
            <pc:sldMk cId="1799728638" sldId="2147378600"/>
            <ac:spMk id="3" creationId="{5099F882-0281-48C6-9230-E47C71327FF5}"/>
          </ac:spMkLst>
        </pc:spChg>
      </pc:sldChg>
      <pc:sldChg chg="del">
        <pc:chgData name="Clara Ehn" userId="0fe6c07a-ed6f-4000-9980-58c4ac7e639a" providerId="ADAL" clId="{BA8979C8-0553-4811-9A24-745F8635446D}" dt="2025-06-24T15:59:28.321" v="39" actId="2696"/>
        <pc:sldMkLst>
          <pc:docMk/>
          <pc:sldMk cId="2088130456" sldId="2147378618"/>
        </pc:sldMkLst>
      </pc:sldChg>
      <pc:sldMasterChg chg="delSldLayout">
        <pc:chgData name="Clara Ehn" userId="0fe6c07a-ed6f-4000-9980-58c4ac7e639a" providerId="ADAL" clId="{BA8979C8-0553-4811-9A24-745F8635446D}" dt="2025-06-24T15:59:28.321" v="39" actId="2696"/>
        <pc:sldMasterMkLst>
          <pc:docMk/>
          <pc:sldMasterMk cId="3704626869" sldId="2147483656"/>
        </pc:sldMasterMkLst>
        <pc:sldLayoutChg chg="del">
          <pc:chgData name="Clara Ehn" userId="0fe6c07a-ed6f-4000-9980-58c4ac7e639a" providerId="ADAL" clId="{BA8979C8-0553-4811-9A24-745F8635446D}" dt="2025-06-24T15:59:28.321" v="39" actId="2696"/>
          <pc:sldLayoutMkLst>
            <pc:docMk/>
            <pc:sldMasterMk cId="3704626869" sldId="2147483656"/>
            <pc:sldLayoutMk cId="3842018416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C3953E94-25C4-4FEE-AC3C-805B884C9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6148D59-DF15-4082-AB24-A4A85C5E16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5135F-FB60-49EC-B005-002DB6A09588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DACD158-3DA3-45EA-B905-8FD867E50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5BBB799-3680-4C2A-A4A0-C893C699B8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C93E-2746-490F-AF21-680C17EC44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523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08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12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2F31A6D-6304-423B-92BA-7F4F5FCDA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9" y="1855408"/>
            <a:ext cx="10512425" cy="3147184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5CD8DC-B16E-4C44-ADDD-7B87AD53E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4060" y="5002592"/>
            <a:ext cx="7088188" cy="119573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70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D28CEAD-3114-483A-9CD9-8FFF183D4B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75200" cy="62007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15075" y="1808163"/>
            <a:ext cx="5036400" cy="43926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2D30CBC0-67EF-48D0-94C0-8D49F42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074" y="333375"/>
            <a:ext cx="5038725" cy="136683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6296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700213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957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700213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957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2017-xx-xx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9BAE477-8E32-489D-853D-A63C6669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08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2017-xx-xx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3289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2017-xx-xx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327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A3EC220-87A2-478D-90FC-3821DFF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1855409"/>
            <a:ext cx="10512425" cy="31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6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lsidesbild_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58FF9A3E-2497-18EE-5FA7-B56E21009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93" y="0"/>
            <a:ext cx="12189807" cy="6858001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2023-xx-xx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2872D01-8617-445C-B207-D07412444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4" t="-11001" r="80891" b="-4610"/>
          <a:stretch/>
        </p:blipFill>
        <p:spPr>
          <a:xfrm>
            <a:off x="11580389" y="6231565"/>
            <a:ext cx="420128" cy="465595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868959D0-1EFE-7473-8A48-44B75D02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48304"/>
            <a:ext cx="5092926" cy="1366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F55ECE31-BCDB-C1BB-85FA-FF6846ED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3759152"/>
            <a:ext cx="5092926" cy="2586086"/>
          </a:xfrm>
        </p:spPr>
        <p:txBody>
          <a:bodyPr/>
          <a:lstStyle>
            <a:lvl1pPr>
              <a:buClr>
                <a:srgbClr val="218289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218289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rgbClr val="218289"/>
              </a:buClr>
              <a:defRPr sz="2100">
                <a:solidFill>
                  <a:schemeClr val="bg1"/>
                </a:solidFill>
              </a:defRPr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97796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lsides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58FF9A3E-2497-18EE-5FA7-B56E21009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93" y="-1"/>
            <a:ext cx="12189807" cy="6858001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9" y="2348304"/>
            <a:ext cx="5092926" cy="1366838"/>
          </a:xfrm>
        </p:spPr>
        <p:txBody>
          <a:bodyPr/>
          <a:lstStyle>
            <a:lvl1pPr>
              <a:defRPr>
                <a:solidFill>
                  <a:srgbClr val="6048A8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9789" y="3759152"/>
            <a:ext cx="5092926" cy="2586086"/>
          </a:xfrm>
        </p:spPr>
        <p:txBody>
          <a:bodyPr/>
          <a:lstStyle>
            <a:lvl1pPr>
              <a:buClr>
                <a:srgbClr val="218289"/>
              </a:buClr>
              <a:defRPr sz="2400">
                <a:solidFill>
                  <a:srgbClr val="4C4C4C"/>
                </a:solidFill>
              </a:defRPr>
            </a:lvl1pPr>
            <a:lvl2pPr>
              <a:buClr>
                <a:srgbClr val="218289"/>
              </a:buClr>
              <a:defRPr sz="2200">
                <a:solidFill>
                  <a:srgbClr val="4C4C4C"/>
                </a:solidFill>
              </a:defRPr>
            </a:lvl2pPr>
            <a:lvl3pPr>
              <a:buClr>
                <a:srgbClr val="218289"/>
              </a:buClr>
              <a:defRPr sz="2100">
                <a:solidFill>
                  <a:srgbClr val="4C4C4C"/>
                </a:solidFill>
              </a:defRPr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2023-xx-xx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99E4083-4041-170D-3212-EFBB44B15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4" t="-11001" r="80891" b="-4610"/>
          <a:stretch/>
        </p:blipFill>
        <p:spPr>
          <a:xfrm>
            <a:off x="11580389" y="6231565"/>
            <a:ext cx="420128" cy="4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7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_smal bild-V_Raps">
    <p:bg>
      <p:bgPr>
        <a:solidFill>
          <a:srgbClr val="FFF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8">
            <a:extLst>
              <a:ext uri="{FF2B5EF4-FFF2-40B4-BE49-F238E27FC236}">
                <a16:creationId xmlns:a16="http://schemas.microsoft.com/office/drawing/2014/main" id="{8310A275-0C06-6D77-D0A1-B6013C6C5D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035300" cy="6858001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79B05B9D-567D-4ACD-CBBF-3D1FCDA9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45" y="1715860"/>
            <a:ext cx="8021183" cy="1366838"/>
          </a:xfrm>
        </p:spPr>
        <p:txBody>
          <a:bodyPr/>
          <a:lstStyle>
            <a:lvl1pPr>
              <a:defRPr b="0" i="0">
                <a:solidFill>
                  <a:srgbClr val="6048A8"/>
                </a:solidFill>
                <a:latin typeface="Ciutadella Slab Medium" pitchFamily="2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2FB183AD-A410-872B-B8F8-280E8D6D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745" y="3190648"/>
            <a:ext cx="8021183" cy="2938008"/>
          </a:xfrm>
        </p:spPr>
        <p:txBody>
          <a:bodyPr/>
          <a:lstStyle>
            <a:lvl1pPr>
              <a:buClr>
                <a:srgbClr val="218289"/>
              </a:buClr>
              <a:buSzPct val="90000"/>
              <a:defRPr sz="2400">
                <a:solidFill>
                  <a:srgbClr val="4C4C4C"/>
                </a:solidFill>
              </a:defRPr>
            </a:lvl1pPr>
            <a:lvl2pPr>
              <a:buClr>
                <a:srgbClr val="218289"/>
              </a:buClr>
              <a:defRPr sz="2200">
                <a:solidFill>
                  <a:srgbClr val="4C4C4C"/>
                </a:solidFill>
              </a:defRPr>
            </a:lvl2pPr>
            <a:lvl3pPr>
              <a:buClr>
                <a:srgbClr val="218289"/>
              </a:buClr>
              <a:defRPr sz="2100">
                <a:solidFill>
                  <a:srgbClr val="4C4C4C"/>
                </a:solidFill>
              </a:defRPr>
            </a:lvl3pPr>
            <a:lvl4pPr>
              <a:buClrTx/>
              <a:defRPr>
                <a:solidFill>
                  <a:srgbClr val="4C4C4C"/>
                </a:solidFill>
              </a:defRPr>
            </a:lvl4pPr>
            <a:lvl5pPr>
              <a:buClrTx/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A4DFF7D3-0857-F03A-DAA0-A44A450B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976" y="6345238"/>
            <a:ext cx="1076569" cy="396875"/>
          </a:xfrm>
        </p:spPr>
        <p:txBody>
          <a:bodyPr/>
          <a:lstStyle/>
          <a:p>
            <a:r>
              <a:rPr lang="sv-SE" dirty="0"/>
              <a:t>2023-xx-xx</a:t>
            </a:r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9439D91A-2108-EF75-63F9-2A7FB4A8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7716" y="6345238"/>
            <a:ext cx="4114800" cy="396875"/>
          </a:xfrm>
        </p:spPr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E1D48965-BE50-1123-DFD6-2A12C7D3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92722" y="6345238"/>
            <a:ext cx="1033596" cy="396875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8271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_smal bild-V_Petroleum1">
    <p:bg>
      <p:bgPr>
        <a:solidFill>
          <a:srgbClr val="E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8">
            <a:extLst>
              <a:ext uri="{FF2B5EF4-FFF2-40B4-BE49-F238E27FC236}">
                <a16:creationId xmlns:a16="http://schemas.microsoft.com/office/drawing/2014/main" id="{D4B4127E-4509-D2A5-7807-71B8CA3A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035300" cy="6858001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7B85565C-68B7-3809-62D7-5766790B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45" y="1715860"/>
            <a:ext cx="8021183" cy="1366838"/>
          </a:xfrm>
        </p:spPr>
        <p:txBody>
          <a:bodyPr/>
          <a:lstStyle>
            <a:lvl1pPr>
              <a:defRPr b="0" i="0">
                <a:solidFill>
                  <a:srgbClr val="6048A8"/>
                </a:solidFill>
                <a:latin typeface="Ciutadella Slab Medium" pitchFamily="2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A137583-6A05-5C64-16BA-8FC6A89B3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745" y="3190648"/>
            <a:ext cx="8021183" cy="2938008"/>
          </a:xfrm>
        </p:spPr>
        <p:txBody>
          <a:bodyPr/>
          <a:lstStyle>
            <a:lvl1pPr>
              <a:buClr>
                <a:srgbClr val="218289"/>
              </a:buClr>
              <a:buSzPct val="90000"/>
              <a:defRPr sz="2400">
                <a:solidFill>
                  <a:srgbClr val="4C4C4C"/>
                </a:solidFill>
              </a:defRPr>
            </a:lvl1pPr>
            <a:lvl2pPr>
              <a:buClr>
                <a:srgbClr val="218289"/>
              </a:buClr>
              <a:defRPr sz="2200">
                <a:solidFill>
                  <a:srgbClr val="4C4C4C"/>
                </a:solidFill>
              </a:defRPr>
            </a:lvl2pPr>
            <a:lvl3pPr>
              <a:buClr>
                <a:srgbClr val="218289"/>
              </a:buClr>
              <a:defRPr sz="2100">
                <a:solidFill>
                  <a:srgbClr val="4C4C4C"/>
                </a:solidFill>
              </a:defRPr>
            </a:lvl3pPr>
            <a:lvl4pPr>
              <a:buClrTx/>
              <a:defRPr>
                <a:solidFill>
                  <a:srgbClr val="4C4C4C"/>
                </a:solidFill>
              </a:defRPr>
            </a:lvl4pPr>
            <a:lvl5pPr>
              <a:buClrTx/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8BBBFFD0-8720-A376-7162-719E1996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976" y="6345238"/>
            <a:ext cx="1076569" cy="396875"/>
          </a:xfrm>
        </p:spPr>
        <p:txBody>
          <a:bodyPr/>
          <a:lstStyle/>
          <a:p>
            <a:r>
              <a:rPr lang="sv-SE" dirty="0"/>
              <a:t>2023-xx-xx</a:t>
            </a:r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BF86D78C-3742-D2B7-926B-8972CB9E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7716" y="6345238"/>
            <a:ext cx="4114800" cy="396875"/>
          </a:xfrm>
        </p:spPr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37CC68C0-4679-047A-C449-2477D86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92722" y="6345238"/>
            <a:ext cx="1033596" cy="396875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3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_smal bild_Petroleum1">
    <p:bg>
      <p:bgPr>
        <a:solidFill>
          <a:srgbClr val="EA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2023-xx-xx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4780CBD2-ADC4-7093-9FE2-979E4425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15860"/>
            <a:ext cx="8021183" cy="1366838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5C010845-0576-BBC6-7904-56C27551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3190648"/>
            <a:ext cx="8021183" cy="2938008"/>
          </a:xfrm>
        </p:spPr>
        <p:txBody>
          <a:bodyPr/>
          <a:lstStyle>
            <a:lvl1pPr>
              <a:buClr>
                <a:srgbClr val="218289"/>
              </a:buClr>
              <a:defRPr>
                <a:solidFill>
                  <a:srgbClr val="4C4C4C"/>
                </a:solidFill>
              </a:defRPr>
            </a:lvl1pPr>
            <a:lvl2pPr>
              <a:buClr>
                <a:srgbClr val="218289"/>
              </a:buClr>
              <a:defRPr>
                <a:solidFill>
                  <a:srgbClr val="4C4C4C"/>
                </a:solidFill>
              </a:defRPr>
            </a:lvl2pPr>
            <a:lvl3pPr>
              <a:buClr>
                <a:srgbClr val="218289"/>
              </a:buClr>
              <a:defRPr>
                <a:solidFill>
                  <a:srgbClr val="4C4C4C"/>
                </a:solidFill>
              </a:defRPr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DAC83BF-34B0-D61F-A657-3D06CA5609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4507" y="-1"/>
            <a:ext cx="3035300" cy="6858001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0503676-B19F-2F1D-1167-09E428B6F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4" t="-11001" r="80891" b="-4610"/>
          <a:stretch/>
        </p:blipFill>
        <p:spPr>
          <a:xfrm>
            <a:off x="11580389" y="6231565"/>
            <a:ext cx="420128" cy="4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9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rubri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557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_smal bild-V_Bär">
    <p:bg>
      <p:bgPr>
        <a:solidFill>
          <a:srgbClr val="ED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8">
            <a:extLst>
              <a:ext uri="{FF2B5EF4-FFF2-40B4-BE49-F238E27FC236}">
                <a16:creationId xmlns:a16="http://schemas.microsoft.com/office/drawing/2014/main" id="{6A44AFB9-A249-C67F-7A66-4097570577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035300" cy="6858001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6BB55B4-B82F-1FE6-3D66-0B03F328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45" y="1715860"/>
            <a:ext cx="8021183" cy="1366838"/>
          </a:xfrm>
        </p:spPr>
        <p:txBody>
          <a:bodyPr/>
          <a:lstStyle>
            <a:lvl1pPr>
              <a:defRPr b="0" i="0">
                <a:solidFill>
                  <a:srgbClr val="6048A8"/>
                </a:solidFill>
                <a:latin typeface="Ciutadella Slab Medium" pitchFamily="2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DC4D9A0-48AD-9A39-45A2-624DBA26C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745" y="3190648"/>
            <a:ext cx="8021183" cy="2938008"/>
          </a:xfrm>
        </p:spPr>
        <p:txBody>
          <a:bodyPr/>
          <a:lstStyle>
            <a:lvl1pPr>
              <a:buClr>
                <a:srgbClr val="218289"/>
              </a:buClr>
              <a:buSzPct val="90000"/>
              <a:defRPr sz="2400">
                <a:solidFill>
                  <a:srgbClr val="4C4C4C"/>
                </a:solidFill>
              </a:defRPr>
            </a:lvl1pPr>
            <a:lvl2pPr>
              <a:buClr>
                <a:srgbClr val="218289"/>
              </a:buClr>
              <a:defRPr sz="2200">
                <a:solidFill>
                  <a:srgbClr val="4C4C4C"/>
                </a:solidFill>
              </a:defRPr>
            </a:lvl2pPr>
            <a:lvl3pPr>
              <a:buClr>
                <a:srgbClr val="218289"/>
              </a:buClr>
              <a:defRPr sz="2100">
                <a:solidFill>
                  <a:srgbClr val="4C4C4C"/>
                </a:solidFill>
              </a:defRPr>
            </a:lvl3pPr>
            <a:lvl4pPr>
              <a:buClrTx/>
              <a:defRPr>
                <a:solidFill>
                  <a:srgbClr val="4C4C4C"/>
                </a:solidFill>
              </a:defRPr>
            </a:lvl4pPr>
            <a:lvl5pPr>
              <a:buClrTx/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A5694EFC-E788-DA79-C05A-722677D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976" y="6345238"/>
            <a:ext cx="1076569" cy="396875"/>
          </a:xfrm>
        </p:spPr>
        <p:txBody>
          <a:bodyPr/>
          <a:lstStyle/>
          <a:p>
            <a:r>
              <a:rPr lang="sv-SE" dirty="0"/>
              <a:t>2023-xx-xx</a:t>
            </a:r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4399DE1C-686B-ABDA-5E68-8FCDFB3B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7716" y="6345238"/>
            <a:ext cx="4114800" cy="396875"/>
          </a:xfrm>
        </p:spPr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C620ACAB-BB14-F205-813E-1BB37837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92722" y="6345238"/>
            <a:ext cx="1033596" cy="396875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333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rubrik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5827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rubrik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382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rubrik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593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rubrik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8751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rubrik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7226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1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2D05E8E-E3E8-4E09-AF64-6EB19B4256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4608" y="-1"/>
            <a:ext cx="5875200" cy="6200775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6400" cy="4375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3976AD38-F850-4D89-8A67-7A65FD77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3375"/>
            <a:ext cx="5034812" cy="136683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278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9788" y="333375"/>
            <a:ext cx="10514012" cy="1366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10514012" cy="4392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418860" y="6345238"/>
            <a:ext cx="1076569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2017-xx-xx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45238"/>
            <a:ext cx="41148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53606" y="6345238"/>
            <a:ext cx="1033596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C8B9CA-4AAB-40B4-BFCE-F1D5244A8AF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878843" y="6211830"/>
            <a:ext cx="2158378" cy="6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58" r:id="rId8"/>
    <p:sldLayoutId id="2147483660" r:id="rId9"/>
    <p:sldLayoutId id="2147483669" r:id="rId10"/>
    <p:sldLayoutId id="2147483661" r:id="rId11"/>
    <p:sldLayoutId id="2147483662" r:id="rId12"/>
    <p:sldLayoutId id="2147483663" r:id="rId13"/>
    <p:sldLayoutId id="2147483670" r:id="rId14"/>
    <p:sldLayoutId id="2147483671" r:id="rId15"/>
    <p:sldLayoutId id="2147483672" r:id="rId16"/>
    <p:sldLayoutId id="2147483674" r:id="rId17"/>
    <p:sldLayoutId id="2147483676" r:id="rId18"/>
    <p:sldLayoutId id="2147483677" r:id="rId19"/>
    <p:sldLayoutId id="214748367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B366AE3-A16B-416E-B0DB-8B87C9157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sida 1">
            <a:extLst>
              <a:ext uri="{FF2B5EF4-FFF2-40B4-BE49-F238E27FC236}">
                <a16:creationId xmlns:a16="http://schemas.microsoft.com/office/drawing/2014/main" id="{17C9B5B4-94FD-2C6D-B7D6-03303E3BC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1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6">
            <a:extLst>
              <a:ext uri="{FF2B5EF4-FFF2-40B4-BE49-F238E27FC236}">
                <a16:creationId xmlns:a16="http://schemas.microsoft.com/office/drawing/2014/main" id="{65883A37-DC85-37D5-B0EE-149D487279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34513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6F2DAED-5F32-4D99-A50E-55376DD4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45" y="1727201"/>
            <a:ext cx="8021183" cy="1159932"/>
          </a:xfrm>
        </p:spPr>
        <p:txBody>
          <a:bodyPr/>
          <a:lstStyle/>
          <a:p>
            <a:r>
              <a:rPr lang="sv-SE" dirty="0"/>
              <a:t>Kontaktuppgifter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99F882-0281-48C6-9230-E47C7132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745" y="3141134"/>
            <a:ext cx="8021183" cy="3340350"/>
          </a:xfrm>
        </p:spPr>
        <p:txBody>
          <a:bodyPr/>
          <a:lstStyle/>
          <a:p>
            <a:r>
              <a:rPr lang="sv-SE" dirty="0"/>
              <a:t>Telefonnummer kontoret i Falun		</a:t>
            </a: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023-48 88 89</a:t>
            </a:r>
            <a:endParaRPr lang="sv-SE" dirty="0"/>
          </a:p>
          <a:p>
            <a:r>
              <a:rPr lang="sv-SE" dirty="0"/>
              <a:t>Telefonnummer Kontaktcenter		0771-771 070 </a:t>
            </a:r>
          </a:p>
          <a:p>
            <a:pPr marL="0" indent="0">
              <a:buNone/>
            </a:pPr>
            <a:endParaRPr lang="sv-SE" dirty="0">
              <a:hlinkClick r:id="" action="ppaction://noaction"/>
            </a:endParaRPr>
          </a:p>
          <a:p>
            <a:r>
              <a:rPr lang="sv-SE" dirty="0">
                <a:hlinkClick r:id="" action="ppaction://noaction"/>
              </a:rPr>
              <a:t>falun@familjensjurist.se</a:t>
            </a:r>
          </a:p>
          <a:p>
            <a:r>
              <a:rPr lang="sv-SE" dirty="0">
                <a:hlinkClick r:id="" action="ppaction://noaction"/>
              </a:rPr>
              <a:t>familjensjurist.se</a:t>
            </a:r>
          </a:p>
          <a:p>
            <a:pPr marL="0" indent="0">
              <a:buClr>
                <a:srgbClr val="218289"/>
              </a:buClr>
              <a:buSzPct val="8500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72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F1E1A1-A53C-B344-703B-9736B917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746251"/>
          </a:xfrm>
        </p:spPr>
        <p:txBody>
          <a:bodyPr/>
          <a:lstStyle/>
          <a:p>
            <a:pPr algn="ctr"/>
            <a:r>
              <a:rPr lang="sv-SE" dirty="0"/>
              <a:t>Tack!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96464E-6E1A-A332-FB92-3D2C17B8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6" t="-9881" r="85404" b="22365"/>
          <a:stretch/>
        </p:blipFill>
        <p:spPr>
          <a:xfrm>
            <a:off x="10515599" y="5110585"/>
            <a:ext cx="1676401" cy="17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2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17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9B3440F-E16D-BC71-8D92-4D0130A5D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73536" cy="685799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9EACEDA-F1EE-BBA7-D69E-D3339AC98885}"/>
              </a:ext>
            </a:extLst>
          </p:cNvPr>
          <p:cNvSpPr/>
          <p:nvPr/>
        </p:nvSpPr>
        <p:spPr>
          <a:xfrm>
            <a:off x="0" y="-12325"/>
            <a:ext cx="6750424" cy="6870325"/>
          </a:xfrm>
          <a:prstGeom prst="rect">
            <a:avLst/>
          </a:prstGeom>
          <a:solidFill>
            <a:schemeClr val="accent1">
              <a:alpha val="454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48C86E5-F5A8-B1FC-D817-B2D272832E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4" t="-11001" r="80891" b="-4610"/>
          <a:stretch/>
        </p:blipFill>
        <p:spPr>
          <a:xfrm>
            <a:off x="11580389" y="6231565"/>
            <a:ext cx="420128" cy="46559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ADE27FB-A3EB-A8AC-B3EC-F6E88E05ABB9}"/>
              </a:ext>
            </a:extLst>
          </p:cNvPr>
          <p:cNvSpPr txBox="1"/>
          <p:nvPr/>
        </p:nvSpPr>
        <p:spPr>
          <a:xfrm>
            <a:off x="405353" y="-471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9" name="Rubrik 6">
            <a:extLst>
              <a:ext uri="{FF2B5EF4-FFF2-40B4-BE49-F238E27FC236}">
                <a16:creationId xmlns:a16="http://schemas.microsoft.com/office/drawing/2014/main" id="{86C06387-04B4-F437-7560-8462B451205C}"/>
              </a:ext>
            </a:extLst>
          </p:cNvPr>
          <p:cNvSpPr txBox="1">
            <a:spLocks/>
          </p:cNvSpPr>
          <p:nvPr/>
        </p:nvSpPr>
        <p:spPr>
          <a:xfrm>
            <a:off x="810291" y="2527161"/>
            <a:ext cx="5656015" cy="1366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iutadella Slab Medium" pitchFamily="2" charset="0"/>
                <a:ea typeface="+mj-ea"/>
                <a:cs typeface="+mj-cs"/>
              </a:defRPr>
            </a:lvl1pPr>
          </a:lstStyle>
          <a:p>
            <a:r>
              <a:rPr lang="sv-SE"/>
              <a:t>Om oss</a:t>
            </a:r>
            <a:endParaRPr lang="sv-SE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B4A58EB5-DBCA-AFE0-E71C-043EF955D724}"/>
              </a:ext>
            </a:extLst>
          </p:cNvPr>
          <p:cNvSpPr txBox="1">
            <a:spLocks/>
          </p:cNvSpPr>
          <p:nvPr/>
        </p:nvSpPr>
        <p:spPr>
          <a:xfrm>
            <a:off x="810310" y="3604218"/>
            <a:ext cx="4667925" cy="2816942"/>
          </a:xfrm>
          <a:prstGeom prst="rect">
            <a:avLst/>
          </a:prstGeom>
          <a:noFill/>
        </p:spPr>
        <p:txBody>
          <a:bodyPr vert="horz" lIns="108232" tIns="54118" rIns="108232" bIns="54118" rtlCol="0" anchor="ctr">
            <a:noAutofit/>
          </a:bodyPr>
          <a:lstStyle>
            <a:lvl1pPr marL="0" marR="0" indent="0" algn="r" defTabSz="309563" rtl="0" eaLnBrk="1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7ED0E0"/>
              </a:buClr>
              <a:buSzPct val="85000"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Open Sans Light" panose="020B0606030504020204" pitchFamily="34" charset="0"/>
                <a:cs typeface="Arial" panose="020B0604020202020204" pitchFamily="34" charset="0"/>
                <a:sym typeface="Helvetica Light"/>
              </a:defRPr>
            </a:lvl1pPr>
            <a:lvl2pPr marL="476250" marR="0" indent="-238125" algn="l" defTabSz="309563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ED0E0"/>
              </a:buClr>
              <a:buSzPct val="75000"/>
              <a:buFont typeface="Wingdings 2" panose="05020102010507070707" pitchFamily="18" charset="2"/>
              <a:buChar char="Ã"/>
              <a:tabLst/>
              <a:defRPr sz="2000" b="0" i="0" u="none" strike="noStrike" cap="none" spc="0" baseline="0">
                <a:ln>
                  <a:noFill/>
                </a:ln>
                <a:solidFill>
                  <a:srgbClr val="0067A5"/>
                </a:solidFill>
                <a:uFillTx/>
                <a:latin typeface="Arial" panose="020B0604020202020204" pitchFamily="34" charset="0"/>
                <a:ea typeface="Open Sans Light" panose="020B0606030504020204" pitchFamily="34" charset="0"/>
                <a:cs typeface="Arial" panose="020B0604020202020204" pitchFamily="34" charset="0"/>
                <a:sym typeface="Helvetica Light"/>
              </a:defRPr>
            </a:lvl2pPr>
            <a:lvl3pPr marL="714375" marR="0" indent="-238125" algn="l" defTabSz="30956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ED0E0"/>
              </a:buClr>
              <a:buSzPct val="75000"/>
              <a:buFont typeface="Wingdings" panose="05000000000000000000" pitchFamily="2" charset="2"/>
              <a:buChar char="§"/>
              <a:tabLst/>
              <a:defRPr sz="1800" b="0" i="0" u="none" strike="noStrike" cap="none" spc="0" baseline="0">
                <a:ln>
                  <a:noFill/>
                </a:ln>
                <a:solidFill>
                  <a:srgbClr val="0067A5"/>
                </a:solidFill>
                <a:uFillTx/>
                <a:latin typeface="Arial" panose="020B0604020202020204" pitchFamily="34" charset="0"/>
                <a:ea typeface="Open Sans Light" panose="020B0606030504020204" pitchFamily="34" charset="0"/>
                <a:cs typeface="Arial" panose="020B0604020202020204" pitchFamily="34" charset="0"/>
                <a:sym typeface="Helvetica Light"/>
              </a:defRPr>
            </a:lvl3pPr>
            <a:lvl4pPr marL="952500" marR="0" indent="-238125" algn="l" defTabSz="30956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 sz="1800" b="0" i="0" u="none" strike="noStrike" cap="none" spc="0" baseline="0">
                <a:ln>
                  <a:noFill/>
                </a:ln>
                <a:solidFill>
                  <a:srgbClr val="0067A5"/>
                </a:solidFill>
                <a:uFillTx/>
                <a:latin typeface="Arial" panose="020B0604020202020204" pitchFamily="34" charset="0"/>
                <a:ea typeface="Open Sans Light" panose="020B0606030504020204" pitchFamily="34" charset="0"/>
                <a:cs typeface="Arial" panose="020B0604020202020204" pitchFamily="34" charset="0"/>
                <a:sym typeface="Helvetica Light"/>
              </a:defRPr>
            </a:lvl4pPr>
            <a:lvl5pPr marL="1190625" marR="0" indent="-238125" algn="l" defTabSz="30956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400" b="0" i="0" u="none" strike="noStrike" cap="none" spc="0" baseline="0">
                <a:ln>
                  <a:noFill/>
                </a:ln>
                <a:solidFill>
                  <a:srgbClr val="0067A5"/>
                </a:solidFill>
                <a:uFillTx/>
                <a:latin typeface="Avenir Light"/>
                <a:ea typeface="Open Sans Light" panose="020B0606030504020204" pitchFamily="34" charset="0"/>
                <a:cs typeface="Open Sans Light" panose="020B0606030504020204" pitchFamily="34" charset="0"/>
                <a:sym typeface="Helvetica Light"/>
              </a:defRPr>
            </a:lvl5pPr>
            <a:lvl6pPr marL="1428750" marR="0" indent="-238125" algn="l" defTabSz="309563" rtl="0" eaLnBrk="1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rtl="0" eaLnBrk="1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rtl="0" eaLnBrk="1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rtl="0" eaLnBrk="1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92075" indent="-233363" algn="l" defTabSz="307652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14313" algn="l"/>
              </a:tabLst>
              <a:defRPr/>
            </a:pP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Sveriges</a:t>
            </a:r>
            <a: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största</a:t>
            </a:r>
            <a: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juristbyrå</a:t>
            </a:r>
            <a:endParaRPr lang="en-GB" sz="28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075" indent="-233363" algn="l" defTabSz="307652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14313" algn="l"/>
              </a:tabLst>
              <a:defRPr/>
            </a:pP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Fonus-koncernen</a:t>
            </a:r>
            <a:endParaRPr lang="en-GB" sz="28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075" indent="-233363" algn="l" defTabSz="307652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214313" algn="l"/>
              </a:tabLst>
              <a:defRPr/>
            </a:pP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Experter</a:t>
            </a:r>
            <a: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inom</a:t>
            </a:r>
            <a: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familje</a:t>
            </a:r>
            <a: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-,</a:t>
            </a:r>
            <a:b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fastighet</a:t>
            </a:r>
            <a: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en-GB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företagsjuridik</a:t>
            </a:r>
            <a:endParaRPr lang="en-GB" sz="28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4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6">
            <a:extLst>
              <a:ext uri="{FF2B5EF4-FFF2-40B4-BE49-F238E27FC236}">
                <a16:creationId xmlns:a16="http://schemas.microsoft.com/office/drawing/2014/main" id="{EE53F596-752C-0D53-1942-4DE4EF702D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E514156-01E2-59A7-1948-5E405C27F23D}"/>
              </a:ext>
            </a:extLst>
          </p:cNvPr>
          <p:cNvSpPr/>
          <p:nvPr/>
        </p:nvSpPr>
        <p:spPr>
          <a:xfrm>
            <a:off x="0" y="-12325"/>
            <a:ext cx="12191980" cy="687032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8884"/>
                </a:schemeClr>
              </a:gs>
              <a:gs pos="71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C475856-5957-25E3-BA85-4B60A2232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4" t="-11001" r="80891" b="-4610"/>
          <a:stretch/>
        </p:blipFill>
        <p:spPr>
          <a:xfrm>
            <a:off x="11580389" y="6231565"/>
            <a:ext cx="420128" cy="465595"/>
          </a:xfrm>
          <a:prstGeom prst="rect">
            <a:avLst/>
          </a:prstGeom>
        </p:spPr>
      </p:pic>
      <p:sp>
        <p:nvSpPr>
          <p:cNvPr id="13" name="Rubrik 3">
            <a:extLst>
              <a:ext uri="{FF2B5EF4-FFF2-40B4-BE49-F238E27FC236}">
                <a16:creationId xmlns:a16="http://schemas.microsoft.com/office/drawing/2014/main" id="{169FC789-6DD5-0A15-27D4-5A13184C77BF}"/>
              </a:ext>
            </a:extLst>
          </p:cNvPr>
          <p:cNvSpPr txBox="1">
            <a:spLocks/>
          </p:cNvSpPr>
          <p:nvPr/>
        </p:nvSpPr>
        <p:spPr>
          <a:xfrm>
            <a:off x="839789" y="1322962"/>
            <a:ext cx="4987080" cy="1947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iutadella Slab Medium" pitchFamily="2" charset="0"/>
                <a:ea typeface="+mj-ea"/>
                <a:cs typeface="+mj-cs"/>
              </a:defRPr>
            </a:lvl1pPr>
          </a:lstStyle>
          <a:p>
            <a:r>
              <a:rPr lang="sv-SE"/>
              <a:t>Vi är rikstäckande </a:t>
            </a:r>
            <a:br>
              <a:rPr lang="sv-SE"/>
            </a:br>
            <a:r>
              <a:rPr lang="sv-SE"/>
              <a:t>– med lokal och digital närvaro</a:t>
            </a:r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C1C12D9C-C7D2-AB3B-ED0E-6DABEB82E8A2}"/>
              </a:ext>
            </a:extLst>
          </p:cNvPr>
          <p:cNvSpPr txBox="1">
            <a:spLocks/>
          </p:cNvSpPr>
          <p:nvPr/>
        </p:nvSpPr>
        <p:spPr>
          <a:xfrm>
            <a:off x="839789" y="3378018"/>
            <a:ext cx="5162178" cy="3169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Clr>
                <a:srgbClr val="2AB093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4825" indent="-238125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Clr>
                <a:srgbClr val="2AB093"/>
              </a:buClr>
              <a:buSzPct val="85000"/>
              <a:buFont typeface="Calibri" panose="020F0502020204030204" pitchFamily="34" charset="0"/>
              <a:buChar char="–"/>
              <a:tabLst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74688" indent="-149225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Clr>
                <a:srgbClr val="2AB093"/>
              </a:buClr>
              <a:buSzPct val="85000"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Calibri" panose="020F0502020204030204" pitchFamily="34" charset="0"/>
              <a:buChar char="–"/>
              <a:defRPr sz="12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cs typeface="Century Gothic"/>
              </a:rPr>
              <a:t>400 engagerade medarbetare </a:t>
            </a:r>
          </a:p>
          <a:p>
            <a:r>
              <a:rPr lang="sv-SE" dirty="0">
                <a:cs typeface="Century Gothic"/>
              </a:rPr>
              <a:t>Lokal närvaro - 280 orter runt om i Sverige</a:t>
            </a:r>
          </a:p>
          <a:p>
            <a:r>
              <a:rPr lang="sv-SE" dirty="0"/>
              <a:t>Tillgängligt efter kundens behov– personligt eller digitalt</a:t>
            </a:r>
          </a:p>
          <a:p>
            <a:r>
              <a:rPr lang="sv-SE" dirty="0"/>
              <a:t>Digitala tjänster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741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AAB6A9-8826-28FF-146D-2E15E6AE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gäller när man är sambo?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F8C115-CEA1-3B23-234B-5ACC2A0DB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Sambolagen omfattar </a:t>
            </a:r>
            <a:r>
              <a:rPr lang="sv-SE" b="1" dirty="0"/>
              <a:t>gemensam</a:t>
            </a:r>
            <a:r>
              <a:rPr lang="sv-SE" dirty="0"/>
              <a:t> </a:t>
            </a:r>
            <a:r>
              <a:rPr lang="sv-SE" b="1" dirty="0"/>
              <a:t>bostad</a:t>
            </a:r>
            <a:r>
              <a:rPr lang="sv-SE" dirty="0"/>
              <a:t> och </a:t>
            </a:r>
            <a:r>
              <a:rPr lang="sv-SE" b="1" dirty="0"/>
              <a:t>bohag</a:t>
            </a:r>
            <a:r>
              <a:rPr lang="sv-SE" dirty="0"/>
              <a:t> som skaffats för gemensam användning</a:t>
            </a:r>
          </a:p>
          <a:p>
            <a:r>
              <a:rPr lang="sv-SE" dirty="0"/>
              <a:t>Omfattar t ex inte bil, fritidshus, värdepapper</a:t>
            </a:r>
          </a:p>
          <a:p>
            <a:r>
              <a:rPr lang="sv-SE" dirty="0"/>
              <a:t>Ingen arvsrätt</a:t>
            </a:r>
          </a:p>
        </p:txBody>
      </p:sp>
      <p:pic>
        <p:nvPicPr>
          <p:cNvPr id="6" name="Platshållare för bild 5" descr="En bild som visar person, utomhus, klädsel, Människoansikte&#10;&#10;Automatiskt genererad beskrivning">
            <a:extLst>
              <a:ext uri="{FF2B5EF4-FFF2-40B4-BE49-F238E27FC236}">
                <a16:creationId xmlns:a16="http://schemas.microsoft.com/office/drawing/2014/main" id="{51681477-D027-9373-4219-650158F528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5243" r="35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265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person, utomhus, person, brud&#10;&#10;Automatiskt genererad beskrivning">
            <a:extLst>
              <a:ext uri="{FF2B5EF4-FFF2-40B4-BE49-F238E27FC236}">
                <a16:creationId xmlns:a16="http://schemas.microsoft.com/office/drawing/2014/main" id="{F786A47D-D8CF-742D-9106-7DD18D6FB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5247" r="35247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8170DDD-FAD3-CAD5-CBF5-AA7BB59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gäller när man är gift?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0BB8B1-63CB-BF8B-905D-0FE608EDB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Makarna äger sina egna tillgångar</a:t>
            </a:r>
          </a:p>
          <a:p>
            <a:r>
              <a:rPr lang="sv-SE" dirty="0"/>
              <a:t>Makarna ansvarar för sina skulder</a:t>
            </a:r>
          </a:p>
          <a:p>
            <a:r>
              <a:rPr lang="sv-SE" dirty="0"/>
              <a:t>Samäganderätt uppstår inte i och med vigseln</a:t>
            </a:r>
          </a:p>
          <a:p>
            <a:r>
              <a:rPr lang="sv-SE" b="1" dirty="0"/>
              <a:t>Men </a:t>
            </a:r>
            <a:r>
              <a:rPr lang="sv-SE" dirty="0"/>
              <a:t>det finns två slag av egendom</a:t>
            </a:r>
          </a:p>
          <a:p>
            <a:pPr lvl="1"/>
            <a:r>
              <a:rPr lang="sv-SE" dirty="0"/>
              <a:t>Giftorättsgods</a:t>
            </a:r>
          </a:p>
          <a:p>
            <a:pPr lvl="1"/>
            <a:r>
              <a:rPr lang="sv-SE" dirty="0"/>
              <a:t>Enskild egendom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769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04C8FD8-4E55-7436-CCD2-0EEA43AF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ärver mig?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3FC0342-A4C5-C34C-6AE3-C9DA92A3D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Din make </a:t>
            </a:r>
            <a:r>
              <a:rPr lang="sv-SE"/>
              <a:t>eller maka</a:t>
            </a: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Dina barn och deras avkomlingar (barnbarn och barnbarnsbarn)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Dina föräldrar samt syskon och deras avkomlingar (syskonbarn och syskonbarnbarn)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Dina mor- och farföräldrar samt dina föräldrars syskon farbröder, mostrar osv)</a:t>
            </a:r>
          </a:p>
        </p:txBody>
      </p:sp>
      <p:pic>
        <p:nvPicPr>
          <p:cNvPr id="10" name="Platshållare för bild 9" descr="En bild som visar person, klädsel, inomhus, skål&#10;&#10;Automatiskt genererad beskrivning">
            <a:extLst>
              <a:ext uri="{FF2B5EF4-FFF2-40B4-BE49-F238E27FC236}">
                <a16:creationId xmlns:a16="http://schemas.microsoft.com/office/drawing/2014/main" id="{4EDC431B-4C6C-C1DA-8CA4-C1359549D4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5247" r="35247"/>
          <a:stretch>
            <a:fillRect/>
          </a:stretch>
        </p:blipFill>
        <p:spPr>
          <a:xfrm>
            <a:off x="11151" y="-1"/>
            <a:ext cx="3035300" cy="6858001"/>
          </a:xfrm>
        </p:spPr>
      </p:pic>
    </p:spTree>
    <p:extLst>
      <p:ext uri="{BB962C8B-B14F-4D97-AF65-F5344CB8AC3E}">
        <p14:creationId xmlns:p14="http://schemas.microsoft.com/office/powerpoint/2010/main" val="204020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5">
            <a:extLst>
              <a:ext uri="{FF2B5EF4-FFF2-40B4-BE49-F238E27FC236}">
                <a16:creationId xmlns:a16="http://schemas.microsoft.com/office/drawing/2014/main" id="{2E85E3A5-7ED1-12FE-2EDC-FA7163AC8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B77BD69-AE88-B6EC-77A1-91E18D8D5F2B}"/>
              </a:ext>
            </a:extLst>
          </p:cNvPr>
          <p:cNvSpPr/>
          <p:nvPr/>
        </p:nvSpPr>
        <p:spPr>
          <a:xfrm>
            <a:off x="0" y="0"/>
            <a:ext cx="12191980" cy="6870325"/>
          </a:xfrm>
          <a:prstGeom prst="rect">
            <a:avLst/>
          </a:prstGeom>
          <a:gradFill flip="none" rotWithShape="1">
            <a:gsLst>
              <a:gs pos="42000">
                <a:schemeClr val="bg1">
                  <a:alpha val="61000"/>
                </a:schemeClr>
              </a:gs>
              <a:gs pos="55000">
                <a:schemeClr val="bg1">
                  <a:alpha val="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583DBDC-2894-4D34-AE40-1B585710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342566"/>
            <a:ext cx="5092926" cy="1366838"/>
          </a:xfrm>
        </p:spPr>
        <p:txBody>
          <a:bodyPr/>
          <a:lstStyle/>
          <a:p>
            <a:r>
              <a:rPr lang="sv-SE" dirty="0"/>
              <a:t>Varför ett testamente?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28F387-F16C-4049-BE59-534FDDF6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2766862"/>
            <a:ext cx="5092926" cy="2586086"/>
          </a:xfrm>
        </p:spPr>
        <p:txBody>
          <a:bodyPr/>
          <a:lstStyle/>
          <a:p>
            <a:pPr>
              <a:buClr>
                <a:srgbClr val="218289"/>
              </a:buClr>
              <a:buSzPct val="85000"/>
            </a:pPr>
            <a:r>
              <a:rPr lang="sv-SE" dirty="0"/>
              <a:t>Sambo</a:t>
            </a:r>
          </a:p>
          <a:p>
            <a:pPr>
              <a:buClr>
                <a:srgbClr val="218289"/>
              </a:buClr>
              <a:buSzPct val="85000"/>
            </a:pPr>
            <a:r>
              <a:rPr lang="sv-SE" dirty="0"/>
              <a:t>Säkra framtiden</a:t>
            </a:r>
          </a:p>
          <a:p>
            <a:pPr>
              <a:buClr>
                <a:srgbClr val="218289"/>
              </a:buClr>
              <a:buSzPct val="85000"/>
            </a:pPr>
            <a:r>
              <a:rPr lang="sv-SE" dirty="0"/>
              <a:t>Ändra den legala arvsordningen</a:t>
            </a:r>
          </a:p>
          <a:p>
            <a:pPr>
              <a:buClr>
                <a:srgbClr val="218289"/>
              </a:buClr>
              <a:buSzPct val="85000"/>
            </a:pPr>
            <a:r>
              <a:rPr lang="sv-SE" dirty="0"/>
              <a:t>Välgörande ändamål</a:t>
            </a:r>
          </a:p>
          <a:p>
            <a:pPr>
              <a:buClr>
                <a:srgbClr val="218289"/>
              </a:buClr>
              <a:buSzPct val="85000"/>
            </a:pPr>
            <a:r>
              <a:rPr lang="sv-SE" dirty="0"/>
              <a:t>Många inblandade</a:t>
            </a:r>
          </a:p>
          <a:p>
            <a:pPr>
              <a:buClr>
                <a:srgbClr val="218289"/>
              </a:buClr>
              <a:buSzPct val="85000"/>
            </a:pPr>
            <a:r>
              <a:rPr lang="sv-SE" dirty="0"/>
              <a:t>Ställa villkor</a:t>
            </a:r>
          </a:p>
          <a:p>
            <a:pPr>
              <a:buClr>
                <a:srgbClr val="218289"/>
              </a:buClr>
              <a:buSzPct val="85000"/>
            </a:pPr>
            <a:r>
              <a:rPr lang="sv-SE" dirty="0"/>
              <a:t>Legat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E96D4D5-9BE5-C04C-5B75-DB33B81C6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4" t="-11001" r="80891" b="-4610"/>
          <a:stretch/>
        </p:blipFill>
        <p:spPr>
          <a:xfrm>
            <a:off x="11580389" y="6231565"/>
            <a:ext cx="420128" cy="46559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DFA8F2F-0B2A-6776-3207-AD0B36FE1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4" t="-11001" r="80891" b="-4610"/>
          <a:stretch/>
        </p:blipFill>
        <p:spPr>
          <a:xfrm>
            <a:off x="11580389" y="6231565"/>
            <a:ext cx="420128" cy="4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774" b="14774"/>
          <a:stretch>
            <a:fillRect/>
          </a:stretch>
        </p:blipFill>
        <p:spPr>
          <a:xfrm>
            <a:off x="1" y="0"/>
            <a:ext cx="6049926" cy="6858000"/>
          </a:xfr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FEA606-476F-4AC0-83C8-4963408DE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Tryggt och säkert hos Familjens Jurist</a:t>
            </a:r>
          </a:p>
          <a:p>
            <a:r>
              <a:rPr lang="sv-SE" dirty="0"/>
              <a:t>Fysiskt och digitalt</a:t>
            </a:r>
          </a:p>
          <a:p>
            <a:r>
              <a:rPr lang="sv-SE" dirty="0"/>
              <a:t>Meddelande till dödsboet</a:t>
            </a:r>
          </a:p>
          <a:p>
            <a:r>
              <a:rPr lang="sv-SE" dirty="0"/>
              <a:t>Hämtas ut mot underskrift</a:t>
            </a:r>
          </a:p>
          <a:p>
            <a:r>
              <a:rPr lang="sv-SE" dirty="0"/>
              <a:t>Digital kopia finns kvar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2A71445-3241-4E21-A28B-8AE4B1C5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Förvaring av testamente</a:t>
            </a:r>
          </a:p>
        </p:txBody>
      </p:sp>
    </p:spTree>
    <p:extLst>
      <p:ext uri="{BB962C8B-B14F-4D97-AF65-F5344CB8AC3E}">
        <p14:creationId xmlns:p14="http://schemas.microsoft.com/office/powerpoint/2010/main" val="380554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 descr="En bild som visar person, klädsel, kyss, utomhus&#10;&#10;Automatiskt genererad beskrivning">
            <a:extLst>
              <a:ext uri="{FF2B5EF4-FFF2-40B4-BE49-F238E27FC236}">
                <a16:creationId xmlns:a16="http://schemas.microsoft.com/office/drawing/2014/main" id="{8016473E-1123-149E-3A52-B86CFB454B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7745" b="27745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58F0FF0-2D1F-0E43-5435-4518ECC6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framtidsfullmakt?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9229890-4660-ABA7-0B63-22389A50C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Alternativ till god man</a:t>
            </a:r>
          </a:p>
          <a:p>
            <a:r>
              <a:rPr lang="sv-SE" dirty="0"/>
              <a:t>Välja vem som ansvarar för dina personliga och ekonomiska intressen om du själv inte kan</a:t>
            </a:r>
          </a:p>
        </p:txBody>
      </p:sp>
    </p:spTree>
    <p:extLst>
      <p:ext uri="{BB962C8B-B14F-4D97-AF65-F5344CB8AC3E}">
        <p14:creationId xmlns:p14="http://schemas.microsoft.com/office/powerpoint/2010/main" val="1164696411"/>
      </p:ext>
    </p:extLst>
  </p:cSld>
  <p:clrMapOvr>
    <a:masterClrMapping/>
  </p:clrMapOvr>
</p:sld>
</file>

<file path=ppt/theme/theme1.xml><?xml version="1.0" encoding="utf-8"?>
<a:theme xmlns:a="http://schemas.openxmlformats.org/drawingml/2006/main" name="Familjens_Jurist">
  <a:themeElements>
    <a:clrScheme name="Familjens_jurist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4A2F80"/>
      </a:accent1>
      <a:accent2>
        <a:srgbClr val="2DB195"/>
      </a:accent2>
      <a:accent3>
        <a:srgbClr val="D8D1CA"/>
      </a:accent3>
      <a:accent4>
        <a:srgbClr val="A7C93F"/>
      </a:accent4>
      <a:accent5>
        <a:srgbClr val="00A6D6"/>
      </a:accent5>
      <a:accent6>
        <a:srgbClr val="FFCF36"/>
      </a:accent6>
      <a:hlink>
        <a:srgbClr val="0563C1"/>
      </a:hlink>
      <a:folHlink>
        <a:srgbClr val="954F72"/>
      </a:folHlink>
    </a:clrScheme>
    <a:fontScheme name="Familjens_Jurist_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/>
  <a:extLst>
    <a:ext uri="{05A4C25C-085E-4340-85A3-A5531E510DB2}">
      <thm15:themeFamily xmlns:thm15="http://schemas.microsoft.com/office/thememl/2012/main" name="Blank.potx" id="{42561C05-F94A-41BF-9C28-93D26AA1D2C4}" vid="{4FE43ED6-C027-4B16-BF9D-CC3DC9C75BA4}"/>
    </a:ext>
  </a:extLst>
</a:theme>
</file>

<file path=ppt/theme/theme2.xml><?xml version="1.0" encoding="utf-8"?>
<a:theme xmlns:a="http://schemas.openxmlformats.org/drawingml/2006/main" name="Office-tema">
  <a:themeElements>
    <a:clrScheme name="Familjens_jurist_Colors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4A2F80"/>
      </a:accent1>
      <a:accent2>
        <a:srgbClr val="2DB195"/>
      </a:accent2>
      <a:accent3>
        <a:srgbClr val="D8D1CA"/>
      </a:accent3>
      <a:accent4>
        <a:srgbClr val="A7C93F"/>
      </a:accent4>
      <a:accent5>
        <a:srgbClr val="00A6D6"/>
      </a:accent5>
      <a:accent6>
        <a:srgbClr val="FFCF36"/>
      </a:accent6>
      <a:hlink>
        <a:srgbClr val="0563C1"/>
      </a:hlink>
      <a:folHlink>
        <a:srgbClr val="954F72"/>
      </a:folHlink>
    </a:clrScheme>
    <a:fontScheme name="Familjens_Jurist_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amiljens_jurist_Colors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4A2F80"/>
      </a:accent1>
      <a:accent2>
        <a:srgbClr val="2DB195"/>
      </a:accent2>
      <a:accent3>
        <a:srgbClr val="D8D1CA"/>
      </a:accent3>
      <a:accent4>
        <a:srgbClr val="A7C93F"/>
      </a:accent4>
      <a:accent5>
        <a:srgbClr val="00A6D6"/>
      </a:accent5>
      <a:accent6>
        <a:srgbClr val="FFCF36"/>
      </a:accent6>
      <a:hlink>
        <a:srgbClr val="0563C1"/>
      </a:hlink>
      <a:folHlink>
        <a:srgbClr val="954F72"/>
      </a:folHlink>
    </a:clrScheme>
    <a:fontScheme name="Familjens_Jurist_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a1bd85a-a9f5-49df-8425-43270fbb0411}" enabled="0" method="" siteId="{fa1bd85a-a9f5-49df-8425-43270fbb04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</TotalTime>
  <Words>249</Words>
  <Application>Microsoft Office PowerPoint</Application>
  <PresentationFormat>Bredbild</PresentationFormat>
  <Paragraphs>51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Ciutadella Slab Medium</vt:lpstr>
      <vt:lpstr>Familjens_Jurist</vt:lpstr>
      <vt:lpstr>PowerPoint-presentation</vt:lpstr>
      <vt:lpstr>PowerPoint-presentation</vt:lpstr>
      <vt:lpstr>PowerPoint-presentation</vt:lpstr>
      <vt:lpstr>Vad gäller när man är sambo?</vt:lpstr>
      <vt:lpstr>Vad gäller när man är gift?</vt:lpstr>
      <vt:lpstr>Vem ärver mig?</vt:lpstr>
      <vt:lpstr>Varför ett testamente?</vt:lpstr>
      <vt:lpstr>Förvaring av testamente</vt:lpstr>
      <vt:lpstr>Vad är en framtidsfullmakt?</vt:lpstr>
      <vt:lpstr>Kontaktuppgifter</vt:lpstr>
      <vt:lpstr>Tack!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Helena Solum</dc:creator>
  <cp:lastModifiedBy>Clara Ehn</cp:lastModifiedBy>
  <cp:revision>3</cp:revision>
  <dcterms:created xsi:type="dcterms:W3CDTF">2024-10-10T09:41:52Z</dcterms:created>
  <dcterms:modified xsi:type="dcterms:W3CDTF">2025-06-24T15:59:28Z</dcterms:modified>
</cp:coreProperties>
</file>