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48D_DC81C69B.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omments/modernComment_490_DE337C66.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1160" r:id="rId5"/>
    <p:sldId id="441" r:id="rId6"/>
    <p:sldId id="1201" r:id="rId7"/>
    <p:sldId id="1203" r:id="rId8"/>
    <p:sldId id="1204" r:id="rId9"/>
    <p:sldId id="1205" r:id="rId10"/>
    <p:sldId id="1206" r:id="rId11"/>
    <p:sldId id="1207" r:id="rId12"/>
    <p:sldId id="1202" r:id="rId13"/>
    <p:sldId id="1178" r:id="rId14"/>
    <p:sldId id="256" r:id="rId15"/>
    <p:sldId id="1197" r:id="rId16"/>
    <p:sldId id="1195" r:id="rId17"/>
    <p:sldId id="1194" r:id="rId18"/>
    <p:sldId id="1176" r:id="rId19"/>
    <p:sldId id="1175" r:id="rId20"/>
    <p:sldId id="1200" r:id="rId21"/>
    <p:sldId id="1198" r:id="rId22"/>
    <p:sldId id="1170" r:id="rId23"/>
    <p:sldId id="1161" r:id="rId24"/>
    <p:sldId id="1165" r:id="rId25"/>
    <p:sldId id="1173" r:id="rId26"/>
    <p:sldId id="1174" r:id="rId27"/>
    <p:sldId id="1163" r:id="rId28"/>
    <p:sldId id="1168" r:id="rId29"/>
    <p:sldId id="1172" r:id="rId30"/>
    <p:sldId id="1171" r:id="rId31"/>
  </p:sldIdLst>
  <p:sldSz cx="13444538" cy="7562850"/>
  <p:notesSz cx="10693400" cy="75628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7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0A87F0-E148-AB67-4CDB-15B01D41922C}" name="Joacim Olsson" initials="JO" userId="S::joacim.olsson@aktiespararna.se::b2a03e05-9dff-4a2a-a483-b4ba7d4a76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é Netzén Örn" initials="ANÖ" lastIdx="2" clrIdx="0">
    <p:extLst>
      <p:ext uri="{19B8F6BF-5375-455C-9EA6-DF929625EA0E}">
        <p15:presenceInfo xmlns:p15="http://schemas.microsoft.com/office/powerpoint/2012/main" userId="S::andre.netzen@aktiespararna.se::33f6554c-1f5c-46a3-ba27-275016737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DAA"/>
    <a:srgbClr val="169EDA"/>
    <a:srgbClr val="32D8CE"/>
    <a:srgbClr val="FBC332"/>
    <a:srgbClr val="F5A218"/>
    <a:srgbClr val="EC5345"/>
    <a:srgbClr val="EE0181"/>
    <a:srgbClr val="973B8E"/>
    <a:srgbClr val="652FA0"/>
    <a:srgbClr val="E8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F2E85-39C9-47A8-BE90-329160080C40}" v="25" dt="2025-01-17T15:28:18.83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14" autoAdjust="0"/>
    <p:restoredTop sz="96654"/>
  </p:normalViewPr>
  <p:slideViewPr>
    <p:cSldViewPr snapToGrid="0">
      <p:cViewPr>
        <p:scale>
          <a:sx n="86" d="100"/>
          <a:sy n="86" d="100"/>
        </p:scale>
        <p:origin x="112" y="728"/>
      </p:cViewPr>
      <p:guideLst>
        <p:guide orient="horz" pos="2880"/>
        <p:guide pos="27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hristina.stahl/Documents/Kongress%202025/Kopia%20av%20Statistik%20-%20Medlem%20la&#778;st%20material%202025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BNP år</a:t>
            </a:r>
            <a:r>
              <a:rPr lang="sv-SE" baseline="0" dirty="0"/>
              <a:t> 2022 , </a:t>
            </a:r>
            <a:r>
              <a:rPr lang="sv-SE" baseline="0" dirty="0" err="1"/>
              <a:t>milj</a:t>
            </a:r>
            <a:r>
              <a:rPr lang="sv-SE" baseline="0" dirty="0"/>
              <a:t> US dollar</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9431330382320683E-2"/>
          <c:y val="0.15735396252939157"/>
          <c:w val="0.89931468449546892"/>
          <c:h val="0.78914825073008277"/>
        </c:manualLayout>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Norden + Balt</c:v>
                </c:pt>
                <c:pt idx="1">
                  <c:v>Polen</c:v>
                </c:pt>
                <c:pt idx="2">
                  <c:v>Tyskland</c:v>
                </c:pt>
                <c:pt idx="3">
                  <c:v>Ryssland</c:v>
                </c:pt>
              </c:strCache>
            </c:strRef>
          </c:cat>
          <c:val>
            <c:numRef>
              <c:f>Blad1!$B$2:$B$5</c:f>
              <c:numCache>
                <c:formatCode>General</c:formatCode>
                <c:ptCount val="4"/>
                <c:pt idx="0">
                  <c:v>1991025</c:v>
                </c:pt>
                <c:pt idx="1">
                  <c:v>688177</c:v>
                </c:pt>
                <c:pt idx="2">
                  <c:v>4072192</c:v>
                </c:pt>
                <c:pt idx="3">
                  <c:v>2240422</c:v>
                </c:pt>
              </c:numCache>
            </c:numRef>
          </c:val>
          <c:extLst>
            <c:ext xmlns:c16="http://schemas.microsoft.com/office/drawing/2014/chart" uri="{C3380CC4-5D6E-409C-BE32-E72D297353CC}">
              <c16:uniqueId val="{00000000-17EF-8149-BBA8-F0D3E1BFB6BB}"/>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Norden + Balt</c:v>
                </c:pt>
                <c:pt idx="1">
                  <c:v>Polen</c:v>
                </c:pt>
                <c:pt idx="2">
                  <c:v>Tyskland</c:v>
                </c:pt>
                <c:pt idx="3">
                  <c:v>Ryssland</c:v>
                </c:pt>
              </c:strCache>
            </c:strRef>
          </c:cat>
          <c:val>
            <c:numRef>
              <c:f>Blad1!$C$2:$C$5</c:f>
              <c:numCache>
                <c:formatCode>General</c:formatCode>
                <c:ptCount val="4"/>
              </c:numCache>
            </c:numRef>
          </c:val>
          <c:extLst>
            <c:ext xmlns:c16="http://schemas.microsoft.com/office/drawing/2014/chart" uri="{C3380CC4-5D6E-409C-BE32-E72D297353CC}">
              <c16:uniqueId val="{00000001-17EF-8149-BBA8-F0D3E1BFB6BB}"/>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Norden + Balt</c:v>
                </c:pt>
                <c:pt idx="1">
                  <c:v>Polen</c:v>
                </c:pt>
                <c:pt idx="2">
                  <c:v>Tyskland</c:v>
                </c:pt>
                <c:pt idx="3">
                  <c:v>Ryssland</c:v>
                </c:pt>
              </c:strCache>
            </c:strRef>
          </c:cat>
          <c:val>
            <c:numRef>
              <c:f>Blad1!$D$2:$D$5</c:f>
              <c:numCache>
                <c:formatCode>General</c:formatCode>
                <c:ptCount val="4"/>
              </c:numCache>
            </c:numRef>
          </c:val>
          <c:extLst>
            <c:ext xmlns:c16="http://schemas.microsoft.com/office/drawing/2014/chart" uri="{C3380CC4-5D6E-409C-BE32-E72D297353CC}">
              <c16:uniqueId val="{00000002-17EF-8149-BBA8-F0D3E1BFB6BB}"/>
            </c:ext>
          </c:extLst>
        </c:ser>
        <c:dLbls>
          <c:showLegendKey val="0"/>
          <c:showVal val="0"/>
          <c:showCatName val="0"/>
          <c:showSerName val="0"/>
          <c:showPercent val="0"/>
          <c:showBubbleSize val="0"/>
        </c:dLbls>
        <c:gapWidth val="219"/>
        <c:overlap val="-27"/>
        <c:axId val="875287583"/>
        <c:axId val="874878703"/>
      </c:barChart>
      <c:catAx>
        <c:axId val="87528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74878703"/>
        <c:crosses val="autoZero"/>
        <c:auto val="1"/>
        <c:lblAlgn val="ctr"/>
        <c:lblOffset val="100"/>
        <c:noMultiLvlLbl val="0"/>
      </c:catAx>
      <c:valAx>
        <c:axId val="874878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7528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Mars!$C$2</c:f>
              <c:strCache>
                <c:ptCount val="1"/>
                <c:pt idx="0">
                  <c:v>Genomförda event och aktiviteter</c:v>
                </c:pt>
              </c:strCache>
            </c:strRef>
          </c:tx>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503-7C40-8EBC-27C20DA1F7E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503-7C40-8EBC-27C20DA1F7E6}"/>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r>
                      <a:rPr lang="en-US" dirty="0"/>
                      <a:t>1 018 </a:t>
                    </a:r>
                    <a:r>
                      <a:rPr lang="en-US" dirty="0" err="1"/>
                      <a:t>st</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03-7C40-8EBC-27C20DA1F7E6}"/>
                </c:ext>
              </c:extLst>
            </c:dLbl>
            <c:dLbl>
              <c:idx val="1"/>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fld id="{26A2D7A8-F00E-B441-A635-BD626D0AE352}" type="VALUE">
                      <a:rPr lang="en-US" smtClean="0"/>
                      <a:pPr>
                        <a:defRPr sz="1600" b="1"/>
                      </a:pPr>
                      <a:t>[VÄRDE]</a:t>
                    </a:fld>
                    <a:r>
                      <a:rPr lang="en-US"/>
                      <a:t> st</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03-7C40-8EBC-27C20DA1F7E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Mars!$B$3:$B$4</c:f>
              <c:strCache>
                <c:ptCount val="2"/>
                <c:pt idx="0">
                  <c:v>Lokala events</c:v>
                </c:pt>
                <c:pt idx="1">
                  <c:v>Centrala events</c:v>
                </c:pt>
              </c:strCache>
            </c:strRef>
          </c:cat>
          <c:val>
            <c:numRef>
              <c:f>Mars!$C$3:$C$4</c:f>
              <c:numCache>
                <c:formatCode>General</c:formatCode>
                <c:ptCount val="2"/>
                <c:pt idx="0">
                  <c:v>1018</c:v>
                </c:pt>
                <c:pt idx="1">
                  <c:v>77</c:v>
                </c:pt>
              </c:numCache>
            </c:numRef>
          </c:val>
          <c:extLst>
            <c:ext xmlns:c16="http://schemas.microsoft.com/office/drawing/2014/chart" uri="{C3380CC4-5D6E-409C-BE32-E72D297353CC}">
              <c16:uniqueId val="{00000004-F503-7C40-8EBC-27C20DA1F7E6}"/>
            </c:ext>
          </c:extLst>
        </c:ser>
        <c:dLbls>
          <c:showLegendKey val="0"/>
          <c:showVal val="0"/>
          <c:showCatName val="0"/>
          <c:showSerName val="0"/>
          <c:showPercent val="0"/>
          <c:showBubbleSize val="0"/>
        </c:dLbls>
        <c:gapWidth val="219"/>
        <c:overlap val="-27"/>
        <c:axId val="2113746912"/>
        <c:axId val="1484307055"/>
      </c:barChart>
      <c:catAx>
        <c:axId val="21137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sv-SE"/>
          </a:p>
        </c:txPr>
        <c:crossAx val="1484307055"/>
        <c:crosses val="autoZero"/>
        <c:auto val="1"/>
        <c:lblAlgn val="ctr"/>
        <c:lblOffset val="100"/>
        <c:noMultiLvlLbl val="0"/>
      </c:catAx>
      <c:valAx>
        <c:axId val="1484307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11374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Medlemsengagemang</a:t>
            </a:r>
            <a:r>
              <a:rPr lang="sv-SE" baseline="0"/>
              <a:t> exklusive tidning H2 2024</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'År (från juli)'!$B$2</c:f>
              <c:strCache>
                <c:ptCount val="1"/>
                <c:pt idx="0">
                  <c:v>Medlemsengagemang (unika individer) exkl tidningen Aktiespararen</c:v>
                </c:pt>
              </c:strCache>
            </c:strRef>
          </c:tx>
          <c:spPr>
            <a:solidFill>
              <a:schemeClr val="accent1"/>
            </a:solidFill>
            <a:ln>
              <a:noFill/>
            </a:ln>
            <a:effectLst/>
          </c:spPr>
          <c:invertIfNegative val="0"/>
          <c:cat>
            <c:strRef>
              <c:f>'År (från juli)'!$A$3:$A$15</c:f>
              <c:strCache>
                <c:ptCount val="13"/>
                <c:pt idx="0">
                  <c:v>Nyheter</c:v>
                </c:pt>
                <c:pt idx="1">
                  <c:v>Analyser</c:v>
                </c:pt>
                <c:pt idx="2">
                  <c:v>Portföljer</c:v>
                </c:pt>
                <c:pt idx="3">
                  <c:v>SaveByBell</c:v>
                </c:pt>
                <c:pt idx="4">
                  <c:v>Guider</c:v>
                </c:pt>
                <c:pt idx="5">
                  <c:v>Hittakursvinnare</c:v>
                </c:pt>
                <c:pt idx="6">
                  <c:v>Smartbox</c:v>
                </c:pt>
                <c:pt idx="7">
                  <c:v>Aktiespararna Aktiv</c:v>
                </c:pt>
                <c:pt idx="8">
                  <c:v>Lokala aktiviteter och utbildningar</c:v>
                </c:pt>
                <c:pt idx="9">
                  <c:v>Centrala aktiviteter och utbildningar</c:v>
                </c:pt>
                <c:pt idx="11">
                  <c:v>Totalt anmälda till aktiviteter och utbildningar</c:v>
                </c:pt>
                <c:pt idx="12">
                  <c:v>Totalt unika besökare*</c:v>
                </c:pt>
              </c:strCache>
            </c:strRef>
          </c:cat>
          <c:val>
            <c:numRef>
              <c:f>'År (från juli)'!$B$3:$B$15</c:f>
              <c:numCache>
                <c:formatCode>General</c:formatCode>
                <c:ptCount val="13"/>
                <c:pt idx="0">
                  <c:v>20410</c:v>
                </c:pt>
                <c:pt idx="1">
                  <c:v>7482</c:v>
                </c:pt>
                <c:pt idx="2">
                  <c:v>4699</c:v>
                </c:pt>
                <c:pt idx="3">
                  <c:v>1869</c:v>
                </c:pt>
                <c:pt idx="4">
                  <c:v>616</c:v>
                </c:pt>
                <c:pt idx="5">
                  <c:v>3700</c:v>
                </c:pt>
                <c:pt idx="6">
                  <c:v>2200</c:v>
                </c:pt>
                <c:pt idx="7">
                  <c:v>1458</c:v>
                </c:pt>
                <c:pt idx="8">
                  <c:v>5618</c:v>
                </c:pt>
                <c:pt idx="9">
                  <c:v>4661</c:v>
                </c:pt>
                <c:pt idx="11">
                  <c:v>8781</c:v>
                </c:pt>
                <c:pt idx="12">
                  <c:v>22691</c:v>
                </c:pt>
              </c:numCache>
            </c:numRef>
          </c:val>
          <c:extLst>
            <c:ext xmlns:c16="http://schemas.microsoft.com/office/drawing/2014/chart" uri="{C3380CC4-5D6E-409C-BE32-E72D297353CC}">
              <c16:uniqueId val="{00000000-B8EE-4FE0-AA27-33479EC7A4D3}"/>
            </c:ext>
          </c:extLst>
        </c:ser>
        <c:dLbls>
          <c:showLegendKey val="0"/>
          <c:showVal val="0"/>
          <c:showCatName val="0"/>
          <c:showSerName val="0"/>
          <c:showPercent val="0"/>
          <c:showBubbleSize val="0"/>
        </c:dLbls>
        <c:gapWidth val="219"/>
        <c:overlap val="-27"/>
        <c:axId val="1442116927"/>
        <c:axId val="1442115487"/>
      </c:barChart>
      <c:lineChart>
        <c:grouping val="standard"/>
        <c:varyColors val="0"/>
        <c:ser>
          <c:idx val="1"/>
          <c:order val="1"/>
          <c:tx>
            <c:strRef>
              <c:f>'År (från juli)'!$C$2</c:f>
              <c:strCache>
                <c:ptCount val="1"/>
                <c:pt idx="0">
                  <c:v>% av medlemsantal</c:v>
                </c:pt>
              </c:strCache>
            </c:strRef>
          </c:tx>
          <c:spPr>
            <a:ln w="28575" cap="rnd">
              <a:solidFill>
                <a:schemeClr val="accent2"/>
              </a:solidFill>
              <a:round/>
            </a:ln>
            <a:effectLst/>
          </c:spPr>
          <c:marker>
            <c:symbol val="none"/>
          </c:marker>
          <c:cat>
            <c:strRef>
              <c:f>'År (från juli)'!$A$3:$A$15</c:f>
              <c:strCache>
                <c:ptCount val="13"/>
                <c:pt idx="0">
                  <c:v>Nyheter</c:v>
                </c:pt>
                <c:pt idx="1">
                  <c:v>Analyser</c:v>
                </c:pt>
                <c:pt idx="2">
                  <c:v>Portföljer</c:v>
                </c:pt>
                <c:pt idx="3">
                  <c:v>SaveByBell</c:v>
                </c:pt>
                <c:pt idx="4">
                  <c:v>Guider</c:v>
                </c:pt>
                <c:pt idx="5">
                  <c:v>Hittakursvinnare</c:v>
                </c:pt>
                <c:pt idx="6">
                  <c:v>Smartbox</c:v>
                </c:pt>
                <c:pt idx="7">
                  <c:v>Aktiespararna Aktiv</c:v>
                </c:pt>
                <c:pt idx="8">
                  <c:v>Lokala aktiviteter och utbildningar</c:v>
                </c:pt>
                <c:pt idx="9">
                  <c:v>Centrala aktiviteter och utbildningar</c:v>
                </c:pt>
                <c:pt idx="11">
                  <c:v>Totalt anmälda till aktiviteter och utbildningar</c:v>
                </c:pt>
                <c:pt idx="12">
                  <c:v>Totalt unika besökare*</c:v>
                </c:pt>
              </c:strCache>
            </c:strRef>
          </c:cat>
          <c:val>
            <c:numRef>
              <c:f>'År (från juli)'!$C$3:$C$15</c:f>
              <c:numCache>
                <c:formatCode>0%</c:formatCode>
                <c:ptCount val="13"/>
                <c:pt idx="0">
                  <c:v>0.40820000000000001</c:v>
                </c:pt>
                <c:pt idx="1">
                  <c:v>0.14964</c:v>
                </c:pt>
                <c:pt idx="2">
                  <c:v>9.3979999999999994E-2</c:v>
                </c:pt>
                <c:pt idx="3">
                  <c:v>3.7379999999999997E-2</c:v>
                </c:pt>
                <c:pt idx="4">
                  <c:v>1.2319999999999999E-2</c:v>
                </c:pt>
                <c:pt idx="5">
                  <c:v>7.3999999999999996E-2</c:v>
                </c:pt>
                <c:pt idx="6">
                  <c:v>4.3999999999999997E-2</c:v>
                </c:pt>
                <c:pt idx="7">
                  <c:v>2.9159999999999998E-2</c:v>
                </c:pt>
                <c:pt idx="8">
                  <c:v>0.11236</c:v>
                </c:pt>
                <c:pt idx="9">
                  <c:v>9.3219999999999997E-2</c:v>
                </c:pt>
                <c:pt idx="10">
                  <c:v>0</c:v>
                </c:pt>
                <c:pt idx="11">
                  <c:v>0.17562</c:v>
                </c:pt>
                <c:pt idx="12">
                  <c:v>0.45382</c:v>
                </c:pt>
              </c:numCache>
            </c:numRef>
          </c:val>
          <c:smooth val="0"/>
          <c:extLst>
            <c:ext xmlns:c16="http://schemas.microsoft.com/office/drawing/2014/chart" uri="{C3380CC4-5D6E-409C-BE32-E72D297353CC}">
              <c16:uniqueId val="{00000001-B8EE-4FE0-AA27-33479EC7A4D3}"/>
            </c:ext>
          </c:extLst>
        </c:ser>
        <c:dLbls>
          <c:showLegendKey val="0"/>
          <c:showVal val="0"/>
          <c:showCatName val="0"/>
          <c:showSerName val="0"/>
          <c:showPercent val="0"/>
          <c:showBubbleSize val="0"/>
        </c:dLbls>
        <c:marker val="1"/>
        <c:smooth val="0"/>
        <c:axId val="1735237535"/>
        <c:axId val="1735848495"/>
      </c:lineChart>
      <c:catAx>
        <c:axId val="144211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42115487"/>
        <c:crosses val="autoZero"/>
        <c:auto val="1"/>
        <c:lblAlgn val="ctr"/>
        <c:lblOffset val="100"/>
        <c:noMultiLvlLbl val="0"/>
      </c:catAx>
      <c:valAx>
        <c:axId val="1442115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42116927"/>
        <c:crosses val="autoZero"/>
        <c:crossBetween val="between"/>
      </c:valAx>
      <c:valAx>
        <c:axId val="173584849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35237535"/>
        <c:crosses val="max"/>
        <c:crossBetween val="between"/>
      </c:valAx>
      <c:catAx>
        <c:axId val="1735237535"/>
        <c:scaling>
          <c:orientation val="minMax"/>
        </c:scaling>
        <c:delete val="1"/>
        <c:axPos val="b"/>
        <c:numFmt formatCode="General" sourceLinked="1"/>
        <c:majorTickMark val="none"/>
        <c:minorTickMark val="none"/>
        <c:tickLblPos val="nextTo"/>
        <c:crossAx val="173584849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48D_DC81C69B.xml><?xml version="1.0" encoding="utf-8"?>
<p188:cmLst xmlns:a="http://schemas.openxmlformats.org/drawingml/2006/main" xmlns:r="http://schemas.openxmlformats.org/officeDocument/2006/relationships" xmlns:p188="http://schemas.microsoft.com/office/powerpoint/2018/8/main">
  <p188:cm id="{008B0472-92D3-43E0-9007-0123C49DD49A}" authorId="{A50A87F0-E148-AB67-4CDB-15B01D41922C}" created="2025-01-16T11:01:32.262">
    <pc:sldMkLst xmlns:pc="http://schemas.microsoft.com/office/powerpoint/2013/main/command">
      <pc:docMk/>
      <pc:sldMk cId="3699492507" sldId="1165"/>
    </pc:sldMkLst>
    <p188:txBody>
      <a:bodyPr/>
      <a:lstStyle/>
      <a:p>
        <a:r>
          <a:rPr lang="sv-SE"/>
          <a:t>Den graf som tydligast vänder uppåt 2024 är konkjunkturbarometerns fråga om hushållens framtidstro om sitt sparande. Den graf som planar ut samma år är medlemsutvecklingen. Poängen med bilden är att visa att medlemsutvecklingen påverkas mycket av externa faktorer. Skalan till vänster visar såväl barometerns värde som medlemsantalet, med så lik skala som möjligt. </a:t>
        </a:r>
      </a:p>
    </p188:txBody>
  </p188:cm>
</p188:cmLst>
</file>

<file path=ppt/comments/modernComment_490_DE337C66.xml><?xml version="1.0" encoding="utf-8"?>
<p188:cmLst xmlns:a="http://schemas.openxmlformats.org/drawingml/2006/main" xmlns:r="http://schemas.openxmlformats.org/officeDocument/2006/relationships" xmlns:p188="http://schemas.microsoft.com/office/powerpoint/2018/8/main">
  <p188:cm id="{508BE90D-9804-439A-9CB1-23FBF3CFC0F7}" authorId="{A50A87F0-E148-AB67-4CDB-15B01D41922C}" created="2025-01-17T15:32:06.222">
    <pc:sldMkLst xmlns:pc="http://schemas.microsoft.com/office/powerpoint/2013/main/command">
      <pc:docMk/>
      <pc:sldMk cId="3727916134" sldId="1168"/>
    </pc:sldMkLst>
    <p188:txBody>
      <a:bodyPr/>
      <a:lstStyle/>
      <a:p>
        <a:r>
          <a:rPr lang="sv-SE"/>
          <a:t>Observera att denna bild avser andra halvåret 2024 (vi har inte statistik längre tid än så). De två högre staplarna ger en översiktsbild medan de andra staplarna visar olika delar av verksamheten. Vad gäller aktiviteter och utbildningar så är det unika individers anmälningar (ej deltagande) och vad gäller de staplar som visar olika delar av sajten så är det exklusive de som nekar cookies (så 27% av besöken är exkluderade).</a:t>
        </a:r>
      </a:p>
    </p188:txBody>
  </p188:cm>
</p188:cmLst>
</file>

<file path=ppt/drawings/drawing1.xml><?xml version="1.0" encoding="utf-8"?>
<c:userShapes xmlns:c="http://schemas.openxmlformats.org/drawingml/2006/chart">
  <cdr:relSizeAnchor xmlns:cdr="http://schemas.openxmlformats.org/drawingml/2006/chartDrawing">
    <cdr:from>
      <cdr:x>0.37475</cdr:x>
      <cdr:y>0.18723</cdr:y>
    </cdr:from>
    <cdr:to>
      <cdr:x>0.57736</cdr:x>
      <cdr:y>0.42112</cdr:y>
    </cdr:to>
    <cdr:sp macro="" textlink="">
      <cdr:nvSpPr>
        <cdr:cNvPr id="2" name="Vänster 1">
          <a:extLst xmlns:a="http://schemas.openxmlformats.org/drawingml/2006/main">
            <a:ext uri="{FF2B5EF4-FFF2-40B4-BE49-F238E27FC236}">
              <a16:creationId xmlns:a16="http://schemas.microsoft.com/office/drawing/2014/main" id="{EC37BF36-C614-EAA7-A596-319C25466771}"/>
            </a:ext>
          </a:extLst>
        </cdr:cNvPr>
        <cdr:cNvSpPr/>
      </cdr:nvSpPr>
      <cdr:spPr>
        <a:xfrm xmlns:a="http://schemas.openxmlformats.org/drawingml/2006/main">
          <a:off x="2910534" y="929717"/>
          <a:ext cx="1573568" cy="1161383"/>
        </a:xfrm>
        <a:prstGeom xmlns:a="http://schemas.openxmlformats.org/drawingml/2006/main" prst="leftArrow">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xmlns:a="http://schemas.openxmlformats.org/drawingml/2006/main">
          <a:solidFill>
            <a:schemeClr val="accent1">
              <a:lumMod val="20000"/>
              <a:lumOff val="8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sv-SE" sz="1000" kern="1200" dirty="0">
              <a:solidFill>
                <a:sysClr val="windowText" lastClr="000000"/>
              </a:solidFill>
            </a:rPr>
            <a:t>17 % AV MEDLEMMARNA HAR DELTAGIT </a:t>
          </a:r>
        </a:p>
      </cdr:txBody>
    </cdr:sp>
  </cdr:relSizeAnchor>
  <cdr:relSizeAnchor xmlns:cdr="http://schemas.openxmlformats.org/drawingml/2006/chartDrawing">
    <cdr:from>
      <cdr:x>0.79579</cdr:x>
      <cdr:y>0.63292</cdr:y>
    </cdr:from>
    <cdr:to>
      <cdr:x>0.98312</cdr:x>
      <cdr:y>0.89614</cdr:y>
    </cdr:to>
    <cdr:sp macro="" textlink="">
      <cdr:nvSpPr>
        <cdr:cNvPr id="3" name="Vänster 2">
          <a:extLst xmlns:a="http://schemas.openxmlformats.org/drawingml/2006/main">
            <a:ext uri="{FF2B5EF4-FFF2-40B4-BE49-F238E27FC236}">
              <a16:creationId xmlns:a16="http://schemas.microsoft.com/office/drawing/2014/main" id="{E08AAC5F-352B-CE56-91DE-C63690EBACC4}"/>
            </a:ext>
          </a:extLst>
        </cdr:cNvPr>
        <cdr:cNvSpPr/>
      </cdr:nvSpPr>
      <cdr:spPr>
        <a:xfrm xmlns:a="http://schemas.openxmlformats.org/drawingml/2006/main" rot="19937377">
          <a:off x="6180563" y="3142769"/>
          <a:ext cx="1454939" cy="1307029"/>
        </a:xfrm>
        <a:prstGeom xmlns:a="http://schemas.openxmlformats.org/drawingml/2006/main" prst="leftArrow">
          <a:avLst/>
        </a:prstGeom>
        <a:gradFill xmlns:a="http://schemas.openxmlformats.org/drawingml/2006/main">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xmlns:a="http://schemas.openxmlformats.org/drawingml/2006/main">
          <a:solidFill>
            <a:schemeClr val="accent1">
              <a:lumMod val="20000"/>
              <a:lumOff val="8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sv-SE" sz="1000" kern="1200" dirty="0">
              <a:solidFill>
                <a:sysClr val="windowText" lastClr="000000"/>
              </a:solidFill>
            </a:rPr>
            <a:t>14 % AV MEDLEMMARNA HAR DELTAGIT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E268CE8-FAD9-423D-8115-FBC0641C9EC7}" type="datetimeFigureOut">
              <a:rPr lang="sv-SE" smtClean="0"/>
              <a:t>2025-06-24</a:t>
            </a:fld>
            <a:endParaRPr lang="sv-SE"/>
          </a:p>
        </p:txBody>
      </p:sp>
      <p:sp>
        <p:nvSpPr>
          <p:cNvPr id="4" name="Platshållare för bildobjekt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37D86EC-C0BC-4ED2-897B-FBC305A55889}" type="slidenum">
              <a:rPr lang="sv-SE" smtClean="0"/>
              <a:t>‹#›</a:t>
            </a:fld>
            <a:endParaRPr lang="sv-SE"/>
          </a:p>
        </p:txBody>
      </p:sp>
    </p:spTree>
    <p:extLst>
      <p:ext uri="{BB962C8B-B14F-4D97-AF65-F5344CB8AC3E}">
        <p14:creationId xmlns:p14="http://schemas.microsoft.com/office/powerpoint/2010/main" val="78524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ACC97F-4549-1035-B383-74AA96B98180}"/>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46D344E0-9FED-3453-4A8B-4025C6C0A30E}"/>
              </a:ext>
            </a:extLst>
          </p:cNvPr>
          <p:cNvSpPr txBox="1">
            <a:spLocks noGrp="1"/>
          </p:cNvSpPr>
          <p:nvPr>
            <p:ph type="body" sz="quarter"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bild">
    <p:spTree>
      <p:nvGrpSpPr>
        <p:cNvPr id="1" name=""/>
        <p:cNvGrpSpPr/>
        <p:nvPr/>
      </p:nvGrpSpPr>
      <p:grpSpPr>
        <a:xfrm>
          <a:off x="0" y="0"/>
          <a:ext cx="0" cy="0"/>
          <a:chOff x="0" y="0"/>
          <a:chExt cx="0" cy="0"/>
        </a:xfrm>
      </p:grpSpPr>
      <p:sp>
        <p:nvSpPr>
          <p:cNvPr id="2" name="Holder 2"/>
          <p:cNvSpPr>
            <a:spLocks noGrp="1"/>
          </p:cNvSpPr>
          <p:nvPr>
            <p:ph type="ctrTitle"/>
          </p:nvPr>
        </p:nvSpPr>
        <p:spPr>
          <a:xfrm>
            <a:off x="1008341" y="2344483"/>
            <a:ext cx="11427857" cy="1107996"/>
          </a:xfrm>
          <a:prstGeom prst="rect">
            <a:avLst/>
          </a:prstGeom>
        </p:spPr>
        <p:txBody>
          <a:bodyPr wrap="square" lIns="0" tIns="0" rIns="0" bIns="0">
            <a:spAutoFit/>
          </a:bodyPr>
          <a:lstStyle>
            <a:lvl1pPr>
              <a:defRPr/>
            </a:lvl1pPr>
          </a:lstStyle>
          <a:p>
            <a:r>
              <a:rPr lang="sv-SE"/>
              <a:t>Klicka här för att ändra mall för rubrikformat</a:t>
            </a:r>
            <a:endParaRPr/>
          </a:p>
        </p:txBody>
      </p:sp>
      <p:sp>
        <p:nvSpPr>
          <p:cNvPr id="3" name="Holder 3"/>
          <p:cNvSpPr>
            <a:spLocks noGrp="1"/>
          </p:cNvSpPr>
          <p:nvPr>
            <p:ph type="subTitle" idx="4"/>
          </p:nvPr>
        </p:nvSpPr>
        <p:spPr>
          <a:xfrm>
            <a:off x="2016681" y="4235196"/>
            <a:ext cx="9411177" cy="276999"/>
          </a:xfrm>
          <a:prstGeom prst="rect">
            <a:avLst/>
          </a:prstGeom>
        </p:spPr>
        <p:txBody>
          <a:bodyPr wrap="square" lIns="0" tIns="0" rIns="0" bIns="0">
            <a:spAutoFit/>
          </a:bodyPr>
          <a:lstStyle>
            <a:lvl1pPr>
              <a:defRPr/>
            </a:lvl1pPr>
          </a:lstStyle>
          <a:p>
            <a:r>
              <a:rPr lang="sv-SE"/>
              <a:t>Klicka här för att ändra mall för underrubrikformat</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Holder 2"/>
          <p:cNvSpPr>
            <a:spLocks noGrp="1"/>
          </p:cNvSpPr>
          <p:nvPr>
            <p:ph type="title"/>
          </p:nvPr>
        </p:nvSpPr>
        <p:spPr>
          <a:xfrm>
            <a:off x="2210859" y="2956705"/>
            <a:ext cx="9022817" cy="1393138"/>
          </a:xfrm>
        </p:spPr>
        <p:txBody>
          <a:bodyPr lIns="0" tIns="0" rIns="0" bIns="0"/>
          <a:lstStyle>
            <a:lvl1pPr>
              <a:defRPr sz="9053" b="1" i="0">
                <a:solidFill>
                  <a:schemeClr val="bg1"/>
                </a:solidFill>
                <a:latin typeface="Arial"/>
                <a:cs typeface="Arial"/>
              </a:defRPr>
            </a:lvl1pPr>
          </a:lstStyle>
          <a:p>
            <a:r>
              <a:rPr lang="sv-SE"/>
              <a:t>Klicka här för att ändra mall för rubrikformat</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sv-SE"/>
              <a:t>Klicka här för att ändra format på bakgrundstexten</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vå delar">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43146" y="2660830"/>
            <a:ext cx="12357159" cy="0"/>
          </a:xfrm>
          <a:custGeom>
            <a:avLst/>
            <a:gdLst/>
            <a:ahLst/>
            <a:cxnLst/>
            <a:rect l="l" t="t" r="r" b="b"/>
            <a:pathLst>
              <a:path w="9828530">
                <a:moveTo>
                  <a:pt x="9827996" y="0"/>
                </a:moveTo>
                <a:lnTo>
                  <a:pt x="0" y="0"/>
                </a:lnTo>
              </a:path>
            </a:pathLst>
          </a:custGeom>
          <a:ln w="6350">
            <a:solidFill>
              <a:srgbClr val="C0BAB2"/>
            </a:solidFill>
          </a:ln>
        </p:spPr>
        <p:txBody>
          <a:bodyPr wrap="square" lIns="0" tIns="0" rIns="0" bIns="0" rtlCol="0"/>
          <a:lstStyle/>
          <a:p>
            <a:endParaRPr sz="2263"/>
          </a:p>
        </p:txBody>
      </p:sp>
      <p:sp>
        <p:nvSpPr>
          <p:cNvPr id="17" name="bg object 17"/>
          <p:cNvSpPr/>
          <p:nvPr/>
        </p:nvSpPr>
        <p:spPr>
          <a:xfrm>
            <a:off x="543146" y="428829"/>
            <a:ext cx="12357159" cy="0"/>
          </a:xfrm>
          <a:custGeom>
            <a:avLst/>
            <a:gdLst/>
            <a:ahLst/>
            <a:cxnLst/>
            <a:rect l="l" t="t" r="r" b="b"/>
            <a:pathLst>
              <a:path w="9828530">
                <a:moveTo>
                  <a:pt x="9827996" y="0"/>
                </a:moveTo>
                <a:lnTo>
                  <a:pt x="0" y="0"/>
                </a:lnTo>
              </a:path>
            </a:pathLst>
          </a:custGeom>
          <a:ln w="6350">
            <a:solidFill>
              <a:srgbClr val="C0BAB2"/>
            </a:solidFill>
          </a:ln>
        </p:spPr>
        <p:txBody>
          <a:bodyPr wrap="square" lIns="0" tIns="0" rIns="0" bIns="0" rtlCol="0"/>
          <a:lstStyle/>
          <a:p>
            <a:endParaRPr sz="2263"/>
          </a:p>
        </p:txBody>
      </p:sp>
      <p:sp>
        <p:nvSpPr>
          <p:cNvPr id="18" name="bg object 18"/>
          <p:cNvSpPr/>
          <p:nvPr/>
        </p:nvSpPr>
        <p:spPr>
          <a:xfrm>
            <a:off x="543146" y="4892830"/>
            <a:ext cx="12357159" cy="0"/>
          </a:xfrm>
          <a:custGeom>
            <a:avLst/>
            <a:gdLst/>
            <a:ahLst/>
            <a:cxnLst/>
            <a:rect l="l" t="t" r="r" b="b"/>
            <a:pathLst>
              <a:path w="9828530">
                <a:moveTo>
                  <a:pt x="9827996" y="0"/>
                </a:moveTo>
                <a:lnTo>
                  <a:pt x="0" y="0"/>
                </a:lnTo>
              </a:path>
            </a:pathLst>
          </a:custGeom>
          <a:ln w="6350">
            <a:solidFill>
              <a:srgbClr val="C0BAB2"/>
            </a:solidFill>
          </a:ln>
        </p:spPr>
        <p:txBody>
          <a:bodyPr wrap="square" lIns="0" tIns="0" rIns="0" bIns="0" rtlCol="0"/>
          <a:lstStyle/>
          <a:p>
            <a:endParaRPr sz="2263"/>
          </a:p>
        </p:txBody>
      </p:sp>
      <p:sp>
        <p:nvSpPr>
          <p:cNvPr id="2" name="Holder 2"/>
          <p:cNvSpPr>
            <a:spLocks noGrp="1"/>
          </p:cNvSpPr>
          <p:nvPr>
            <p:ph type="title"/>
          </p:nvPr>
        </p:nvSpPr>
        <p:spPr>
          <a:xfrm>
            <a:off x="2210859" y="2956705"/>
            <a:ext cx="9022817" cy="1393138"/>
          </a:xfrm>
        </p:spPr>
        <p:txBody>
          <a:bodyPr lIns="0" tIns="0" rIns="0" bIns="0"/>
          <a:lstStyle>
            <a:lvl1pPr>
              <a:defRPr sz="9053" b="1" i="0">
                <a:solidFill>
                  <a:schemeClr val="bg1"/>
                </a:solidFill>
                <a:latin typeface="Arial"/>
                <a:cs typeface="Arial"/>
              </a:defRPr>
            </a:lvl1pPr>
          </a:lstStyle>
          <a:p>
            <a:r>
              <a:rPr lang="sv-SE"/>
              <a:t>Klicka här för att ändra mall för rubrikformat</a:t>
            </a:r>
            <a:endParaRPr/>
          </a:p>
        </p:txBody>
      </p:sp>
      <p:sp>
        <p:nvSpPr>
          <p:cNvPr id="3" name="Holder 3"/>
          <p:cNvSpPr>
            <a:spLocks noGrp="1"/>
          </p:cNvSpPr>
          <p:nvPr>
            <p:ph sz="half" idx="2"/>
          </p:nvPr>
        </p:nvSpPr>
        <p:spPr>
          <a:xfrm>
            <a:off x="672228" y="1739456"/>
            <a:ext cx="5848374" cy="276999"/>
          </a:xfrm>
          <a:prstGeom prst="rect">
            <a:avLst/>
          </a:prstGeom>
        </p:spPr>
        <p:txBody>
          <a:bodyPr wrap="square" lIns="0" tIns="0" rIns="0" bIns="0">
            <a:spAutoFit/>
          </a:bodyPr>
          <a:lstStyle>
            <a:lvl1pPr>
              <a:defRPr/>
            </a:lvl1pPr>
          </a:lstStyle>
          <a:p>
            <a:pPr lvl="0"/>
            <a:r>
              <a:rPr lang="sv-SE"/>
              <a:t>Klicka här för att ändra format på bakgrundstexten</a:t>
            </a:r>
          </a:p>
        </p:txBody>
      </p:sp>
      <p:sp>
        <p:nvSpPr>
          <p:cNvPr id="4" name="Holder 4"/>
          <p:cNvSpPr>
            <a:spLocks noGrp="1"/>
          </p:cNvSpPr>
          <p:nvPr>
            <p:ph sz="half" idx="3"/>
          </p:nvPr>
        </p:nvSpPr>
        <p:spPr>
          <a:xfrm>
            <a:off x="6923938" y="1739456"/>
            <a:ext cx="5848374" cy="276999"/>
          </a:xfrm>
          <a:prstGeom prst="rect">
            <a:avLst/>
          </a:prstGeom>
        </p:spPr>
        <p:txBody>
          <a:bodyPr wrap="square" lIns="0" tIns="0" rIns="0" bIns="0">
            <a:spAutoFit/>
          </a:bodyPr>
          <a:lstStyle>
            <a:lvl1pPr>
              <a:defRPr/>
            </a:lvl1pPr>
          </a:lstStyle>
          <a:p>
            <a:pPr lvl="0"/>
            <a:r>
              <a:rPr lang="sv-SE"/>
              <a:t>Klicka här för att ändra format på bakgrundstexten</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ndast rubrik">
    <p:spTree>
      <p:nvGrpSpPr>
        <p:cNvPr id="1" name=""/>
        <p:cNvGrpSpPr/>
        <p:nvPr/>
      </p:nvGrpSpPr>
      <p:grpSpPr>
        <a:xfrm>
          <a:off x="0" y="0"/>
          <a:ext cx="0" cy="0"/>
          <a:chOff x="0" y="0"/>
          <a:chExt cx="0" cy="0"/>
        </a:xfrm>
      </p:grpSpPr>
      <p:sp>
        <p:nvSpPr>
          <p:cNvPr id="2" name="Holder 2"/>
          <p:cNvSpPr>
            <a:spLocks noGrp="1"/>
          </p:cNvSpPr>
          <p:nvPr>
            <p:ph type="title"/>
          </p:nvPr>
        </p:nvSpPr>
        <p:spPr>
          <a:xfrm>
            <a:off x="2210859" y="2956705"/>
            <a:ext cx="9022817" cy="1393138"/>
          </a:xfrm>
        </p:spPr>
        <p:txBody>
          <a:bodyPr lIns="0" tIns="0" rIns="0" bIns="0"/>
          <a:lstStyle>
            <a:lvl1pPr>
              <a:defRPr sz="9053" b="1" i="0">
                <a:solidFill>
                  <a:schemeClr val="bg1"/>
                </a:solidFill>
                <a:latin typeface="Arial"/>
                <a:cs typeface="Arial"/>
              </a:defRPr>
            </a:lvl1pPr>
          </a:lstStyle>
          <a:p>
            <a:r>
              <a:rPr lang="sv-SE"/>
              <a:t>Klicka här för att ändra mall för rubrikformat</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om">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 och undertext">
    <p:spTree>
      <p:nvGrpSpPr>
        <p:cNvPr id="1" name=""/>
        <p:cNvGrpSpPr/>
        <p:nvPr/>
      </p:nvGrpSpPr>
      <p:grpSpPr>
        <a:xfrm>
          <a:off x="0" y="0"/>
          <a:ext cx="0" cy="0"/>
          <a:chOff x="0" y="0"/>
          <a:chExt cx="0" cy="0"/>
        </a:xfrm>
      </p:grpSpPr>
      <p:sp>
        <p:nvSpPr>
          <p:cNvPr id="11" name="Titeltext"/>
          <p:cNvSpPr txBox="1">
            <a:spLocks noGrp="1"/>
          </p:cNvSpPr>
          <p:nvPr>
            <p:ph type="title"/>
          </p:nvPr>
        </p:nvSpPr>
        <p:spPr>
          <a:xfrm>
            <a:off x="959324" y="2715445"/>
            <a:ext cx="11525890" cy="1107996"/>
          </a:xfrm>
          <a:prstGeom prst="rect">
            <a:avLst/>
          </a:prstGeom>
        </p:spPr>
        <p:txBody>
          <a:bodyPr anchor="b"/>
          <a:lstStyle/>
          <a:p>
            <a:r>
              <a:rPr lang="sv-SE"/>
              <a:t>Klicka här för att ändra mall för rubrikformat</a:t>
            </a:r>
            <a:endParaRPr/>
          </a:p>
        </p:txBody>
      </p:sp>
      <p:sp>
        <p:nvSpPr>
          <p:cNvPr id="12" name="Brödtext nivå ett…"/>
          <p:cNvSpPr txBox="1">
            <a:spLocks noGrp="1"/>
          </p:cNvSpPr>
          <p:nvPr>
            <p:ph type="body" sz="quarter" idx="1"/>
          </p:nvPr>
        </p:nvSpPr>
        <p:spPr>
          <a:xfrm>
            <a:off x="959324" y="3893467"/>
            <a:ext cx="11525890" cy="2036776"/>
          </a:xfrm>
          <a:prstGeom prst="rect">
            <a:avLst/>
          </a:prstGeom>
        </p:spPr>
        <p:txBody>
          <a:bodyPr anchor="t"/>
          <a:lstStyle>
            <a:lvl1pPr marL="0" indent="0" algn="ctr">
              <a:spcBef>
                <a:spcPts val="0"/>
              </a:spcBef>
              <a:buSzTx/>
              <a:buNone/>
              <a:defRPr sz="2647"/>
            </a:lvl1pPr>
            <a:lvl2pPr marL="0" indent="0" algn="ctr">
              <a:spcBef>
                <a:spcPts val="0"/>
              </a:spcBef>
              <a:buSzTx/>
              <a:buNone/>
              <a:defRPr sz="2647"/>
            </a:lvl2pPr>
            <a:lvl3pPr marL="0" indent="0" algn="ctr">
              <a:spcBef>
                <a:spcPts val="0"/>
              </a:spcBef>
              <a:buSzTx/>
              <a:buNone/>
              <a:defRPr sz="2647"/>
            </a:lvl3pPr>
            <a:lvl4pPr marL="0" indent="0" algn="ctr">
              <a:spcBef>
                <a:spcPts val="0"/>
              </a:spcBef>
              <a:buSzTx/>
              <a:buNone/>
              <a:defRPr sz="2647"/>
            </a:lvl4pPr>
            <a:lvl5pPr marL="0" indent="0" algn="ctr">
              <a:spcBef>
                <a:spcPts val="0"/>
              </a:spcBef>
              <a:buSzTx/>
              <a:buNone/>
              <a:defRPr sz="2647"/>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13" name="Diabildsnumm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532691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10859" y="2956705"/>
            <a:ext cx="9022817" cy="1107996"/>
          </a:xfrm>
          <a:prstGeom prst="rect">
            <a:avLst/>
          </a:prstGeom>
        </p:spPr>
        <p:txBody>
          <a:bodyPr wrap="square" lIns="0" tIns="0" rIns="0" bIns="0">
            <a:spAutoFit/>
          </a:bodyPr>
          <a:lstStyle>
            <a:lvl1pPr>
              <a:defRPr sz="7200" b="1" i="0">
                <a:solidFill>
                  <a:schemeClr val="bg1"/>
                </a:solidFill>
                <a:latin typeface="Arial"/>
                <a:cs typeface="Arial"/>
              </a:defRPr>
            </a:lvl1pPr>
          </a:lstStyle>
          <a:p>
            <a:endParaRPr/>
          </a:p>
        </p:txBody>
      </p:sp>
      <p:sp>
        <p:nvSpPr>
          <p:cNvPr id="3" name="Holder 3"/>
          <p:cNvSpPr>
            <a:spLocks noGrp="1"/>
          </p:cNvSpPr>
          <p:nvPr>
            <p:ph type="body" idx="1"/>
          </p:nvPr>
        </p:nvSpPr>
        <p:spPr>
          <a:xfrm>
            <a:off x="3036794" y="2515946"/>
            <a:ext cx="73709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571143" y="7033450"/>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2227" y="7033450"/>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6/24/25</a:t>
            </a:fld>
            <a:endParaRPr lang="en-US"/>
          </a:p>
        </p:txBody>
      </p:sp>
      <p:sp>
        <p:nvSpPr>
          <p:cNvPr id="6" name="Holder 6"/>
          <p:cNvSpPr>
            <a:spLocks noGrp="1"/>
          </p:cNvSpPr>
          <p:nvPr>
            <p:ph type="sldNum" sz="quarter" idx="7"/>
          </p:nvPr>
        </p:nvSpPr>
        <p:spPr>
          <a:xfrm>
            <a:off x="9680067" y="7033450"/>
            <a:ext cx="30922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574838" eaLnBrk="1" hangingPunct="1">
        <a:defRPr>
          <a:latin typeface="+mn-lt"/>
          <a:ea typeface="+mn-ea"/>
          <a:cs typeface="+mn-cs"/>
        </a:defRPr>
      </a:lvl2pPr>
      <a:lvl3pPr marL="1149675" eaLnBrk="1" hangingPunct="1">
        <a:defRPr>
          <a:latin typeface="+mn-lt"/>
          <a:ea typeface="+mn-ea"/>
          <a:cs typeface="+mn-cs"/>
        </a:defRPr>
      </a:lvl3pPr>
      <a:lvl4pPr marL="1724513" eaLnBrk="1" hangingPunct="1">
        <a:defRPr>
          <a:latin typeface="+mn-lt"/>
          <a:ea typeface="+mn-ea"/>
          <a:cs typeface="+mn-cs"/>
        </a:defRPr>
      </a:lvl4pPr>
      <a:lvl5pPr marL="2299350" eaLnBrk="1" hangingPunct="1">
        <a:defRPr>
          <a:latin typeface="+mn-lt"/>
          <a:ea typeface="+mn-ea"/>
          <a:cs typeface="+mn-cs"/>
        </a:defRPr>
      </a:lvl5pPr>
      <a:lvl6pPr marL="2874188" eaLnBrk="1" hangingPunct="1">
        <a:defRPr>
          <a:latin typeface="+mn-lt"/>
          <a:ea typeface="+mn-ea"/>
          <a:cs typeface="+mn-cs"/>
        </a:defRPr>
      </a:lvl6pPr>
      <a:lvl7pPr marL="3449025" eaLnBrk="1" hangingPunct="1">
        <a:defRPr>
          <a:latin typeface="+mn-lt"/>
          <a:ea typeface="+mn-ea"/>
          <a:cs typeface="+mn-cs"/>
        </a:defRPr>
      </a:lvl7pPr>
      <a:lvl8pPr marL="4023863" eaLnBrk="1" hangingPunct="1">
        <a:defRPr>
          <a:latin typeface="+mn-lt"/>
          <a:ea typeface="+mn-ea"/>
          <a:cs typeface="+mn-cs"/>
        </a:defRPr>
      </a:lvl8pPr>
      <a:lvl9pPr marL="4598700" eaLnBrk="1" hangingPunct="1">
        <a:defRPr>
          <a:latin typeface="+mn-lt"/>
          <a:ea typeface="+mn-ea"/>
          <a:cs typeface="+mn-cs"/>
        </a:defRPr>
      </a:lvl9pPr>
    </p:bodyStyle>
    <p:otherStyle>
      <a:lvl1pPr marL="0" eaLnBrk="1" hangingPunct="1">
        <a:defRPr>
          <a:latin typeface="+mn-lt"/>
          <a:ea typeface="+mn-ea"/>
          <a:cs typeface="+mn-cs"/>
        </a:defRPr>
      </a:lvl1pPr>
      <a:lvl2pPr marL="574838" eaLnBrk="1" hangingPunct="1">
        <a:defRPr>
          <a:latin typeface="+mn-lt"/>
          <a:ea typeface="+mn-ea"/>
          <a:cs typeface="+mn-cs"/>
        </a:defRPr>
      </a:lvl2pPr>
      <a:lvl3pPr marL="1149675" eaLnBrk="1" hangingPunct="1">
        <a:defRPr>
          <a:latin typeface="+mn-lt"/>
          <a:ea typeface="+mn-ea"/>
          <a:cs typeface="+mn-cs"/>
        </a:defRPr>
      </a:lvl3pPr>
      <a:lvl4pPr marL="1724513" eaLnBrk="1" hangingPunct="1">
        <a:defRPr>
          <a:latin typeface="+mn-lt"/>
          <a:ea typeface="+mn-ea"/>
          <a:cs typeface="+mn-cs"/>
        </a:defRPr>
      </a:lvl4pPr>
      <a:lvl5pPr marL="2299350" eaLnBrk="1" hangingPunct="1">
        <a:defRPr>
          <a:latin typeface="+mn-lt"/>
          <a:ea typeface="+mn-ea"/>
          <a:cs typeface="+mn-cs"/>
        </a:defRPr>
      </a:lvl5pPr>
      <a:lvl6pPr marL="2874188" eaLnBrk="1" hangingPunct="1">
        <a:defRPr>
          <a:latin typeface="+mn-lt"/>
          <a:ea typeface="+mn-ea"/>
          <a:cs typeface="+mn-cs"/>
        </a:defRPr>
      </a:lvl6pPr>
      <a:lvl7pPr marL="3449025" eaLnBrk="1" hangingPunct="1">
        <a:defRPr>
          <a:latin typeface="+mn-lt"/>
          <a:ea typeface="+mn-ea"/>
          <a:cs typeface="+mn-cs"/>
        </a:defRPr>
      </a:lvl7pPr>
      <a:lvl8pPr marL="4023863" eaLnBrk="1" hangingPunct="1">
        <a:defRPr>
          <a:latin typeface="+mn-lt"/>
          <a:ea typeface="+mn-ea"/>
          <a:cs typeface="+mn-cs"/>
        </a:defRPr>
      </a:lvl8pPr>
      <a:lvl9pPr marL="45987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file:////Users/urbankarlstrom/Library/Group%20Containers/UBF8T346G9.ms/WebArchiveCopyPasteTempFiles/com.microsoft.Word/wHP9AoWh2Mv8AAAAABJRU5ErkJggg==" TargetMode="External"/><Relationship Id="rId18" Type="http://schemas.openxmlformats.org/officeDocument/2006/relationships/image" Target="../media/image23.jpeg"/><Relationship Id="rId3" Type="http://schemas.openxmlformats.org/officeDocument/2006/relationships/image" Target="../media/image5.png"/><Relationship Id="rId21"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file:////Users/urbankarlstrom/Library/Group%20Containers/UBF8T346G9.ms/WebArchiveCopyPasteTempFiles/com.microsoft.Word/bN97zh71Ig7kdRN+jb9X++qlBpkzwF0AAAAABJRU5ErkJggg==" TargetMode="External"/><Relationship Id="rId2" Type="http://schemas.openxmlformats.org/officeDocument/2006/relationships/image" Target="../media/image4.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9.png"/><Relationship Id="rId5" Type="http://schemas.openxmlformats.org/officeDocument/2006/relationships/image" Target="../media/image7.png"/><Relationship Id="rId15" Type="http://schemas.openxmlformats.org/officeDocument/2006/relationships/image" Target="file:////Users/urbankarlstrom/Library/Group%20Containers/UBF8T346G9.ms/WebArchiveCopyPasteTempFiles/com.microsoft.Word/images%3fq=tbnANd9GcRtCBlEUWSI8QP9gM8qH2m1yo7qqFyyjxXJlQ&amp;s" TargetMode="External"/><Relationship Id="rId10" Type="http://schemas.openxmlformats.org/officeDocument/2006/relationships/image" Target="file:////Users/urbankarlstrom/Library/Group%20Containers/UBF8T346G9.ms/WebArchiveCopyPasteTempFiles/com.microsoft.Word/SKF-logo-E40389D87A-seeklogo.com.png" TargetMode="External"/><Relationship Id="rId19" Type="http://schemas.openxmlformats.org/officeDocument/2006/relationships/image" Target="file:////Users/urbankarlstrom/Library/Group%20Containers/UBF8T346G9.ms/WebArchiveCopyPasteTempFiles/com.microsoft.Word/images%3fq=tbnANd9GcQrBV4Kgp0a-W5uN-GoBZQYLUQm6Sunxu6BLw&amp;s" TargetMode="External"/><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microsoft.com/office/2018/10/relationships/comments" Target="../comments/modernComment_48D_DC81C69B.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hart" Target="../charts/char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microsoft.com/office/2018/10/relationships/comments" Target="../comments/modernComment_490_DE337C6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hart" Target="../charts/chart3.xml"/><Relationship Id="rId4" Type="http://schemas.openxmlformats.org/officeDocument/2006/relationships/image" Target="../media/image5.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e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person&#10;&#10;Automatiskt genererad beskrivning">
            <a:extLst>
              <a:ext uri="{FF2B5EF4-FFF2-40B4-BE49-F238E27FC236}">
                <a16:creationId xmlns:a16="http://schemas.microsoft.com/office/drawing/2014/main" id="{DC24DE04-846E-2D70-5DFE-EB5F04A7B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0" y="-1184608"/>
            <a:ext cx="13458978" cy="8969405"/>
          </a:xfrm>
          <a:prstGeom prst="rect">
            <a:avLst/>
          </a:prstGeom>
        </p:spPr>
      </p:pic>
      <p:pic>
        <p:nvPicPr>
          <p:cNvPr id="20" name="Bildobjekt 19">
            <a:extLst>
              <a:ext uri="{FF2B5EF4-FFF2-40B4-BE49-F238E27FC236}">
                <a16:creationId xmlns:a16="http://schemas.microsoft.com/office/drawing/2014/main" id="{9C77AC5F-A5D9-48B5-9818-9A76B3FC514B}"/>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4277222" y="-808924"/>
            <a:ext cx="9167316" cy="9038199"/>
          </a:xfrm>
          <a:prstGeom prst="rect">
            <a:avLst/>
          </a:prstGeom>
        </p:spPr>
      </p:pic>
      <p:sp>
        <p:nvSpPr>
          <p:cNvPr id="3" name="textruta 1">
            <a:extLst>
              <a:ext uri="{FF2B5EF4-FFF2-40B4-BE49-F238E27FC236}">
                <a16:creationId xmlns:a16="http://schemas.microsoft.com/office/drawing/2014/main" id="{796D3499-2E19-1857-51B6-ED552BDDD194}"/>
              </a:ext>
            </a:extLst>
          </p:cNvPr>
          <p:cNvSpPr txBox="1"/>
          <p:nvPr/>
        </p:nvSpPr>
        <p:spPr>
          <a:xfrm>
            <a:off x="5354256" y="3710176"/>
            <a:ext cx="2189759" cy="1119790"/>
          </a:xfrm>
          <a:prstGeom prst="rect">
            <a:avLst/>
          </a:prstGeom>
          <a:noFill/>
          <a:ln cap="flat">
            <a:noFill/>
          </a:ln>
        </p:spPr>
        <p:txBody>
          <a:bodyPr vert="horz" wrap="none" lIns="100834" tIns="50417" rIns="100834" bIns="50417" anchor="t" anchorCtr="0" compatLnSpc="1">
            <a:spAutoFit/>
          </a:bodyPr>
          <a:lstStyle/>
          <a:p>
            <a:pPr algn="ctr" defTabSz="1008309">
              <a:defRPr sz="1800" b="0" i="0" u="none" strike="noStrike" kern="0" cap="none" spc="0" baseline="0">
                <a:solidFill>
                  <a:srgbClr val="000000"/>
                </a:solidFill>
                <a:uFillTx/>
              </a:defRPr>
            </a:pPr>
            <a:r>
              <a:rPr lang="sv-SE" sz="2205" dirty="0">
                <a:solidFill>
                  <a:srgbClr val="FFFFFF"/>
                </a:solidFill>
                <a:latin typeface="PT Sans" panose="020B0503020203020204" pitchFamily="34" charset="77"/>
              </a:rPr>
              <a:t>Föredrag </a:t>
            </a:r>
          </a:p>
          <a:p>
            <a:pPr algn="ctr" defTabSz="1008309">
              <a:defRPr sz="1800" b="0" i="0" u="none" strike="noStrike" kern="0" cap="none" spc="0" baseline="0">
                <a:solidFill>
                  <a:srgbClr val="000000"/>
                </a:solidFill>
                <a:uFillTx/>
              </a:defRPr>
            </a:pPr>
            <a:r>
              <a:rPr lang="sv-SE" sz="2205" dirty="0">
                <a:solidFill>
                  <a:srgbClr val="FFFFFF"/>
                </a:solidFill>
                <a:latin typeface="PT Sans" panose="020B0503020203020204" pitchFamily="34" charset="77"/>
              </a:rPr>
              <a:t>Urban Karlström</a:t>
            </a:r>
          </a:p>
          <a:p>
            <a:pPr algn="ctr" defTabSz="1008309">
              <a:defRPr sz="1800" b="0" i="0" u="none" strike="noStrike" kern="0" cap="none" spc="0" baseline="0">
                <a:solidFill>
                  <a:srgbClr val="000000"/>
                </a:solidFill>
                <a:uFillTx/>
              </a:defRPr>
            </a:pPr>
            <a:r>
              <a:rPr lang="sv-SE" sz="2205" dirty="0">
                <a:solidFill>
                  <a:srgbClr val="FFFFFF"/>
                </a:solidFill>
                <a:latin typeface="PT Sans" panose="020B0503020203020204" pitchFamily="34" charset="77"/>
              </a:rPr>
              <a:t>Tällberg 2025</a:t>
            </a:r>
          </a:p>
        </p:txBody>
      </p:sp>
      <p:pic>
        <p:nvPicPr>
          <p:cNvPr id="5" name="Bildobjekt 4" descr="En bild som visar text, clipart&#10;&#10;Automatiskt genererad beskrivning">
            <a:extLst>
              <a:ext uri="{FF2B5EF4-FFF2-40B4-BE49-F238E27FC236}">
                <a16:creationId xmlns:a16="http://schemas.microsoft.com/office/drawing/2014/main" id="{3AAEA7FE-9E33-3E41-AB8C-B628A1EFB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1661" y="2568828"/>
            <a:ext cx="4497685" cy="7312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73F8-8A17-AB26-9D18-5AD0D0AE200C}"/>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DD0B2CED-4D08-8675-D28B-2FBFF1196F6D}"/>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2359E806-1A61-D719-BFDF-0CB238CCEE80}"/>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DF2C58B-A2DA-9680-251B-11D24152D448}"/>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7A831388-0E77-3B3E-7225-60D3341EA837}"/>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42AFFE70-2743-B601-877D-EAEAAB97840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FC6399C-D2A3-5F45-B012-E80D5F74299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91648779-4823-D89C-4151-8F0269BC66BA}"/>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2C78288-57B1-7853-D513-BFD1EC1C8D6B}"/>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233FDCDA-959C-9BDA-63F3-8F1A54B0252B}"/>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235088D-F353-D9E7-63C5-179E910C76E0}"/>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BF566FC9-5DE5-60BA-0DF7-7019FDE38FF6}"/>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C301054-AC98-593B-86B9-D99D3B052432}"/>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8370E5-4FE6-FEB7-81AD-3A3B8C2E068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5A729012-6504-6879-FE1F-6BF148370C26}"/>
              </a:ext>
            </a:extLst>
          </p:cNvPr>
          <p:cNvSpPr txBox="1"/>
          <p:nvPr/>
        </p:nvSpPr>
        <p:spPr>
          <a:xfrm>
            <a:off x="746043" y="717128"/>
            <a:ext cx="11036307" cy="673209"/>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600" dirty="0">
                <a:gradFill>
                  <a:gsLst>
                    <a:gs pos="38000">
                      <a:srgbClr val="169EDA"/>
                    </a:gs>
                    <a:gs pos="100000">
                      <a:srgbClr val="185DAA"/>
                    </a:gs>
                  </a:gsLst>
                  <a:lin ang="0" scaled="0"/>
                </a:gradFill>
                <a:latin typeface="PT Sans" panose="020B0503020203020204" pitchFamily="34" charset="77"/>
              </a:rPr>
              <a:t>Osäkerheten har ökat</a:t>
            </a:r>
          </a:p>
        </p:txBody>
      </p:sp>
      <p:sp>
        <p:nvSpPr>
          <p:cNvPr id="17" name="textruta 16">
            <a:extLst>
              <a:ext uri="{FF2B5EF4-FFF2-40B4-BE49-F238E27FC236}">
                <a16:creationId xmlns:a16="http://schemas.microsoft.com/office/drawing/2014/main" id="{6392DF73-C6FD-7D66-AEB9-315AF6EC2E60}"/>
              </a:ext>
            </a:extLst>
          </p:cNvPr>
          <p:cNvSpPr txBox="1"/>
          <p:nvPr/>
        </p:nvSpPr>
        <p:spPr>
          <a:xfrm>
            <a:off x="746043" y="1787873"/>
            <a:ext cx="11616426" cy="6488828"/>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sv-SE" sz="2800" dirty="0">
                <a:effectLst/>
                <a:latin typeface="Calibri"/>
                <a:ea typeface="Calibri" panose="020F0502020204030204" pitchFamily="34" charset="0"/>
                <a:cs typeface="Calibri"/>
              </a:rPr>
              <a:t> </a:t>
            </a:r>
            <a:r>
              <a:rPr lang="sv-SE" sz="2800" dirty="0" err="1">
                <a:effectLst/>
                <a:latin typeface="Calibri"/>
                <a:ea typeface="Calibri" panose="020F0502020204030204" pitchFamily="34" charset="0"/>
                <a:cs typeface="Calibri"/>
              </a:rPr>
              <a:t>Trumps</a:t>
            </a:r>
            <a:r>
              <a:rPr lang="sv-SE" sz="2800" dirty="0">
                <a:effectLst/>
                <a:latin typeface="Calibri"/>
                <a:ea typeface="Calibri" panose="020F0502020204030204" pitchFamily="34" charset="0"/>
                <a:cs typeface="Calibri"/>
              </a:rPr>
              <a:t> ekonomiska politik - tullar skattesänkningar?</a:t>
            </a:r>
          </a:p>
          <a:p>
            <a:pPr marL="457200" indent="-457200">
              <a:lnSpc>
                <a:spcPct val="150000"/>
              </a:lnSpc>
              <a:buFont typeface="Arial" panose="020B0604020202020204" pitchFamily="34" charset="0"/>
              <a:buChar char="•"/>
            </a:pPr>
            <a:r>
              <a:rPr lang="sv-SE" sz="2800" dirty="0">
                <a:effectLst/>
                <a:latin typeface="Calibri"/>
                <a:ea typeface="Calibri" panose="020F0502020204030204" pitchFamily="34" charset="0"/>
                <a:cs typeface="Calibri"/>
              </a:rPr>
              <a:t>God produktivitetsutveckling</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Hög offentlig skuldsättning</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Tillväxten halkat efter i Europa – kommer åtgärder?</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Får Tyskland fart på ekonomin</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Sverige liten öppen ekonomi</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Låg statsskuld, men hög skuldsättning hushållen</a:t>
            </a:r>
          </a:p>
          <a:p>
            <a:pPr marL="457200" indent="-457200">
              <a:lnSpc>
                <a:spcPct val="150000"/>
              </a:lnSpc>
              <a:buFont typeface="Arial" panose="020B0604020202020204" pitchFamily="34" charset="0"/>
              <a:buChar char="•"/>
            </a:pPr>
            <a:r>
              <a:rPr lang="sv-SE" sz="2800" dirty="0">
                <a:latin typeface="Calibri"/>
                <a:ea typeface="Calibri" panose="020F0502020204030204" pitchFamily="34" charset="0"/>
                <a:cs typeface="Calibri"/>
              </a:rPr>
              <a:t>Stor säkerhetspolitisk osäkerhet</a:t>
            </a:r>
          </a:p>
          <a:p>
            <a:pPr marL="457200" indent="-457200">
              <a:lnSpc>
                <a:spcPct val="150000"/>
              </a:lnSpc>
              <a:buFont typeface="Arial" panose="020B0604020202020204" pitchFamily="34" charset="0"/>
              <a:buChar char="•"/>
            </a:pPr>
            <a:endParaRPr lang="sv-SE" sz="2800" dirty="0">
              <a:latin typeface="Calibri"/>
              <a:ea typeface="Calibri" panose="020F0502020204030204" pitchFamily="34" charset="0"/>
              <a:cs typeface="Calibri"/>
            </a:endParaRPr>
          </a:p>
          <a:p>
            <a:pPr marL="457200" indent="-457200">
              <a:lnSpc>
                <a:spcPct val="150000"/>
              </a:lnSpc>
              <a:buFont typeface="Arial" panose="020B0604020202020204" pitchFamily="34" charset="0"/>
              <a:buChar char="•"/>
            </a:pPr>
            <a:endParaRPr lang="sv-SE" sz="28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28438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AB879F-BFE0-1E6F-19FC-4D618A3745CD}"/>
              </a:ext>
            </a:extLst>
          </p:cNvPr>
          <p:cNvSpPr>
            <a:spLocks noGrp="1"/>
          </p:cNvSpPr>
          <p:nvPr>
            <p:ph type="ctrTitle"/>
          </p:nvPr>
        </p:nvSpPr>
        <p:spPr/>
        <p:txBody>
          <a:bodyPr/>
          <a:lstStyle/>
          <a:p>
            <a:endParaRPr lang="sv-SE" dirty="0"/>
          </a:p>
        </p:txBody>
      </p:sp>
      <p:sp>
        <p:nvSpPr>
          <p:cNvPr id="3" name="Underrubrik 2">
            <a:extLst>
              <a:ext uri="{FF2B5EF4-FFF2-40B4-BE49-F238E27FC236}">
                <a16:creationId xmlns:a16="http://schemas.microsoft.com/office/drawing/2014/main" id="{27F668C9-68FA-B73E-0558-915527FB3B05}"/>
              </a:ext>
            </a:extLst>
          </p:cNvPr>
          <p:cNvSpPr>
            <a:spLocks noGrp="1"/>
          </p:cNvSpPr>
          <p:nvPr>
            <p:ph type="subTitle" idx="1"/>
          </p:nvPr>
        </p:nvSpPr>
        <p:spPr>
          <a:xfrm>
            <a:off x="959324" y="3893467"/>
            <a:ext cx="11525890" cy="407356"/>
          </a:xfrm>
        </p:spPr>
        <p:txBody>
          <a:bodyPr/>
          <a:lstStyle/>
          <a:p>
            <a:endParaRPr lang="sv-SE"/>
          </a:p>
        </p:txBody>
      </p:sp>
      <p:graphicFrame>
        <p:nvGraphicFramePr>
          <p:cNvPr id="4" name="Diagram 3">
            <a:extLst>
              <a:ext uri="{FF2B5EF4-FFF2-40B4-BE49-F238E27FC236}">
                <a16:creationId xmlns:a16="http://schemas.microsoft.com/office/drawing/2014/main" id="{1CC27F86-ECEC-2571-2A6F-09DA63D213C8}"/>
              </a:ext>
            </a:extLst>
          </p:cNvPr>
          <p:cNvGraphicFramePr/>
          <p:nvPr>
            <p:extLst>
              <p:ext uri="{D42A27DB-BD31-4B8C-83A1-F6EECF244321}">
                <p14:modId xmlns:p14="http://schemas.microsoft.com/office/powerpoint/2010/main" val="550167633"/>
              </p:ext>
            </p:extLst>
          </p:nvPr>
        </p:nvGraphicFramePr>
        <p:xfrm>
          <a:off x="2240757" y="793750"/>
          <a:ext cx="8963025" cy="5975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71403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73F8-8A17-AB26-9D18-5AD0D0AE200C}"/>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DD0B2CED-4D08-8675-D28B-2FBFF1196F6D}"/>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2359E806-1A61-D719-BFDF-0CB238CCEE80}"/>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DF2C58B-A2DA-9680-251B-11D24152D448}"/>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7A831388-0E77-3B3E-7225-60D3341EA837}"/>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42AFFE70-2743-B601-877D-EAEAAB97840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FC6399C-D2A3-5F45-B012-E80D5F74299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91648779-4823-D89C-4151-8F0269BC66BA}"/>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2C78288-57B1-7853-D513-BFD1EC1C8D6B}"/>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233FDCDA-959C-9BDA-63F3-8F1A54B0252B}"/>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235088D-F353-D9E7-63C5-179E910C76E0}"/>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BF566FC9-5DE5-60BA-0DF7-7019FDE38FF6}"/>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C301054-AC98-593B-86B9-D99D3B052432}"/>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8370E5-4FE6-FEB7-81AD-3A3B8C2E068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5A729012-6504-6879-FE1F-6BF148370C26}"/>
              </a:ext>
            </a:extLst>
          </p:cNvPr>
          <p:cNvSpPr txBox="1"/>
          <p:nvPr/>
        </p:nvSpPr>
        <p:spPr>
          <a:xfrm>
            <a:off x="851894" y="868636"/>
            <a:ext cx="11036307" cy="67320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600" dirty="0">
                <a:gradFill>
                  <a:gsLst>
                    <a:gs pos="38000">
                      <a:srgbClr val="169EDA"/>
                    </a:gs>
                    <a:gs pos="100000">
                      <a:srgbClr val="185DAA"/>
                    </a:gs>
                  </a:gsLst>
                  <a:lin ang="0" scaled="0"/>
                </a:gradFill>
                <a:latin typeface="PT Sans" panose="020B0503020203020204" pitchFamily="34" charset="77"/>
              </a:rPr>
              <a:t>Strukturåtgärder för långsiktig tillväxt</a:t>
            </a:r>
          </a:p>
        </p:txBody>
      </p:sp>
      <p:sp>
        <p:nvSpPr>
          <p:cNvPr id="17" name="textruta 16">
            <a:extLst>
              <a:ext uri="{FF2B5EF4-FFF2-40B4-BE49-F238E27FC236}">
                <a16:creationId xmlns:a16="http://schemas.microsoft.com/office/drawing/2014/main" id="{6392DF73-C6FD-7D66-AEB9-315AF6EC2E60}"/>
              </a:ext>
            </a:extLst>
          </p:cNvPr>
          <p:cNvSpPr txBox="1"/>
          <p:nvPr/>
        </p:nvSpPr>
        <p:spPr>
          <a:xfrm>
            <a:off x="746043" y="1787873"/>
            <a:ext cx="11616426" cy="3903504"/>
          </a:xfrm>
          <a:prstGeom prst="rect">
            <a:avLst/>
          </a:prstGeom>
          <a:noFill/>
        </p:spPr>
        <p:txBody>
          <a:bodyPr wrap="square" lIns="91440" tIns="45720" rIns="91440" bIns="45720" anchor="t">
            <a:spAutoFit/>
          </a:bodyPr>
          <a:lstStyle/>
          <a:p>
            <a:pPr marL="457200" indent="-457200">
              <a:lnSpc>
                <a:spcPct val="150000"/>
              </a:lnSpc>
              <a:buFontTx/>
              <a:buChar char="-"/>
            </a:pPr>
            <a:r>
              <a:rPr lang="sv-SE" sz="2800" dirty="0">
                <a:effectLst/>
                <a:latin typeface="Calibri"/>
                <a:ea typeface="Calibri" panose="020F0502020204030204" pitchFamily="34" charset="0"/>
                <a:cs typeface="Calibri"/>
              </a:rPr>
              <a:t>Ökad produktivitet är nödvändigt </a:t>
            </a:r>
          </a:p>
          <a:p>
            <a:pPr marL="457200" indent="-457200">
              <a:lnSpc>
                <a:spcPct val="150000"/>
              </a:lnSpc>
              <a:buFontTx/>
              <a:buChar char="-"/>
            </a:pPr>
            <a:r>
              <a:rPr lang="sv-SE" sz="2800" dirty="0">
                <a:latin typeface="Calibri"/>
                <a:ea typeface="Calibri" panose="020F0502020204030204" pitchFamily="34" charset="0"/>
                <a:cs typeface="Calibri"/>
              </a:rPr>
              <a:t>Nära samverkan näringsliv och forskning</a:t>
            </a:r>
          </a:p>
          <a:p>
            <a:pPr marL="457200" indent="-457200">
              <a:lnSpc>
                <a:spcPct val="150000"/>
              </a:lnSpc>
              <a:buFontTx/>
              <a:buChar char="-"/>
            </a:pPr>
            <a:r>
              <a:rPr lang="sv-SE" sz="2800" dirty="0">
                <a:effectLst/>
                <a:latin typeface="Calibri"/>
                <a:ea typeface="Calibri" panose="020F0502020204030204" pitchFamily="34" charset="0"/>
                <a:cs typeface="Calibri"/>
              </a:rPr>
              <a:t>Väl utbildad arbetskraft</a:t>
            </a:r>
          </a:p>
          <a:p>
            <a:pPr marL="457200" indent="-457200">
              <a:lnSpc>
                <a:spcPct val="150000"/>
              </a:lnSpc>
              <a:buFontTx/>
              <a:buChar char="-"/>
            </a:pPr>
            <a:r>
              <a:rPr lang="sv-SE" sz="2800" dirty="0">
                <a:latin typeface="Calibri"/>
                <a:ea typeface="Calibri" panose="020F0502020204030204" pitchFamily="34" charset="0"/>
                <a:cs typeface="Calibri"/>
              </a:rPr>
              <a:t>Väl avpassade </a:t>
            </a:r>
            <a:r>
              <a:rPr lang="sv-SE" sz="2800" dirty="0" err="1">
                <a:latin typeface="Calibri"/>
                <a:ea typeface="Calibri" panose="020F0502020204030204" pitchFamily="34" charset="0"/>
                <a:cs typeface="Calibri"/>
              </a:rPr>
              <a:t>regelvek</a:t>
            </a:r>
            <a:endParaRPr lang="sv-SE" sz="2800" dirty="0">
              <a:effectLst/>
              <a:latin typeface="Calibri"/>
              <a:ea typeface="Calibri" panose="020F0502020204030204" pitchFamily="34" charset="0"/>
              <a:cs typeface="Calibri"/>
            </a:endParaRPr>
          </a:p>
          <a:p>
            <a:pPr marL="457200" indent="-457200">
              <a:lnSpc>
                <a:spcPct val="150000"/>
              </a:lnSpc>
              <a:buFontTx/>
              <a:buChar char="-"/>
            </a:pPr>
            <a:r>
              <a:rPr lang="sv-SE" sz="2800" dirty="0">
                <a:latin typeface="Calibri"/>
                <a:ea typeface="Calibri" panose="020F0502020204030204" pitchFamily="34" charset="0"/>
                <a:cs typeface="Calibri"/>
              </a:rPr>
              <a:t>Entreprenörskap</a:t>
            </a:r>
          </a:p>
          <a:p>
            <a:pPr marL="457200" indent="-457200">
              <a:lnSpc>
                <a:spcPct val="150000"/>
              </a:lnSpc>
              <a:buFontTx/>
              <a:buChar char="-"/>
            </a:pPr>
            <a:r>
              <a:rPr lang="sv-SE" sz="2800" dirty="0">
                <a:effectLst/>
                <a:latin typeface="Calibri"/>
                <a:ea typeface="Calibri" panose="020F0502020204030204" pitchFamily="34" charset="0"/>
                <a:cs typeface="Calibri"/>
              </a:rPr>
              <a:t>Stärkt privat aktieägande</a:t>
            </a:r>
          </a:p>
        </p:txBody>
      </p:sp>
    </p:spTree>
    <p:extLst>
      <p:ext uri="{BB962C8B-B14F-4D97-AF65-F5344CB8AC3E}">
        <p14:creationId xmlns:p14="http://schemas.microsoft.com/office/powerpoint/2010/main" val="155478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4049-CCA3-2903-F68D-BAB1B721875E}"/>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47CFEBE2-5B69-C38D-49AD-E9445571AB02}"/>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BF58589-3DC6-A535-A0C1-DC428BBC6B6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8C546228-5399-C77C-0CE7-ECEC765258BF}"/>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0DD82705-9346-926A-6B48-C6461FFC2448}"/>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2BDC9CB7-096A-6A68-9EC2-76F517F6ABC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F4152933-FF3C-8E0B-AD5A-26F3E91C9A2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E8E8771B-6CDF-1811-7BED-3520E32ACA4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C57062D0-B197-C041-4CD4-1F364BA1B51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7DEFDA46-BF06-096F-96B5-B9BAF5666DC5}"/>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B97A0DDD-BCBF-E959-B537-9B87DF4CE1ED}"/>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E4CB1540-BA7C-58CE-F882-2877E756FDA8}"/>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A9A18011-129D-A895-620E-5D0B5D4892FD}"/>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D58540-AB46-96D6-BF36-1EA67943C041}"/>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26DA1BA2-BB96-D601-0EB5-716FEF8A787B}"/>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1030" name="Picture 6" descr="SKF Logo PNG Vector">
            <a:extLst>
              <a:ext uri="{FF2B5EF4-FFF2-40B4-BE49-F238E27FC236}">
                <a16:creationId xmlns:a16="http://schemas.microsoft.com/office/drawing/2014/main" id="{1D8A3E63-8A12-8A0E-446C-E73A45CCEC8D}"/>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339083" y="2257449"/>
            <a:ext cx="8636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Bildobjekt 3" descr="Aga Logotipo Vector - Descarga Gratis SVG | Worldvectorlogo">
            <a:extLst>
              <a:ext uri="{FF2B5EF4-FFF2-40B4-BE49-F238E27FC236}">
                <a16:creationId xmlns:a16="http://schemas.microsoft.com/office/drawing/2014/main" id="{BE765044-A25F-9AC3-1833-6B5C65F5F0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2072" y="1836738"/>
            <a:ext cx="14351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csson Logo, symbol, meaning, history, PNG, brand">
            <a:extLst>
              <a:ext uri="{FF2B5EF4-FFF2-40B4-BE49-F238E27FC236}">
                <a16:creationId xmlns:a16="http://schemas.microsoft.com/office/drawing/2014/main" id="{D506FD66-76B7-01EA-A16F-8CD4941B7A9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6267558" y="2103438"/>
            <a:ext cx="1651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Bildobjekt 4" descr="The original Electrolux logo medalion – Electrolux Group">
            <a:extLst>
              <a:ext uri="{FF2B5EF4-FFF2-40B4-BE49-F238E27FC236}">
                <a16:creationId xmlns:a16="http://schemas.microsoft.com/office/drawing/2014/main" id="{0A68D4E3-15D1-7019-316E-0C1769020079}"/>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1136650" y="4513263"/>
            <a:ext cx="140970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2" descr="Archivo:SANDVIK.svg - Wikipedia, la enciclopedia libre">
            <a:extLst>
              <a:ext uri="{FF2B5EF4-FFF2-40B4-BE49-F238E27FC236}">
                <a16:creationId xmlns:a16="http://schemas.microsoft.com/office/drawing/2014/main" id="{9EFE4641-F8C5-BE0E-00CC-8E1DB450D274}"/>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3477862" y="4983163"/>
            <a:ext cx="1752600" cy="635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1" descr="Logotyp – SCA">
            <a:extLst>
              <a:ext uri="{FF2B5EF4-FFF2-40B4-BE49-F238E27FC236}">
                <a16:creationId xmlns:a16="http://schemas.microsoft.com/office/drawing/2014/main" id="{1AB3CAA9-3B24-71E6-1A1B-C22B8B3161AC}"/>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6264196" y="4716463"/>
            <a:ext cx="2222500" cy="901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a:extLst>
              <a:ext uri="{FF2B5EF4-FFF2-40B4-BE49-F238E27FC236}">
                <a16:creationId xmlns:a16="http://schemas.microsoft.com/office/drawing/2014/main" id="{75A62AFF-D8A6-6CB9-5977-C5F7AFE2BCAA}"/>
              </a:ext>
            </a:extLst>
          </p:cNvPr>
          <p:cNvSpPr>
            <a:spLocks noChangeArrowheads="1"/>
          </p:cNvSpPr>
          <p:nvPr/>
        </p:nvSpPr>
        <p:spPr bwMode="auto">
          <a:xfrm>
            <a:off x="0" y="0"/>
            <a:ext cx="134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Rectangle 8">
            <a:extLst>
              <a:ext uri="{FF2B5EF4-FFF2-40B4-BE49-F238E27FC236}">
                <a16:creationId xmlns:a16="http://schemas.microsoft.com/office/drawing/2014/main" id="{29590C40-3BF8-3E81-E293-1E392CC71CC5}"/>
              </a:ext>
            </a:extLst>
          </p:cNvPr>
          <p:cNvSpPr>
            <a:spLocks noChangeArrowheads="1"/>
          </p:cNvSpPr>
          <p:nvPr/>
        </p:nvSpPr>
        <p:spPr bwMode="auto">
          <a:xfrm>
            <a:off x="-288099" y="954555"/>
            <a:ext cx="605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sv-SE" altLang="sv-SE" sz="3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Svensk industrihistoria</a:t>
            </a:r>
            <a:endParaRPr kumimoji="0" lang="sv-SE" altLang="sv-SE" sz="3200" b="0" i="0" u="none" strike="noStrike" cap="none" normalizeH="0" baseline="0" dirty="0">
              <a:ln>
                <a:noFill/>
              </a:ln>
              <a:solidFill>
                <a:schemeClr val="tx1"/>
              </a:solidFill>
              <a:effectLst/>
              <a:latin typeface="Arial" panose="020B0604020202020204" pitchFamily="34" charset="0"/>
            </a:endParaRPr>
          </a:p>
        </p:txBody>
      </p:sp>
      <p:sp>
        <p:nvSpPr>
          <p:cNvPr id="4" name="Rectangle 9">
            <a:extLst>
              <a:ext uri="{FF2B5EF4-FFF2-40B4-BE49-F238E27FC236}">
                <a16:creationId xmlns:a16="http://schemas.microsoft.com/office/drawing/2014/main" id="{F9F6545F-69C9-C729-566D-0B287FABB589}"/>
              </a:ext>
            </a:extLst>
          </p:cNvPr>
          <p:cNvSpPr>
            <a:spLocks noChangeArrowheads="1"/>
          </p:cNvSpPr>
          <p:nvPr/>
        </p:nvSpPr>
        <p:spPr bwMode="auto">
          <a:xfrm>
            <a:off x="0" y="2755900"/>
            <a:ext cx="134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10">
            <a:extLst>
              <a:ext uri="{FF2B5EF4-FFF2-40B4-BE49-F238E27FC236}">
                <a16:creationId xmlns:a16="http://schemas.microsoft.com/office/drawing/2014/main" id="{E3F6047E-1F6E-8FBF-1682-61EF587D6A78}"/>
              </a:ext>
            </a:extLst>
          </p:cNvPr>
          <p:cNvSpPr>
            <a:spLocks noChangeArrowheads="1"/>
          </p:cNvSpPr>
          <p:nvPr/>
        </p:nvSpPr>
        <p:spPr bwMode="auto">
          <a:xfrm>
            <a:off x="0" y="4076700"/>
            <a:ext cx="13444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6" name="Rectangle 11">
            <a:extLst>
              <a:ext uri="{FF2B5EF4-FFF2-40B4-BE49-F238E27FC236}">
                <a16:creationId xmlns:a16="http://schemas.microsoft.com/office/drawing/2014/main" id="{0FE031A1-A14C-9239-4952-EACA06A0C538}"/>
              </a:ext>
            </a:extLst>
          </p:cNvPr>
          <p:cNvSpPr>
            <a:spLocks noChangeArrowheads="1"/>
          </p:cNvSpPr>
          <p:nvPr/>
        </p:nvSpPr>
        <p:spPr bwMode="auto">
          <a:xfrm>
            <a:off x="0" y="5499100"/>
            <a:ext cx="134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12">
            <a:extLst>
              <a:ext uri="{FF2B5EF4-FFF2-40B4-BE49-F238E27FC236}">
                <a16:creationId xmlns:a16="http://schemas.microsoft.com/office/drawing/2014/main" id="{68E29C2C-BCC2-2094-6D1B-42EF0B94EE69}"/>
              </a:ext>
            </a:extLst>
          </p:cNvPr>
          <p:cNvSpPr>
            <a:spLocks noChangeArrowheads="1"/>
          </p:cNvSpPr>
          <p:nvPr/>
        </p:nvSpPr>
        <p:spPr bwMode="auto">
          <a:xfrm>
            <a:off x="0" y="6591300"/>
            <a:ext cx="13444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1038" name="Picture 14" descr="IKEA logotypen genom historien - IKEA Museum">
            <a:extLst>
              <a:ext uri="{FF2B5EF4-FFF2-40B4-BE49-F238E27FC236}">
                <a16:creationId xmlns:a16="http://schemas.microsoft.com/office/drawing/2014/main" id="{B995C0E6-D11F-42C8-010C-8C100E0199F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5060" y="2200523"/>
            <a:ext cx="2805556" cy="8831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30C8FB9-9E25-2AC9-C3DF-9146C967015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10893" y="4725060"/>
            <a:ext cx="3196995"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8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4049-CCA3-2903-F68D-BAB1B721875E}"/>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47CFEBE2-5B69-C38D-49AD-E9445571AB02}"/>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BF58589-3DC6-A535-A0C1-DC428BBC6B6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8C546228-5399-C77C-0CE7-ECEC765258BF}"/>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0DD82705-9346-926A-6B48-C6461FFC2448}"/>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2BDC9CB7-096A-6A68-9EC2-76F517F6ABC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F4152933-FF3C-8E0B-AD5A-26F3E91C9A2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E8E8771B-6CDF-1811-7BED-3520E32ACA4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C57062D0-B197-C041-4CD4-1F364BA1B51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7DEFDA46-BF06-096F-96B5-B9BAF5666DC5}"/>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B97A0DDD-BCBF-E959-B537-9B87DF4CE1ED}"/>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E4CB1540-BA7C-58CE-F882-2877E756FDA8}"/>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A9A18011-129D-A895-620E-5D0B5D4892FD}"/>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D58540-AB46-96D6-BF36-1EA67943C041}"/>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9F5BF6A0-5AEA-50F5-A4A0-8BA05D7EEC4E}"/>
              </a:ext>
            </a:extLst>
          </p:cNvPr>
          <p:cNvSpPr txBox="1"/>
          <p:nvPr/>
        </p:nvSpPr>
        <p:spPr>
          <a:xfrm>
            <a:off x="1177674" y="717128"/>
            <a:ext cx="10604676" cy="741753"/>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4000" dirty="0">
                <a:gradFill>
                  <a:gsLst>
                    <a:gs pos="38000">
                      <a:srgbClr val="169EDA"/>
                    </a:gs>
                    <a:gs pos="100000">
                      <a:srgbClr val="185DAA"/>
                    </a:gs>
                  </a:gsLst>
                  <a:lin ang="0" scaled="0"/>
                </a:gradFill>
                <a:latin typeface="PT Sans" panose="020B0503020203020204" pitchFamily="34" charset="77"/>
              </a:rPr>
              <a:t>Lärdomar</a:t>
            </a:r>
          </a:p>
        </p:txBody>
      </p:sp>
      <p:sp>
        <p:nvSpPr>
          <p:cNvPr id="17" name="textruta 16">
            <a:extLst>
              <a:ext uri="{FF2B5EF4-FFF2-40B4-BE49-F238E27FC236}">
                <a16:creationId xmlns:a16="http://schemas.microsoft.com/office/drawing/2014/main" id="{26DA1BA2-BB96-D601-0EB5-716FEF8A787B}"/>
              </a:ext>
            </a:extLst>
          </p:cNvPr>
          <p:cNvSpPr txBox="1"/>
          <p:nvPr/>
        </p:nvSpPr>
        <p:spPr>
          <a:xfrm>
            <a:off x="1177674" y="1847544"/>
            <a:ext cx="11036307" cy="2610202"/>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sv-SE" sz="2800" dirty="0">
                <a:latin typeface="PT Sans" panose="020B0503020203020204" pitchFamily="34" charset="77"/>
                <a:ea typeface="Calibri" panose="020F0502020204030204" pitchFamily="34" charset="0"/>
                <a:cs typeface="Calibri"/>
              </a:rPr>
              <a:t> Avreglering – marknadsekonomi – stabila institutioner</a:t>
            </a:r>
          </a:p>
          <a:p>
            <a:pPr marL="457200" indent="-457200">
              <a:lnSpc>
                <a:spcPct val="150000"/>
              </a:lnSpc>
              <a:buFont typeface="Arial" panose="020B0604020202020204" pitchFamily="34" charset="0"/>
              <a:buChar char="•"/>
            </a:pPr>
            <a:r>
              <a:rPr lang="sv-SE" sz="2800" dirty="0">
                <a:effectLst/>
                <a:latin typeface="PT Sans" panose="020B0503020203020204" pitchFamily="34" charset="77"/>
                <a:ea typeface="Calibri" panose="020F0502020204030204" pitchFamily="34" charset="0"/>
                <a:cs typeface="Calibri"/>
              </a:rPr>
              <a:t>Entreprenörskap</a:t>
            </a:r>
          </a:p>
          <a:p>
            <a:pPr marL="457200" indent="-457200">
              <a:lnSpc>
                <a:spcPct val="150000"/>
              </a:lnSpc>
              <a:buFont typeface="Arial" panose="020B0604020202020204" pitchFamily="34" charset="0"/>
              <a:buChar char="•"/>
            </a:pPr>
            <a:r>
              <a:rPr lang="sv-SE" sz="2800" dirty="0">
                <a:latin typeface="PT Sans" panose="020B0503020203020204" pitchFamily="34" charset="77"/>
                <a:ea typeface="Calibri" panose="020F0502020204030204" pitchFamily="34" charset="0"/>
                <a:cs typeface="Calibri"/>
              </a:rPr>
              <a:t>Innovationer</a:t>
            </a:r>
          </a:p>
          <a:p>
            <a:pPr marL="457200" indent="-457200">
              <a:lnSpc>
                <a:spcPct val="150000"/>
              </a:lnSpc>
              <a:buFont typeface="Arial" panose="020B0604020202020204" pitchFamily="34" charset="0"/>
              <a:buChar char="•"/>
            </a:pPr>
            <a:r>
              <a:rPr lang="sv-SE" sz="2800" dirty="0">
                <a:effectLst/>
                <a:latin typeface="PT Sans" panose="020B0503020203020204" pitchFamily="34" charset="77"/>
                <a:ea typeface="Calibri" panose="020F0502020204030204" pitchFamily="34" charset="0"/>
                <a:cs typeface="Calibri"/>
              </a:rPr>
              <a:t>Sparande kanaliserades till företagande</a:t>
            </a: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42719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1723074" y="1637560"/>
            <a:ext cx="11616426" cy="4826834"/>
          </a:xfrm>
          <a:prstGeom prst="rect">
            <a:avLst/>
          </a:prstGeom>
          <a:noFill/>
        </p:spPr>
        <p:txBody>
          <a:bodyPr wrap="square" lIns="91440" tIns="45720" rIns="91440" bIns="45720" anchor="t">
            <a:spAutoFit/>
          </a:bodyPr>
          <a:lstStyle/>
          <a:p>
            <a:pPr>
              <a:lnSpc>
                <a:spcPct val="150000"/>
              </a:lnSpc>
            </a:pPr>
            <a:r>
              <a:rPr lang="sv-SE" sz="4000" b="1" dirty="0">
                <a:latin typeface="PT Sans" panose="020B0503020203020204" pitchFamily="34" charset="77"/>
                <a:ea typeface="Calibri" panose="020F0502020204030204" pitchFamily="34" charset="0"/>
                <a:cs typeface="Calibri"/>
              </a:rPr>
              <a:t>Opinionsbildning i samverkan</a:t>
            </a:r>
          </a:p>
          <a:p>
            <a:pPr>
              <a:lnSpc>
                <a:spcPct val="150000"/>
              </a:lnSpc>
            </a:pPr>
            <a:r>
              <a:rPr lang="sv-SE" sz="2800" dirty="0">
                <a:effectLst/>
                <a:latin typeface="PT Sans" panose="020B0503020203020204" pitchFamily="34" charset="77"/>
                <a:ea typeface="Calibri" panose="020F0502020204030204" pitchFamily="34" charset="0"/>
                <a:cs typeface="Calibri"/>
              </a:rPr>
              <a:t>- </a:t>
            </a:r>
            <a:r>
              <a:rPr lang="sv-SE" sz="2800" dirty="0">
                <a:latin typeface="PT Sans" panose="020B0503020203020204" pitchFamily="34" charset="77"/>
                <a:ea typeface="Calibri" panose="020F0502020204030204" pitchFamily="34" charset="0"/>
                <a:cs typeface="Calibri"/>
              </a:rPr>
              <a:t>S</a:t>
            </a:r>
            <a:r>
              <a:rPr lang="sv-SE" sz="2800" dirty="0">
                <a:effectLst/>
                <a:latin typeface="PT Sans" panose="020B0503020203020204" pitchFamily="34" charset="77"/>
                <a:ea typeface="Calibri" panose="020F0502020204030204" pitchFamily="34" charset="0"/>
                <a:cs typeface="Calibri"/>
              </a:rPr>
              <a:t>tark röst i offentliga debatten, tillvarata småspararnas intressen.</a:t>
            </a:r>
          </a:p>
          <a:p>
            <a:pPr>
              <a:lnSpc>
                <a:spcPct val="150000"/>
              </a:lnSpc>
            </a:pPr>
            <a:r>
              <a:rPr lang="sv-SE" sz="2800" dirty="0">
                <a:latin typeface="PT Sans" panose="020B0503020203020204" pitchFamily="34" charset="77"/>
                <a:ea typeface="Calibri" panose="020F0502020204030204" pitchFamily="34" charset="0"/>
                <a:cs typeface="Calibri"/>
              </a:rPr>
              <a:t>- Inte bara reaktiv utan även proaktiv.</a:t>
            </a:r>
          </a:p>
          <a:p>
            <a:pPr>
              <a:lnSpc>
                <a:spcPct val="150000"/>
              </a:lnSpc>
            </a:pPr>
            <a:r>
              <a:rPr lang="sv-SE" sz="2800" dirty="0">
                <a:effectLst/>
                <a:latin typeface="PT Sans" panose="020B0503020203020204" pitchFamily="34" charset="77"/>
                <a:ea typeface="Calibri" panose="020F0502020204030204" pitchFamily="34" charset="0"/>
                <a:cs typeface="Calibri"/>
              </a:rPr>
              <a:t>- Lyfta fram frågor stimulerar sparande i aktier</a:t>
            </a:r>
            <a:r>
              <a:rPr lang="sv-SE" sz="2800" dirty="0">
                <a:latin typeface="PT Sans" panose="020B0503020203020204" pitchFamily="34" charset="77"/>
                <a:ea typeface="Calibri" panose="020F0502020204030204" pitchFamily="34" charset="0"/>
                <a:cs typeface="Calibri"/>
              </a:rPr>
              <a:t> och privat aktieägande.</a:t>
            </a:r>
            <a:endParaRPr lang="sv-SE" sz="2800" dirty="0">
              <a:effectLst/>
              <a:latin typeface="PT Sans" panose="020B0503020203020204" pitchFamily="34" charset="77"/>
              <a:ea typeface="Calibri" panose="020F0502020204030204" pitchFamily="34" charset="0"/>
              <a:cs typeface="Calibri"/>
            </a:endParaRPr>
          </a:p>
          <a:p>
            <a:pPr>
              <a:lnSpc>
                <a:spcPct val="150000"/>
              </a:lnSpc>
            </a:pPr>
            <a:r>
              <a:rPr lang="sv-SE" sz="2800" dirty="0">
                <a:latin typeface="PT Sans" panose="020B0503020203020204" pitchFamily="34" charset="77"/>
                <a:ea typeface="Calibri" panose="020F0502020204030204" pitchFamily="34" charset="0"/>
                <a:cs typeface="Calibri"/>
              </a:rPr>
              <a:t>- Driva gott näringslivsklimat med balanserad reglering.</a:t>
            </a:r>
          </a:p>
          <a:p>
            <a:pPr>
              <a:lnSpc>
                <a:spcPct val="150000"/>
              </a:lnSpc>
            </a:pPr>
            <a:r>
              <a:rPr lang="sv-SE" sz="2800" dirty="0">
                <a:effectLst/>
                <a:latin typeface="PT Sans" panose="020B0503020203020204" pitchFamily="34" charset="77"/>
                <a:ea typeface="Calibri" panose="020F0502020204030204" pitchFamily="34" charset="0"/>
                <a:cs typeface="Calibri"/>
              </a:rPr>
              <a:t>- Fokus ISK, fondavgifte</a:t>
            </a:r>
            <a:r>
              <a:rPr lang="sv-SE" sz="2800" dirty="0">
                <a:latin typeface="PT Sans" panose="020B0503020203020204" pitchFamily="34" charset="77"/>
                <a:ea typeface="Calibri" panose="020F0502020204030204" pitchFamily="34" charset="0"/>
                <a:cs typeface="Calibri"/>
              </a:rPr>
              <a:t>r och regelbördan i finanssektorn.</a:t>
            </a:r>
            <a:endParaRPr lang="sv-SE" sz="2800" dirty="0">
              <a:effectLst/>
              <a:latin typeface="PT Sans" panose="020B0503020203020204" pitchFamily="34" charset="77"/>
              <a:ea typeface="Calibri" panose="020F0502020204030204" pitchFamily="34" charset="0"/>
              <a:cs typeface="Calibri"/>
            </a:endParaRPr>
          </a:p>
          <a:p>
            <a:pPr>
              <a:lnSpc>
                <a:spcPct val="150000"/>
              </a:lnSpc>
            </a:pP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76422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1828112" y="1697791"/>
            <a:ext cx="11616426" cy="4826834"/>
          </a:xfrm>
          <a:prstGeom prst="rect">
            <a:avLst/>
          </a:prstGeom>
          <a:noFill/>
        </p:spPr>
        <p:txBody>
          <a:bodyPr wrap="square" lIns="91440" tIns="45720" rIns="91440" bIns="45720" anchor="t">
            <a:spAutoFit/>
          </a:bodyPr>
          <a:lstStyle/>
          <a:p>
            <a:pPr>
              <a:lnSpc>
                <a:spcPct val="150000"/>
              </a:lnSpc>
            </a:pPr>
            <a:r>
              <a:rPr lang="sv-SE" sz="4000" b="1" dirty="0">
                <a:latin typeface="PT Sans" panose="020B0503020203020204" pitchFamily="34" charset="77"/>
                <a:ea typeface="Calibri" panose="020F0502020204030204" pitchFamily="34" charset="0"/>
                <a:cs typeface="Calibri"/>
              </a:rPr>
              <a:t>Bolagsbevakning 2.0</a:t>
            </a:r>
          </a:p>
          <a:p>
            <a:pPr>
              <a:lnSpc>
                <a:spcPct val="150000"/>
              </a:lnSpc>
            </a:pPr>
            <a:r>
              <a:rPr lang="sv-SE" sz="2800" dirty="0">
                <a:latin typeface="PT Sans" panose="020B0503020203020204" pitchFamily="34" charset="77"/>
                <a:ea typeface="Calibri" panose="020F0502020204030204" pitchFamily="34" charset="0"/>
                <a:cs typeface="Calibri"/>
              </a:rPr>
              <a:t>- Professionaliserad bevakning av bolagen –kvalitet ej kvantitet.</a:t>
            </a:r>
          </a:p>
          <a:p>
            <a:pPr>
              <a:lnSpc>
                <a:spcPct val="150000"/>
              </a:lnSpc>
            </a:pPr>
            <a:r>
              <a:rPr lang="sv-SE" sz="2800" dirty="0">
                <a:latin typeface="PT Sans" panose="020B0503020203020204" pitchFamily="34" charset="77"/>
                <a:ea typeface="Calibri" panose="020F0502020204030204" pitchFamily="34" charset="0"/>
                <a:cs typeface="Calibri"/>
              </a:rPr>
              <a:t>- Säkerställa regelefterlevnad, transparens, motverka missförhållanden. </a:t>
            </a:r>
          </a:p>
          <a:p>
            <a:pPr>
              <a:lnSpc>
                <a:spcPct val="150000"/>
              </a:lnSpc>
            </a:pPr>
            <a:r>
              <a:rPr lang="sv-SE" sz="2800" dirty="0">
                <a:latin typeface="PT Sans" panose="020B0503020203020204" pitchFamily="34" charset="77"/>
                <a:ea typeface="Calibri" panose="020F0502020204030204" pitchFamily="34" charset="0"/>
                <a:cs typeface="Calibri"/>
              </a:rPr>
              <a:t>- Bredda arbetet ej bara stämmobevakning även andra ”verktyg”.</a:t>
            </a:r>
          </a:p>
          <a:p>
            <a:pPr>
              <a:lnSpc>
                <a:spcPct val="150000"/>
              </a:lnSpc>
            </a:pPr>
            <a:r>
              <a:rPr lang="sv-SE" sz="2800" dirty="0">
                <a:latin typeface="PT Sans" panose="020B0503020203020204" pitchFamily="34" charset="77"/>
                <a:ea typeface="Calibri" panose="020F0502020204030204" pitchFamily="34" charset="0"/>
                <a:cs typeface="Calibri"/>
              </a:rPr>
              <a:t>- 2024: utforma ny inriktning, översyn av organisationen och förankra. </a:t>
            </a:r>
          </a:p>
          <a:p>
            <a:pPr>
              <a:lnSpc>
                <a:spcPct val="150000"/>
              </a:lnSpc>
            </a:pPr>
            <a:endParaRPr lang="sv-SE" sz="2800" dirty="0">
              <a:effectLst/>
              <a:latin typeface="PT Sans" panose="020B0503020203020204" pitchFamily="34" charset="77"/>
              <a:ea typeface="Calibri" panose="020F0502020204030204" pitchFamily="34" charset="0"/>
              <a:cs typeface="Calibri"/>
            </a:endParaRPr>
          </a:p>
          <a:p>
            <a:pPr>
              <a:lnSpc>
                <a:spcPct val="150000"/>
              </a:lnSpc>
            </a:pP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34550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73F8-8A17-AB26-9D18-5AD0D0AE200C}"/>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DD0B2CED-4D08-8675-D28B-2FBFF1196F6D}"/>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2359E806-1A61-D719-BFDF-0CB238CCEE80}"/>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DF2C58B-A2DA-9680-251B-11D24152D448}"/>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7A831388-0E77-3B3E-7225-60D3341EA837}"/>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42AFFE70-2743-B601-877D-EAEAAB97840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FC6399C-D2A3-5F45-B012-E80D5F74299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91648779-4823-D89C-4151-8F0269BC66BA}"/>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2C78288-57B1-7853-D513-BFD1EC1C8D6B}"/>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233FDCDA-959C-9BDA-63F3-8F1A54B0252B}"/>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235088D-F353-D9E7-63C5-179E910C76E0}"/>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BF566FC9-5DE5-60BA-0DF7-7019FDE38FF6}"/>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C301054-AC98-593B-86B9-D99D3B052432}"/>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8370E5-4FE6-FEB7-81AD-3A3B8C2E068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5A729012-6504-6879-FE1F-6BF148370C26}"/>
              </a:ext>
            </a:extLst>
          </p:cNvPr>
          <p:cNvSpPr txBox="1"/>
          <p:nvPr/>
        </p:nvSpPr>
        <p:spPr>
          <a:xfrm>
            <a:off x="746043" y="717128"/>
            <a:ext cx="11036307" cy="74175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4000" dirty="0">
                <a:gradFill>
                  <a:gsLst>
                    <a:gs pos="38000">
                      <a:srgbClr val="169EDA"/>
                    </a:gs>
                    <a:gs pos="100000">
                      <a:srgbClr val="185DAA"/>
                    </a:gs>
                  </a:gsLst>
                  <a:lin ang="0" scaled="0"/>
                </a:gradFill>
                <a:latin typeface="PT Sans" panose="020B0503020203020204" pitchFamily="34" charset="77"/>
              </a:rPr>
              <a:t>Bolagsbevakningen 2025</a:t>
            </a:r>
          </a:p>
        </p:txBody>
      </p:sp>
      <p:sp>
        <p:nvSpPr>
          <p:cNvPr id="17" name="textruta 16">
            <a:extLst>
              <a:ext uri="{FF2B5EF4-FFF2-40B4-BE49-F238E27FC236}">
                <a16:creationId xmlns:a16="http://schemas.microsoft.com/office/drawing/2014/main" id="{6392DF73-C6FD-7D66-AEB9-315AF6EC2E60}"/>
              </a:ext>
            </a:extLst>
          </p:cNvPr>
          <p:cNvSpPr txBox="1"/>
          <p:nvPr/>
        </p:nvSpPr>
        <p:spPr>
          <a:xfrm>
            <a:off x="746043" y="1787873"/>
            <a:ext cx="11616426" cy="3820726"/>
          </a:xfrm>
          <a:prstGeom prst="rect">
            <a:avLst/>
          </a:prstGeom>
          <a:noFill/>
        </p:spPr>
        <p:txBody>
          <a:bodyPr wrap="square" lIns="91440" tIns="45720" rIns="91440" bIns="45720" anchor="t">
            <a:spAutoFit/>
          </a:bodyPr>
          <a:lstStyle/>
          <a:p>
            <a:pPr marL="342900" indent="-342900">
              <a:lnSpc>
                <a:spcPct val="150000"/>
              </a:lnSpc>
              <a:buFontTx/>
              <a:buChar char="-"/>
            </a:pPr>
            <a:r>
              <a:rPr lang="sv-SE" sz="2800" dirty="0">
                <a:effectLst/>
                <a:latin typeface="Calibri"/>
                <a:ea typeface="Calibri" panose="020F0502020204030204" pitchFamily="34" charset="0"/>
                <a:cs typeface="Calibri"/>
              </a:rPr>
              <a:t>Ca 100 bolagsstämmor</a:t>
            </a:r>
          </a:p>
          <a:p>
            <a:pPr marL="342900" indent="-342900">
              <a:lnSpc>
                <a:spcPct val="150000"/>
              </a:lnSpc>
              <a:buFontTx/>
              <a:buChar char="-"/>
            </a:pPr>
            <a:r>
              <a:rPr lang="sv-SE" sz="2800" dirty="0">
                <a:latin typeface="Calibri"/>
                <a:ea typeface="Calibri" panose="020F0502020204030204" pitchFamily="34" charset="0"/>
                <a:cs typeface="Calibri"/>
              </a:rPr>
              <a:t>15 bolagsbevakare</a:t>
            </a:r>
          </a:p>
          <a:p>
            <a:pPr marL="342900" indent="-342900">
              <a:lnSpc>
                <a:spcPct val="150000"/>
              </a:lnSpc>
              <a:buFontTx/>
              <a:buChar char="-"/>
            </a:pPr>
            <a:r>
              <a:rPr lang="sv-SE" sz="2800" dirty="0">
                <a:effectLst/>
                <a:latin typeface="Calibri"/>
                <a:ea typeface="Calibri" panose="020F0502020204030204" pitchFamily="34" charset="0"/>
                <a:cs typeface="Calibri"/>
              </a:rPr>
              <a:t>Fysiska stämmor viktigt</a:t>
            </a:r>
          </a:p>
          <a:p>
            <a:pPr marL="342900" indent="-342900">
              <a:lnSpc>
                <a:spcPct val="150000"/>
              </a:lnSpc>
              <a:buFontTx/>
              <a:buChar char="-"/>
            </a:pPr>
            <a:r>
              <a:rPr lang="sv-SE" sz="2800" dirty="0">
                <a:latin typeface="Calibri"/>
                <a:ea typeface="Calibri" panose="020F0502020204030204" pitchFamily="34" charset="0"/>
                <a:cs typeface="Calibri"/>
              </a:rPr>
              <a:t>Fokus på några styrelseordföranden</a:t>
            </a:r>
          </a:p>
          <a:p>
            <a:pPr marL="342900" indent="-342900">
              <a:lnSpc>
                <a:spcPct val="150000"/>
              </a:lnSpc>
              <a:buFontTx/>
              <a:buChar char="-"/>
            </a:pPr>
            <a:r>
              <a:rPr lang="sv-SE" sz="2800" dirty="0">
                <a:effectLst/>
                <a:latin typeface="Calibri"/>
                <a:ea typeface="Calibri" panose="020F0502020204030204" pitchFamily="34" charset="0"/>
                <a:cs typeface="Calibri"/>
              </a:rPr>
              <a:t>Lågvattenmärke – aktivisternas agerande</a:t>
            </a:r>
          </a:p>
          <a:p>
            <a:pPr>
              <a:lnSpc>
                <a:spcPct val="150000"/>
              </a:lnSpc>
            </a:pP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50627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73F8-8A17-AB26-9D18-5AD0D0AE200C}"/>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DD0B2CED-4D08-8675-D28B-2FBFF1196F6D}"/>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2359E806-1A61-D719-BFDF-0CB238CCEE80}"/>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DF2C58B-A2DA-9680-251B-11D24152D448}"/>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7A831388-0E77-3B3E-7225-60D3341EA837}"/>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42AFFE70-2743-B601-877D-EAEAAB97840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FC6399C-D2A3-5F45-B012-E80D5F74299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91648779-4823-D89C-4151-8F0269BC66BA}"/>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2C78288-57B1-7853-D513-BFD1EC1C8D6B}"/>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233FDCDA-959C-9BDA-63F3-8F1A54B0252B}"/>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235088D-F353-D9E7-63C5-179E910C76E0}"/>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BF566FC9-5DE5-60BA-0DF7-7019FDE38FF6}"/>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C301054-AC98-593B-86B9-D99D3B052432}"/>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8370E5-4FE6-FEB7-81AD-3A3B8C2E068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5A729012-6504-6879-FE1F-6BF148370C26}"/>
              </a:ext>
            </a:extLst>
          </p:cNvPr>
          <p:cNvSpPr txBox="1"/>
          <p:nvPr/>
        </p:nvSpPr>
        <p:spPr>
          <a:xfrm>
            <a:off x="746043" y="717128"/>
            <a:ext cx="11036307" cy="74175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4000" dirty="0">
                <a:gradFill>
                  <a:gsLst>
                    <a:gs pos="38000">
                      <a:srgbClr val="169EDA"/>
                    </a:gs>
                    <a:gs pos="100000">
                      <a:srgbClr val="185DAA"/>
                    </a:gs>
                  </a:gsLst>
                  <a:lin ang="0" scaled="0"/>
                </a:gradFill>
                <a:latin typeface="PT Sans" panose="020B0503020203020204" pitchFamily="34" charset="77"/>
              </a:rPr>
              <a:t>Regelförenkling</a:t>
            </a:r>
          </a:p>
        </p:txBody>
      </p:sp>
      <p:sp>
        <p:nvSpPr>
          <p:cNvPr id="17" name="textruta 16">
            <a:extLst>
              <a:ext uri="{FF2B5EF4-FFF2-40B4-BE49-F238E27FC236}">
                <a16:creationId xmlns:a16="http://schemas.microsoft.com/office/drawing/2014/main" id="{6392DF73-C6FD-7D66-AEB9-315AF6EC2E60}"/>
              </a:ext>
            </a:extLst>
          </p:cNvPr>
          <p:cNvSpPr txBox="1"/>
          <p:nvPr/>
        </p:nvSpPr>
        <p:spPr>
          <a:xfrm>
            <a:off x="746043" y="1787873"/>
            <a:ext cx="11616426" cy="5113387"/>
          </a:xfrm>
          <a:prstGeom prst="rect">
            <a:avLst/>
          </a:prstGeom>
          <a:noFill/>
        </p:spPr>
        <p:txBody>
          <a:bodyPr wrap="square" lIns="91440" tIns="45720" rIns="91440" bIns="45720" anchor="t">
            <a:spAutoFit/>
          </a:bodyPr>
          <a:lstStyle/>
          <a:p>
            <a:pPr marL="342900" indent="-342900">
              <a:lnSpc>
                <a:spcPct val="150000"/>
              </a:lnSpc>
              <a:buFontTx/>
              <a:buChar char="-"/>
            </a:pPr>
            <a:r>
              <a:rPr lang="sv-SE" sz="2800" dirty="0">
                <a:effectLst/>
                <a:latin typeface="Calibri"/>
                <a:ea typeface="Calibri" panose="020F0502020204030204" pitchFamily="34" charset="0"/>
                <a:cs typeface="Calibri"/>
              </a:rPr>
              <a:t>Överreglering är kostnadsdrivande</a:t>
            </a:r>
          </a:p>
          <a:p>
            <a:pPr marL="342900" indent="-342900">
              <a:lnSpc>
                <a:spcPct val="150000"/>
              </a:lnSpc>
              <a:buFontTx/>
              <a:buChar char="-"/>
            </a:pPr>
            <a:r>
              <a:rPr lang="sv-SE" sz="2800" dirty="0">
                <a:latin typeface="Calibri"/>
                <a:ea typeface="Calibri" panose="020F0502020204030204" pitchFamily="34" charset="0"/>
                <a:cs typeface="Calibri"/>
              </a:rPr>
              <a:t>Från nationell lagstiftning till EU-reglering</a:t>
            </a:r>
          </a:p>
          <a:p>
            <a:pPr marL="342900" indent="-342900">
              <a:lnSpc>
                <a:spcPct val="150000"/>
              </a:lnSpc>
              <a:buFontTx/>
              <a:buChar char="-"/>
            </a:pPr>
            <a:r>
              <a:rPr lang="sv-SE" sz="2800" dirty="0">
                <a:latin typeface="Calibri"/>
                <a:ea typeface="Calibri" panose="020F0502020204030204" pitchFamily="34" charset="0"/>
                <a:cs typeface="Calibri"/>
              </a:rPr>
              <a:t>Marknadsmissbruksförordningen</a:t>
            </a:r>
          </a:p>
          <a:p>
            <a:pPr marL="342900" indent="-342900">
              <a:lnSpc>
                <a:spcPct val="150000"/>
              </a:lnSpc>
              <a:buFontTx/>
              <a:buChar char="-"/>
            </a:pPr>
            <a:r>
              <a:rPr lang="sv-SE" sz="2800" dirty="0">
                <a:latin typeface="Calibri"/>
                <a:ea typeface="Calibri" panose="020F0502020204030204" pitchFamily="34" charset="0"/>
                <a:cs typeface="Calibri"/>
              </a:rPr>
              <a:t>Finansinspektionens roll</a:t>
            </a:r>
          </a:p>
          <a:p>
            <a:pPr marL="342900" indent="-342900">
              <a:lnSpc>
                <a:spcPct val="150000"/>
              </a:lnSpc>
              <a:buFontTx/>
              <a:buChar char="-"/>
            </a:pPr>
            <a:r>
              <a:rPr lang="sv-SE" sz="2800" dirty="0">
                <a:effectLst/>
                <a:latin typeface="Calibri"/>
                <a:ea typeface="Calibri" panose="020F0502020204030204" pitchFamily="34" charset="0"/>
                <a:cs typeface="Calibri"/>
              </a:rPr>
              <a:t>Regeringsinitiativ</a:t>
            </a:r>
          </a:p>
          <a:p>
            <a:pPr marL="800100" lvl="1" indent="-342900">
              <a:lnSpc>
                <a:spcPct val="150000"/>
              </a:lnSpc>
              <a:buFontTx/>
              <a:buChar char="-"/>
            </a:pPr>
            <a:r>
              <a:rPr lang="sv-SE" sz="2800" dirty="0">
                <a:latin typeface="Calibri"/>
                <a:ea typeface="Calibri" panose="020F0502020204030204" pitchFamily="34" charset="0"/>
                <a:cs typeface="Calibri"/>
              </a:rPr>
              <a:t>Förenklingsråd</a:t>
            </a:r>
          </a:p>
          <a:p>
            <a:pPr marL="800100" lvl="1" indent="-342900">
              <a:lnSpc>
                <a:spcPct val="150000"/>
              </a:lnSpc>
              <a:buFontTx/>
              <a:buChar char="-"/>
            </a:pPr>
            <a:r>
              <a:rPr lang="sv-SE" sz="2800" dirty="0">
                <a:effectLst/>
                <a:latin typeface="Calibri"/>
                <a:ea typeface="Calibri" panose="020F0502020204030204" pitchFamily="34" charset="0"/>
                <a:cs typeface="Calibri"/>
              </a:rPr>
              <a:t>Uppdrag till olika myndigheter </a:t>
            </a:r>
            <a:endParaRPr lang="sv-SE" sz="2800" dirty="0">
              <a:latin typeface="Calibri"/>
              <a:ea typeface="Calibri" panose="020F0502020204030204" pitchFamily="34" charset="0"/>
              <a:cs typeface="Calibri"/>
            </a:endParaRPr>
          </a:p>
          <a:p>
            <a:pPr marL="800100" lvl="1" indent="-342900">
              <a:lnSpc>
                <a:spcPct val="150000"/>
              </a:lnSpc>
              <a:buFontTx/>
              <a:buChar char="-"/>
            </a:pPr>
            <a:endParaRPr lang="sv-SE" sz="24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53488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1239520" y="1687664"/>
            <a:ext cx="13239848" cy="4826834"/>
          </a:xfrm>
          <a:prstGeom prst="rect">
            <a:avLst/>
          </a:prstGeom>
          <a:noFill/>
        </p:spPr>
        <p:txBody>
          <a:bodyPr wrap="square" lIns="91440" tIns="45720" rIns="91440" bIns="45720" anchor="t">
            <a:spAutoFit/>
          </a:bodyPr>
          <a:lstStyle/>
          <a:p>
            <a:pPr>
              <a:lnSpc>
                <a:spcPct val="150000"/>
              </a:lnSpc>
            </a:pPr>
            <a:r>
              <a:rPr lang="sv-SE" sz="4000" b="1" dirty="0">
                <a:latin typeface="PT Sans" panose="020B0503020203020204" pitchFamily="34" charset="77"/>
                <a:ea typeface="Calibri" panose="020F0502020204030204" pitchFamily="34" charset="0"/>
                <a:cs typeface="Calibri"/>
              </a:rPr>
              <a:t>Omvärldsförändringar för Aktiespararna</a:t>
            </a:r>
          </a:p>
          <a:p>
            <a:pPr>
              <a:lnSpc>
                <a:spcPct val="150000"/>
              </a:lnSpc>
            </a:pPr>
            <a:r>
              <a:rPr lang="sv-SE" sz="2800" dirty="0">
                <a:effectLst/>
                <a:latin typeface="PT Sans" panose="020B0503020203020204" pitchFamily="34" charset="77"/>
                <a:ea typeface="Calibri" panose="020F0502020204030204" pitchFamily="34" charset="0"/>
                <a:cs typeface="Calibri"/>
              </a:rPr>
              <a:t>- Aktiespararnas erbjudande inte längre unikt, fler aktörer.</a:t>
            </a:r>
          </a:p>
          <a:p>
            <a:pPr>
              <a:lnSpc>
                <a:spcPct val="150000"/>
              </a:lnSpc>
            </a:pPr>
            <a:r>
              <a:rPr lang="sv-SE" sz="2800" dirty="0">
                <a:latin typeface="PT Sans" panose="020B0503020203020204" pitchFamily="34" charset="77"/>
                <a:ea typeface="Calibri" panose="020F0502020204030204" pitchFamily="34" charset="0"/>
                <a:cs typeface="Calibri"/>
              </a:rPr>
              <a:t>- Digitaliseringen förändrar förutsättningarna för vårt arbete.</a:t>
            </a:r>
          </a:p>
          <a:p>
            <a:pPr>
              <a:lnSpc>
                <a:spcPct val="150000"/>
              </a:lnSpc>
            </a:pPr>
            <a:r>
              <a:rPr lang="sv-SE" sz="2800" dirty="0">
                <a:effectLst/>
                <a:latin typeface="PT Sans" panose="020B0503020203020204" pitchFamily="34" charset="77"/>
                <a:ea typeface="Calibri" panose="020F0502020204030204" pitchFamily="34" charset="0"/>
                <a:cs typeface="Calibri"/>
              </a:rPr>
              <a:t>- Betalningsvilja och betalningslogik har förändrats.</a:t>
            </a:r>
          </a:p>
          <a:p>
            <a:pPr>
              <a:lnSpc>
                <a:spcPct val="150000"/>
              </a:lnSpc>
            </a:pPr>
            <a:r>
              <a:rPr lang="sv-SE" sz="2800" dirty="0">
                <a:latin typeface="PT Sans" panose="020B0503020203020204" pitchFamily="34" charset="77"/>
                <a:ea typeface="Calibri" panose="020F0502020204030204" pitchFamily="34" charset="0"/>
                <a:cs typeface="Calibri"/>
              </a:rPr>
              <a:t>- Ideellt engagemang tar sig nya former.</a:t>
            </a:r>
          </a:p>
          <a:p>
            <a:pPr>
              <a:lnSpc>
                <a:spcPct val="150000"/>
              </a:lnSpc>
            </a:pPr>
            <a:r>
              <a:rPr lang="sv-SE" sz="2800" dirty="0">
                <a:effectLst/>
                <a:latin typeface="PT Sans" panose="020B0503020203020204" pitchFamily="34" charset="77"/>
                <a:ea typeface="Calibri" panose="020F0502020204030204" pitchFamily="34" charset="0"/>
                <a:cs typeface="Calibri"/>
              </a:rPr>
              <a:t>- Fysiska möten utmanas.</a:t>
            </a:r>
          </a:p>
          <a:p>
            <a:pPr>
              <a:lnSpc>
                <a:spcPct val="150000"/>
              </a:lnSpc>
            </a:pP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44245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8D694892-7241-4778-9939-B3D6AD8986EF}"/>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987B9DC-5DD7-41DB-A727-FFDC1ED13B09}"/>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00607030-48F2-4261-BD8E-D4EFCB337D5F}"/>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FC8A2572-9D27-4209-A4EF-B4BB2FABA557}"/>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2F02EA98-7691-4019-9881-230240914199}"/>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A3E45FE7-8593-457D-9A66-4816594A1482}"/>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EBF7C34-01B0-4A40-9447-CD49F411C4A6}"/>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4DE1182E-8BB6-4889-933E-DB8B89224583}"/>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29EF01F-5A1E-474E-8AD0-A0CC5EA1486E}"/>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ADB6CB87-2B74-4F96-B410-C81DF2763FE9}"/>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5193FC5A-7CB6-4B39-9B0A-84DE453A33A3}"/>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833709F-95B5-4671-BBC5-8ADD0BBEBE2E}"/>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665D517B-0556-41F6-B3D5-4C239873332E}"/>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60D4A402-2FD3-4961-841F-7E6907B34D7E}"/>
              </a:ext>
            </a:extLst>
          </p:cNvPr>
          <p:cNvSpPr txBox="1"/>
          <p:nvPr/>
        </p:nvSpPr>
        <p:spPr>
          <a:xfrm>
            <a:off x="3162924" y="717128"/>
            <a:ext cx="8619425" cy="510192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endParaRPr lang="sv-SE" sz="4000" dirty="0">
              <a:gradFill>
                <a:gsLst>
                  <a:gs pos="38000">
                    <a:srgbClr val="169EDA"/>
                  </a:gs>
                  <a:gs pos="100000">
                    <a:srgbClr val="185DAA"/>
                  </a:gs>
                </a:gsLst>
                <a:lin ang="0" scaled="0"/>
              </a:gradFill>
              <a:latin typeface="PT Sans" panose="020B0503020203020204" pitchFamily="34" charset="77"/>
            </a:endParaRPr>
          </a:p>
          <a:p>
            <a:pPr defTabSz="252100">
              <a:lnSpc>
                <a:spcPct val="120000"/>
              </a:lnSpc>
              <a:defRPr sz="3600" b="1">
                <a:solidFill>
                  <a:srgbClr val="204F82"/>
                </a:solidFill>
                <a:latin typeface="Helvetica Neue"/>
                <a:ea typeface="Helvetica Neue"/>
                <a:cs typeface="Helvetica Neue"/>
                <a:sym typeface="Helvetica Neue"/>
              </a:defRPr>
            </a:pPr>
            <a:r>
              <a:rPr lang="sv-SE" sz="4000" dirty="0">
                <a:gradFill>
                  <a:gsLst>
                    <a:gs pos="38000">
                      <a:srgbClr val="169EDA"/>
                    </a:gs>
                    <a:gs pos="100000">
                      <a:srgbClr val="185DAA"/>
                    </a:gs>
                  </a:gsLst>
                  <a:lin ang="0" scaled="0"/>
                </a:gradFill>
                <a:latin typeface="PT Sans" panose="020B0503020203020204" pitchFamily="34" charset="77"/>
              </a:rPr>
              <a:t>Samhällsekonomin</a:t>
            </a:r>
          </a:p>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	</a:t>
            </a:r>
            <a:r>
              <a:rPr lang="sv-SE" sz="2800" dirty="0">
                <a:gradFill>
                  <a:gsLst>
                    <a:gs pos="38000">
                      <a:srgbClr val="169EDA"/>
                    </a:gs>
                    <a:gs pos="100000">
                      <a:srgbClr val="185DAA"/>
                    </a:gs>
                  </a:gsLst>
                  <a:lin ang="0" scaled="0"/>
                </a:gradFill>
                <a:latin typeface="PT Sans" panose="020B0503020203020204" pitchFamily="34" charset="77"/>
              </a:rPr>
              <a:t>- osäker konjunktur</a:t>
            </a:r>
          </a:p>
          <a:p>
            <a:pPr defTabSz="252100">
              <a:lnSpc>
                <a:spcPct val="120000"/>
              </a:lnSpc>
              <a:defRPr sz="3600" b="1">
                <a:solidFill>
                  <a:srgbClr val="204F82"/>
                </a:solidFill>
                <a:latin typeface="Helvetica Neue"/>
                <a:ea typeface="Helvetica Neue"/>
                <a:cs typeface="Helvetica Neue"/>
                <a:sym typeface="Helvetica Neue"/>
              </a:defRPr>
            </a:pPr>
            <a:r>
              <a:rPr lang="sv-SE" sz="2800" dirty="0">
                <a:gradFill>
                  <a:gsLst>
                    <a:gs pos="38000">
                      <a:srgbClr val="169EDA"/>
                    </a:gs>
                    <a:gs pos="100000">
                      <a:srgbClr val="185DAA"/>
                    </a:gs>
                  </a:gsLst>
                  <a:lin ang="0" scaled="0"/>
                </a:gradFill>
                <a:latin typeface="PT Sans" panose="020B0503020203020204" pitchFamily="34" charset="77"/>
              </a:rPr>
              <a:t>	- långsiktig tillväxt</a:t>
            </a:r>
          </a:p>
          <a:p>
            <a:pPr defTabSz="252100">
              <a:lnSpc>
                <a:spcPct val="120000"/>
              </a:lnSpc>
              <a:defRPr sz="3600" b="1">
                <a:solidFill>
                  <a:srgbClr val="204F82"/>
                </a:solidFill>
                <a:latin typeface="Helvetica Neue"/>
                <a:ea typeface="Helvetica Neue"/>
                <a:cs typeface="Helvetica Neue"/>
                <a:sym typeface="Helvetica Neue"/>
              </a:defRPr>
            </a:pPr>
            <a:endParaRPr lang="sv-SE" sz="3308" dirty="0">
              <a:gradFill>
                <a:gsLst>
                  <a:gs pos="38000">
                    <a:srgbClr val="169EDA"/>
                  </a:gs>
                  <a:gs pos="100000">
                    <a:srgbClr val="185DAA"/>
                  </a:gs>
                </a:gsLst>
                <a:lin ang="0" scaled="0"/>
              </a:gradFill>
              <a:latin typeface="PT Sans" panose="020B0503020203020204" pitchFamily="34" charset="77"/>
            </a:endParaRPr>
          </a:p>
          <a:p>
            <a:pPr defTabSz="252100">
              <a:lnSpc>
                <a:spcPct val="120000"/>
              </a:lnSpc>
              <a:defRPr sz="3600" b="1">
                <a:solidFill>
                  <a:srgbClr val="204F82"/>
                </a:solidFill>
                <a:latin typeface="Helvetica Neue"/>
                <a:ea typeface="Helvetica Neue"/>
                <a:cs typeface="Helvetica Neue"/>
                <a:sym typeface="Helvetica Neue"/>
              </a:defRPr>
            </a:pPr>
            <a:r>
              <a:rPr lang="sv-SE" sz="4000" dirty="0">
                <a:gradFill>
                  <a:gsLst>
                    <a:gs pos="38000">
                      <a:srgbClr val="169EDA"/>
                    </a:gs>
                    <a:gs pos="100000">
                      <a:srgbClr val="185DAA"/>
                    </a:gs>
                  </a:gsLst>
                  <a:lin ang="0" scaled="0"/>
                </a:gradFill>
                <a:latin typeface="PT Sans" panose="020B0503020203020204" pitchFamily="34" charset="77"/>
              </a:rPr>
              <a:t>Aktiespararna</a:t>
            </a:r>
          </a:p>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	</a:t>
            </a:r>
            <a:r>
              <a:rPr lang="sv-SE" sz="2800" dirty="0">
                <a:gradFill>
                  <a:gsLst>
                    <a:gs pos="38000">
                      <a:srgbClr val="169EDA"/>
                    </a:gs>
                    <a:gs pos="100000">
                      <a:srgbClr val="185DAA"/>
                    </a:gs>
                  </a:gsLst>
                  <a:lin ang="0" scaled="0"/>
                </a:gradFill>
                <a:latin typeface="PT Sans" panose="020B0503020203020204" pitchFamily="34" charset="77"/>
              </a:rPr>
              <a:t>- tydlig röst</a:t>
            </a:r>
          </a:p>
          <a:p>
            <a:pPr defTabSz="252100">
              <a:lnSpc>
                <a:spcPct val="120000"/>
              </a:lnSpc>
              <a:defRPr sz="3600" b="1">
                <a:solidFill>
                  <a:srgbClr val="204F82"/>
                </a:solidFill>
                <a:latin typeface="Helvetica Neue"/>
                <a:ea typeface="Helvetica Neue"/>
                <a:cs typeface="Helvetica Neue"/>
                <a:sym typeface="Helvetica Neue"/>
              </a:defRPr>
            </a:pPr>
            <a:r>
              <a:rPr lang="sv-SE" sz="2800" dirty="0">
                <a:gradFill>
                  <a:gsLst>
                    <a:gs pos="38000">
                      <a:srgbClr val="169EDA"/>
                    </a:gs>
                    <a:gs pos="100000">
                      <a:srgbClr val="185DAA"/>
                    </a:gs>
                  </a:gsLst>
                  <a:lin ang="0" scaled="0"/>
                </a:gradFill>
                <a:latin typeface="PT Sans" panose="020B0503020203020204" pitchFamily="34" charset="77"/>
              </a:rPr>
              <a:t>	- naturlig mötesplats</a:t>
            </a:r>
          </a:p>
        </p:txBody>
      </p:sp>
      <p:sp>
        <p:nvSpPr>
          <p:cNvPr id="17" name="textruta 16">
            <a:extLst>
              <a:ext uri="{FF2B5EF4-FFF2-40B4-BE49-F238E27FC236}">
                <a16:creationId xmlns:a16="http://schemas.microsoft.com/office/drawing/2014/main" id="{DD91FA4B-9B3B-1691-18D7-F448DF4F8168}"/>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34997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1A70-0C9C-9289-5C42-2BE90B1D9E64}"/>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80C52892-CE3E-A725-3E51-A64EAFE49F8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F28550F5-AB78-5025-50B7-92A42C7003EF}"/>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FF920BFE-B49C-199E-ED78-69680AFDCB13}"/>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DB65E813-A95B-D898-AB24-DC2ED864BA1F}"/>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9C1CD80B-A24A-6E37-7E81-E3A6306DA0BC}"/>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4005878D-D62E-D1F8-2EBC-F8FC7A6021D7}"/>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9C11F1B3-A647-7959-6E93-DABF70EE3D6E}"/>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CBC31E4B-90DD-580B-AFA7-077CCDAA2591}"/>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EE82B00A-501B-297D-CA6F-C77F8E867C65}"/>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2A99F3FB-3D1B-1E59-3A1F-ECBD3F5280E4}"/>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1F0F795-F9BB-7B0D-69B4-8A68168A91EC}"/>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3AE81815-3C43-3FB3-18F7-2093E4401816}"/>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C53D34EC-877C-B156-034B-4A13128A382A}"/>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94FC3DB8-2AD8-D529-43CB-63F2C64C8127}"/>
              </a:ext>
            </a:extLst>
          </p:cNvPr>
          <p:cNvSpPr txBox="1"/>
          <p:nvPr/>
        </p:nvSpPr>
        <p:spPr>
          <a:xfrm>
            <a:off x="602512" y="314549"/>
            <a:ext cx="11285689" cy="104145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algn="ctr"/>
            <a:r>
              <a:rPr lang="sv-SE" altLang="sv-SE" sz="3200" b="1" dirty="0">
                <a:solidFill>
                  <a:srgbClr val="0070C0"/>
                </a:solidFill>
                <a:latin typeface="PT Sans" panose="020B0503020203020204" pitchFamily="34" charset="77"/>
                <a:cs typeface="Arial" panose="020B0604020202020204" pitchFamily="34" charset="0"/>
              </a:rPr>
              <a:t>Koncernens medlemsutveckling </a:t>
            </a:r>
          </a:p>
          <a:p>
            <a:pPr algn="ctr"/>
            <a:r>
              <a:rPr lang="sv-SE" altLang="sv-SE" sz="3200" b="1" dirty="0">
                <a:solidFill>
                  <a:srgbClr val="0070C0"/>
                </a:solidFill>
                <a:latin typeface="PT Sans" panose="020B0503020203020204" pitchFamily="34" charset="77"/>
                <a:cs typeface="Arial" panose="020B0604020202020204" pitchFamily="34" charset="0"/>
              </a:rPr>
              <a:t>2019 – 2024</a:t>
            </a:r>
          </a:p>
        </p:txBody>
      </p:sp>
      <p:sp>
        <p:nvSpPr>
          <p:cNvPr id="17" name="textruta 16">
            <a:extLst>
              <a:ext uri="{FF2B5EF4-FFF2-40B4-BE49-F238E27FC236}">
                <a16:creationId xmlns:a16="http://schemas.microsoft.com/office/drawing/2014/main" id="{817E51CF-CE20-3827-C4F0-DF6D36A7A1C7}"/>
              </a:ext>
            </a:extLst>
          </p:cNvPr>
          <p:cNvSpPr txBox="1"/>
          <p:nvPr/>
        </p:nvSpPr>
        <p:spPr>
          <a:xfrm>
            <a:off x="852055" y="1787873"/>
            <a:ext cx="11510414" cy="589072"/>
          </a:xfrm>
          <a:prstGeom prst="rect">
            <a:avLst/>
          </a:prstGeom>
          <a:noFill/>
        </p:spPr>
        <p:txBody>
          <a:bodyPr wrap="square" lIns="91440" tIns="45720" rIns="91440" bIns="45720" anchor="t">
            <a:spAutoFit/>
          </a:bodyPr>
          <a:lstStyle/>
          <a:p>
            <a:pPr>
              <a:lnSpc>
                <a:spcPct val="150000"/>
              </a:lnSpc>
            </a:pP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4" name="Bildobjekt 2">
            <a:extLst>
              <a:ext uri="{FF2B5EF4-FFF2-40B4-BE49-F238E27FC236}">
                <a16:creationId xmlns:a16="http://schemas.microsoft.com/office/drawing/2014/main" id="{471724AF-7098-0E13-0211-3388611DB5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1319" y="1356000"/>
            <a:ext cx="7188402" cy="5358700"/>
          </a:xfrm>
          <a:prstGeom prst="rect">
            <a:avLst/>
          </a:prstGeom>
          <a:solidFill>
            <a:schemeClr val="accent1"/>
          </a:solidFill>
          <a:ln>
            <a:noFill/>
          </a:ln>
        </p:spPr>
      </p:pic>
      <p:sp>
        <p:nvSpPr>
          <p:cNvPr id="2" name="Vänster 1">
            <a:extLst>
              <a:ext uri="{FF2B5EF4-FFF2-40B4-BE49-F238E27FC236}">
                <a16:creationId xmlns:a16="http://schemas.microsoft.com/office/drawing/2014/main" id="{FA91E8B5-B82B-921B-D678-6979AE0B0FB6}"/>
              </a:ext>
            </a:extLst>
          </p:cNvPr>
          <p:cNvSpPr/>
          <p:nvPr/>
        </p:nvSpPr>
        <p:spPr>
          <a:xfrm>
            <a:off x="6192348" y="1723200"/>
            <a:ext cx="2209532" cy="489912"/>
          </a:xfrm>
          <a:prstGeom prst="leftArrow">
            <a:avLst/>
          </a:prstGeom>
          <a:gradFill flip="none" rotWithShape="1">
            <a:gsLst>
              <a:gs pos="0">
                <a:srgbClr val="169EDA"/>
              </a:gs>
              <a:gs pos="48000">
                <a:schemeClr val="accent1">
                  <a:lumMod val="97000"/>
                  <a:lumOff val="3000"/>
                </a:schemeClr>
              </a:gs>
              <a:gs pos="100000">
                <a:schemeClr val="accent1">
                  <a:lumMod val="60000"/>
                  <a:lumOff val="40000"/>
                </a:schemeClr>
              </a:gs>
            </a:gsLst>
            <a:lin ang="16200000" scaled="1"/>
            <a:tileRect/>
          </a:gra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v-SE" sz="1000" kern="1200" dirty="0">
                <a:solidFill>
                  <a:schemeClr val="bg1"/>
                </a:solidFill>
              </a:rPr>
              <a:t>Högsta medlemsantalet på 10 år </a:t>
            </a:r>
          </a:p>
        </p:txBody>
      </p:sp>
    </p:spTree>
    <p:extLst>
      <p:ext uri="{BB962C8B-B14F-4D97-AF65-F5344CB8AC3E}">
        <p14:creationId xmlns:p14="http://schemas.microsoft.com/office/powerpoint/2010/main" val="177227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BEF2-7D47-5CEA-5BB5-887E2E9ECD9E}"/>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B3D857A4-8319-65F2-888B-AC6FDEB5E25D}"/>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51AA4895-2B36-0904-478C-48756F3E4FC4}"/>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007ED112-FA58-DD89-143F-9A4871345568}"/>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685DF8C8-C780-5966-10DA-B5156ABD1F87}"/>
                </a:ext>
              </a:extLst>
            </p:cNvPr>
            <p:cNvPicPr/>
            <p:nvPr/>
          </p:nvPicPr>
          <p:blipFill>
            <a:blip r:embed="rId3"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2CF3EA8C-74D0-3EA9-CAA2-F8F67ED819DB}"/>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AB27A4FE-A0DD-2313-E8F3-B51FDB06D501}"/>
                </a:ext>
              </a:extLst>
            </p:cNvPr>
            <p:cNvPicPr/>
            <p:nvPr/>
          </p:nvPicPr>
          <p:blipFill>
            <a:blip r:embed="rId4"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B330C527-72B6-18A9-75CA-149B3A11D6A1}"/>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08B093D1-5318-548F-60B0-FF45DA5FF4BD}"/>
                </a:ext>
              </a:extLst>
            </p:cNvPr>
            <p:cNvPicPr/>
            <p:nvPr/>
          </p:nvPicPr>
          <p:blipFill>
            <a:blip r:embed="rId5"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CACE0410-F003-5F05-440F-F5B5B9A69CFD}"/>
                </a:ext>
              </a:extLst>
            </p:cNvPr>
            <p:cNvPicPr/>
            <p:nvPr/>
          </p:nvPicPr>
          <p:blipFill>
            <a:blip r:embed="rId6"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1DAF90BC-1119-013D-C54B-322BC9334AEF}"/>
                </a:ext>
              </a:extLst>
            </p:cNvPr>
            <p:cNvPicPr/>
            <p:nvPr/>
          </p:nvPicPr>
          <p:blipFill>
            <a:blip r:embed="rId7"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9D3BD856-DB46-7441-ABC2-8D5E1C36E999}"/>
                </a:ext>
              </a:extLst>
            </p:cNvPr>
            <p:cNvPicPr/>
            <p:nvPr/>
          </p:nvPicPr>
          <p:blipFill>
            <a:blip r:embed="rId8"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74F634A5-A81F-1EAD-2430-2E5EC71432AF}"/>
                </a:ext>
              </a:extLst>
            </p:cNvPr>
            <p:cNvPicPr/>
            <p:nvPr/>
          </p:nvPicPr>
          <p:blipFill>
            <a:blip r:embed="rId9"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DDEB1252-E5A7-C1EB-18C9-DB5AFCE9EA80}"/>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pic>
        <p:nvPicPr>
          <p:cNvPr id="4" name="Bildobjekt 3">
            <a:extLst>
              <a:ext uri="{FF2B5EF4-FFF2-40B4-BE49-F238E27FC236}">
                <a16:creationId xmlns:a16="http://schemas.microsoft.com/office/drawing/2014/main" id="{6148D112-4A44-10A0-4508-A1DF73031222}"/>
              </a:ext>
            </a:extLst>
          </p:cNvPr>
          <p:cNvPicPr>
            <a:picLocks noChangeAspect="1"/>
          </p:cNvPicPr>
          <p:nvPr/>
        </p:nvPicPr>
        <p:blipFill>
          <a:blip r:embed="rId10"/>
          <a:srcRect l="22371" t="39913" r="39608" b="19151"/>
          <a:stretch/>
        </p:blipFill>
        <p:spPr>
          <a:xfrm>
            <a:off x="1510501" y="438802"/>
            <a:ext cx="9883794" cy="5985659"/>
          </a:xfrm>
          <a:prstGeom prst="rect">
            <a:avLst/>
          </a:prstGeom>
        </p:spPr>
      </p:pic>
    </p:spTree>
    <p:extLst>
      <p:ext uri="{BB962C8B-B14F-4D97-AF65-F5344CB8AC3E}">
        <p14:creationId xmlns:p14="http://schemas.microsoft.com/office/powerpoint/2010/main" val="3699492507"/>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2286745" y="1280038"/>
            <a:ext cx="11616426" cy="5473165"/>
          </a:xfrm>
          <a:prstGeom prst="rect">
            <a:avLst/>
          </a:prstGeom>
          <a:noFill/>
        </p:spPr>
        <p:txBody>
          <a:bodyPr wrap="square" lIns="91440" tIns="45720" rIns="91440" bIns="45720" anchor="t">
            <a:spAutoFit/>
          </a:bodyPr>
          <a:lstStyle/>
          <a:p>
            <a:pPr>
              <a:lnSpc>
                <a:spcPct val="150000"/>
              </a:lnSpc>
            </a:pPr>
            <a:r>
              <a:rPr lang="sv-SE" sz="4000" b="1" dirty="0">
                <a:effectLst/>
                <a:latin typeface="PT Sans" panose="020B0503020203020204" pitchFamily="34" charset="77"/>
                <a:ea typeface="Calibri" panose="020F0502020204030204" pitchFamily="34" charset="0"/>
                <a:cs typeface="Calibri"/>
              </a:rPr>
              <a:t>Medlemsutveckling och medlemserbjudande</a:t>
            </a:r>
          </a:p>
          <a:p>
            <a:pPr>
              <a:lnSpc>
                <a:spcPct val="150000"/>
              </a:lnSpc>
            </a:pPr>
            <a:r>
              <a:rPr lang="sv-SE" sz="2800" dirty="0">
                <a:effectLst/>
                <a:latin typeface="PT Sans" panose="020B0503020203020204" pitchFamily="34" charset="77"/>
                <a:ea typeface="Calibri" panose="020F0502020204030204" pitchFamily="34" charset="0"/>
                <a:cs typeface="Calibri"/>
              </a:rPr>
              <a:t>- Öka antalet medlemmar .</a:t>
            </a:r>
          </a:p>
          <a:p>
            <a:pPr>
              <a:lnSpc>
                <a:spcPct val="150000"/>
              </a:lnSpc>
            </a:pPr>
            <a:r>
              <a:rPr lang="sv-SE" sz="2800" dirty="0">
                <a:latin typeface="PT Sans" panose="020B0503020203020204" pitchFamily="34" charset="77"/>
                <a:ea typeface="Calibri" panose="020F0502020204030204" pitchFamily="34" charset="0"/>
                <a:cs typeface="Calibri"/>
              </a:rPr>
              <a:t>- Attraktiva medlemsförmåner; fondsparande, utbildning, hemsida,</a:t>
            </a:r>
          </a:p>
          <a:p>
            <a:pPr>
              <a:lnSpc>
                <a:spcPct val="150000"/>
              </a:lnSpc>
            </a:pPr>
            <a:r>
              <a:rPr lang="sv-SE" sz="2800" dirty="0">
                <a:latin typeface="PT Sans" panose="020B0503020203020204" pitchFamily="34" charset="77"/>
                <a:ea typeface="Calibri" panose="020F0502020204030204" pitchFamily="34" charset="0"/>
                <a:cs typeface="Calibri"/>
              </a:rPr>
              <a:t>erfarenhetsutbyte, tips, lokal verksamhet, digitala nätverk.</a:t>
            </a:r>
          </a:p>
          <a:p>
            <a:pPr>
              <a:lnSpc>
                <a:spcPct val="150000"/>
              </a:lnSpc>
            </a:pPr>
            <a:r>
              <a:rPr lang="sv-SE" sz="2800" dirty="0">
                <a:effectLst/>
                <a:latin typeface="PT Sans" panose="020B0503020203020204" pitchFamily="34" charset="77"/>
                <a:ea typeface="Calibri" panose="020F0502020204030204" pitchFamily="34" charset="0"/>
                <a:cs typeface="Calibri"/>
              </a:rPr>
              <a:t>- Fortsatt satsning på tidningen Aktiespararen.</a:t>
            </a:r>
          </a:p>
          <a:p>
            <a:pPr>
              <a:lnSpc>
                <a:spcPct val="150000"/>
              </a:lnSpc>
            </a:pPr>
            <a:r>
              <a:rPr lang="sv-SE" sz="2800" dirty="0">
                <a:latin typeface="PT Sans" panose="020B0503020203020204" pitchFamily="34" charset="77"/>
                <a:ea typeface="Calibri" panose="020F0502020204030204" pitchFamily="34" charset="0"/>
                <a:cs typeface="Calibri"/>
              </a:rPr>
              <a:t>- Riktade insatser nya grupper; ”föryngringsresa” , engagera fler</a:t>
            </a:r>
          </a:p>
          <a:p>
            <a:pPr>
              <a:lnSpc>
                <a:spcPct val="150000"/>
              </a:lnSpc>
            </a:pPr>
            <a:r>
              <a:rPr lang="sv-SE" sz="2800" dirty="0">
                <a:latin typeface="PT Sans" panose="020B0503020203020204" pitchFamily="34" charset="77"/>
                <a:ea typeface="Calibri" panose="020F0502020204030204" pitchFamily="34" charset="0"/>
                <a:cs typeface="Calibri"/>
              </a:rPr>
              <a:t>k</a:t>
            </a:r>
            <a:r>
              <a:rPr lang="sv-SE" sz="2800" dirty="0">
                <a:effectLst/>
                <a:latin typeface="PT Sans" panose="020B0503020203020204" pitchFamily="34" charset="77"/>
                <a:ea typeface="Calibri" panose="020F0502020204030204" pitchFamily="34" charset="0"/>
                <a:cs typeface="Calibri"/>
              </a:rPr>
              <a:t>vinnor.</a:t>
            </a:r>
          </a:p>
          <a:p>
            <a:pPr>
              <a:lnSpc>
                <a:spcPct val="150000"/>
              </a:lnSpc>
            </a:pP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01171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2236641" y="1469162"/>
            <a:ext cx="11616426" cy="4179862"/>
          </a:xfrm>
          <a:prstGeom prst="rect">
            <a:avLst/>
          </a:prstGeom>
          <a:noFill/>
        </p:spPr>
        <p:txBody>
          <a:bodyPr wrap="square" lIns="91440" tIns="45720" rIns="91440" bIns="45720" anchor="t">
            <a:spAutoFit/>
          </a:bodyPr>
          <a:lstStyle/>
          <a:p>
            <a:pPr>
              <a:lnSpc>
                <a:spcPct val="150000"/>
              </a:lnSpc>
            </a:pPr>
            <a:r>
              <a:rPr lang="sv-SE" sz="4000" b="1" dirty="0">
                <a:latin typeface="PT Sans" panose="020B0503020203020204" pitchFamily="34" charset="77"/>
                <a:ea typeface="Calibri" panose="020F0502020204030204" pitchFamily="34" charset="0"/>
                <a:cs typeface="Calibri"/>
              </a:rPr>
              <a:t>Lokalavdelningar och regionalt samarbete</a:t>
            </a:r>
          </a:p>
          <a:p>
            <a:pPr>
              <a:lnSpc>
                <a:spcPct val="150000"/>
              </a:lnSpc>
            </a:pPr>
            <a:r>
              <a:rPr lang="sv-SE" sz="2800" dirty="0">
                <a:latin typeface="PT Sans" panose="020B0503020203020204" pitchFamily="34" charset="77"/>
                <a:ea typeface="Calibri" panose="020F0502020204030204" pitchFamily="34" charset="0"/>
                <a:cs typeface="Calibri"/>
              </a:rPr>
              <a:t>- Värna och utveckla aktivt lokalavdelningsarbete med ett starkt </a:t>
            </a:r>
          </a:p>
          <a:p>
            <a:pPr>
              <a:lnSpc>
                <a:spcPct val="150000"/>
              </a:lnSpc>
            </a:pPr>
            <a:r>
              <a:rPr lang="sv-SE" sz="2800" dirty="0">
                <a:latin typeface="PT Sans" panose="020B0503020203020204" pitchFamily="34" charset="77"/>
                <a:ea typeface="Calibri" panose="020F0502020204030204" pitchFamily="34" charset="0"/>
                <a:cs typeface="Calibri"/>
              </a:rPr>
              <a:t>ideellt engagemang – kännemärke för Aktiespararna.</a:t>
            </a:r>
          </a:p>
          <a:p>
            <a:pPr>
              <a:lnSpc>
                <a:spcPct val="150000"/>
              </a:lnSpc>
            </a:pPr>
            <a:r>
              <a:rPr lang="sv-SE" sz="2800" dirty="0">
                <a:effectLst/>
                <a:latin typeface="PT Sans" panose="020B0503020203020204" pitchFamily="34" charset="77"/>
                <a:ea typeface="Calibri" panose="020F0502020204030204" pitchFamily="34" charset="0"/>
                <a:cs typeface="Calibri"/>
              </a:rPr>
              <a:t>- Ökad samverkan och stärkt regionalstruktur.</a:t>
            </a:r>
          </a:p>
          <a:p>
            <a:pPr>
              <a:lnSpc>
                <a:spcPct val="150000"/>
              </a:lnSpc>
            </a:pPr>
            <a:r>
              <a:rPr lang="sv-SE" sz="2800" dirty="0">
                <a:latin typeface="PT Sans" panose="020B0503020203020204" pitchFamily="34" charset="77"/>
                <a:ea typeface="Calibri" panose="020F0502020204030204" pitchFamily="34" charset="0"/>
                <a:cs typeface="Calibri"/>
              </a:rPr>
              <a:t>- Utveckla digitala nätverk och chattgrupper.</a:t>
            </a:r>
          </a:p>
          <a:p>
            <a:pPr>
              <a:lnSpc>
                <a:spcPct val="150000"/>
              </a:lnSpc>
            </a:pPr>
            <a:r>
              <a:rPr lang="sv-SE" sz="2800" dirty="0">
                <a:effectLst/>
                <a:latin typeface="PT Sans" panose="020B0503020203020204" pitchFamily="34" charset="77"/>
                <a:ea typeface="Calibri" panose="020F0502020204030204" pitchFamily="34" charset="0"/>
                <a:cs typeface="Calibri"/>
              </a:rPr>
              <a:t>- Utvecklingsarbete drar nu igång</a:t>
            </a: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272381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187D-5BFC-9083-8901-EB31030950C5}"/>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BFF2C41C-2C94-4988-727C-530B40CF68D9}"/>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CDF12090-DEBC-33BC-F6A3-84908AE30E7B}"/>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C17D8D31-F261-3867-B680-267BC4C3BD36}"/>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CFCA7AC0-3F65-B428-41B7-9890299C3476}"/>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889DB54B-2113-9C3D-500E-29D381CC12D0}"/>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A00AE814-0CCA-A485-EC26-950E0BDB30E8}"/>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52030F03-DEB9-286E-AB6B-C5F92514E104}"/>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AA2D2C65-1F82-F64A-FF67-3B91D35802AD}"/>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4A74B6B9-03D9-57E0-9CE9-07FD9DC16A86}"/>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5C4968BE-D56C-4F21-E808-C37FDC84337D}"/>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86C7C8AC-CB49-731D-1F1E-FF5CF8B9DFDB}"/>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79BA90D0-27ED-9F48-2DD9-B8DE8EC6F31A}"/>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52A5EE03-D77D-5CBB-3675-E40C07FD2D3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2E9FFAB3-23BD-40DD-F22D-3BAE24B1C3E1}"/>
              </a:ext>
            </a:extLst>
          </p:cNvPr>
          <p:cNvSpPr txBox="1"/>
          <p:nvPr/>
        </p:nvSpPr>
        <p:spPr>
          <a:xfrm>
            <a:off x="496661" y="523836"/>
            <a:ext cx="11285689" cy="54900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algn="ctr"/>
            <a:r>
              <a:rPr lang="sv-SE" altLang="sv-SE" sz="3200" b="1" dirty="0">
                <a:solidFill>
                  <a:srgbClr val="0070C0"/>
                </a:solidFill>
                <a:latin typeface="PT Sans" panose="020B0503020203020204" pitchFamily="34" charset="77"/>
                <a:cs typeface="Arial" panose="020B0604020202020204" pitchFamily="34" charset="0"/>
              </a:rPr>
              <a:t>Totalt genomförda events och aktiviteter 2024</a:t>
            </a:r>
            <a:endParaRPr lang="sv-SE" sz="3200" dirty="0">
              <a:gradFill>
                <a:gsLst>
                  <a:gs pos="38000">
                    <a:srgbClr val="169EDA"/>
                  </a:gs>
                  <a:gs pos="100000">
                    <a:srgbClr val="185DAA"/>
                  </a:gs>
                </a:gsLst>
                <a:lin ang="0" scaled="0"/>
              </a:gradFill>
            </a:endParaRPr>
          </a:p>
        </p:txBody>
      </p:sp>
      <p:sp>
        <p:nvSpPr>
          <p:cNvPr id="17" name="textruta 16">
            <a:extLst>
              <a:ext uri="{FF2B5EF4-FFF2-40B4-BE49-F238E27FC236}">
                <a16:creationId xmlns:a16="http://schemas.microsoft.com/office/drawing/2014/main" id="{0807DA33-4164-B2DE-069D-63D669D541CA}"/>
              </a:ext>
            </a:extLst>
          </p:cNvPr>
          <p:cNvSpPr txBox="1"/>
          <p:nvPr/>
        </p:nvSpPr>
        <p:spPr>
          <a:xfrm>
            <a:off x="962106" y="1513185"/>
            <a:ext cx="11510414" cy="589072"/>
          </a:xfrm>
          <a:prstGeom prst="rect">
            <a:avLst/>
          </a:prstGeom>
          <a:noFill/>
        </p:spPr>
        <p:txBody>
          <a:bodyPr wrap="square" lIns="91440" tIns="45720" rIns="91440" bIns="45720" anchor="t">
            <a:spAutoFit/>
          </a:bodyPr>
          <a:lstStyle/>
          <a:p>
            <a:pPr>
              <a:lnSpc>
                <a:spcPct val="150000"/>
              </a:lnSpc>
            </a:pP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graphicFrame>
        <p:nvGraphicFramePr>
          <p:cNvPr id="3" name="Diagram 2">
            <a:extLst>
              <a:ext uri="{FF2B5EF4-FFF2-40B4-BE49-F238E27FC236}">
                <a16:creationId xmlns:a16="http://schemas.microsoft.com/office/drawing/2014/main" id="{467CB880-AFAE-849B-28F1-C2FC657FF04A}"/>
              </a:ext>
            </a:extLst>
          </p:cNvPr>
          <p:cNvGraphicFramePr>
            <a:graphicFrameLocks/>
          </p:cNvGraphicFramePr>
          <p:nvPr/>
        </p:nvGraphicFramePr>
        <p:xfrm>
          <a:off x="2627452" y="1365813"/>
          <a:ext cx="7766614" cy="49655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7589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1580-A9AE-6F33-7015-02BBF556E74E}"/>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0F3CE74A-89B0-F3D5-F412-445CCBE6C617}"/>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4A2AFE9-AFF5-6453-03C4-6EA891DA3C99}"/>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D7FFDC61-872A-D05A-0DCD-367E98C4DCC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40706A5C-9379-E640-53EA-C6CE7D4C1FD4}"/>
                </a:ext>
              </a:extLst>
            </p:cNvPr>
            <p:cNvPicPr/>
            <p:nvPr/>
          </p:nvPicPr>
          <p:blipFill>
            <a:blip r:embed="rId3"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B9E0F560-1137-4858-E2CE-4245262FB04A}"/>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B4F7E1A1-2452-1DBB-73B0-4D76ACDCEA83}"/>
                </a:ext>
              </a:extLst>
            </p:cNvPr>
            <p:cNvPicPr/>
            <p:nvPr/>
          </p:nvPicPr>
          <p:blipFill>
            <a:blip r:embed="rId4"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4F3D4A91-A3C8-88F1-A10F-62D9E4410C18}"/>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3DD662F4-8716-FBC0-5CBE-08CFCC2097AD}"/>
                </a:ext>
              </a:extLst>
            </p:cNvPr>
            <p:cNvPicPr/>
            <p:nvPr/>
          </p:nvPicPr>
          <p:blipFill>
            <a:blip r:embed="rId5"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C39A8FEA-8305-81B7-A748-635DE51FDD00}"/>
                </a:ext>
              </a:extLst>
            </p:cNvPr>
            <p:cNvPicPr/>
            <p:nvPr/>
          </p:nvPicPr>
          <p:blipFill>
            <a:blip r:embed="rId6"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BB990A6-903A-5293-5A15-5EB9D81373D5}"/>
                </a:ext>
              </a:extLst>
            </p:cNvPr>
            <p:cNvPicPr/>
            <p:nvPr/>
          </p:nvPicPr>
          <p:blipFill>
            <a:blip r:embed="rId7"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05C86A6B-B545-48DB-7835-2B90CE65586D}"/>
                </a:ext>
              </a:extLst>
            </p:cNvPr>
            <p:cNvPicPr/>
            <p:nvPr/>
          </p:nvPicPr>
          <p:blipFill>
            <a:blip r:embed="rId8"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09DA34DA-1709-4D00-DCB9-683277A10257}"/>
                </a:ext>
              </a:extLst>
            </p:cNvPr>
            <p:cNvPicPr/>
            <p:nvPr/>
          </p:nvPicPr>
          <p:blipFill>
            <a:blip r:embed="rId9"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D86789E4-2CFF-5DB8-E990-B22DB150D8F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graphicFrame>
        <p:nvGraphicFramePr>
          <p:cNvPr id="2" name="Diagram 1">
            <a:extLst>
              <a:ext uri="{FF2B5EF4-FFF2-40B4-BE49-F238E27FC236}">
                <a16:creationId xmlns:a16="http://schemas.microsoft.com/office/drawing/2014/main" id="{0D9B1226-DB1C-436E-B0F0-D3D48E54255E}"/>
              </a:ext>
            </a:extLst>
          </p:cNvPr>
          <p:cNvGraphicFramePr>
            <a:graphicFrameLocks/>
          </p:cNvGraphicFramePr>
          <p:nvPr>
            <p:extLst>
              <p:ext uri="{D42A27DB-BD31-4B8C-83A1-F6EECF244321}">
                <p14:modId xmlns:p14="http://schemas.microsoft.com/office/powerpoint/2010/main" val="2096428193"/>
              </p:ext>
            </p:extLst>
          </p:nvPr>
        </p:nvGraphicFramePr>
        <p:xfrm>
          <a:off x="1446920" y="67490"/>
          <a:ext cx="9473994" cy="676791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27916134"/>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A2F-B00E-B840-32F9-6095DB1A7122}"/>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5E3D342F-CBDC-8DF8-0794-411DD955EB71}"/>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1F5491E-DCE0-FA2C-55C0-47DCA9C80D1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88CA21C-9A5C-8251-9534-E22676C1FBE7}"/>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998E2B4-D2FD-6929-4898-6FDA9FC1033E}"/>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3233D556-201F-27AA-446F-884FFE2D2573}"/>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DE0D5F4-EA83-E74A-158B-581A0F1427E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337A69-3432-CADF-5153-CB49A0D2690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57A9F911-18B1-9CEB-1576-43BF65E1F9F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55557DB-DF46-AC07-CAA9-D5CBB40A3972}"/>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EA6CAB6-DA9F-3A7B-FEE3-B58B913DC6E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236F074-703B-8D69-9618-1622D7D2EC4F}"/>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86E708E5-7474-7F14-5223-49BC54F0C23C}"/>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CE900CF-D220-9B3B-50BD-23E7FA35F453}"/>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3837308B-6241-371F-5B76-52A2A5160E7B}"/>
              </a:ext>
            </a:extLst>
          </p:cNvPr>
          <p:cNvSpPr txBox="1"/>
          <p:nvPr/>
        </p:nvSpPr>
        <p:spPr>
          <a:xfrm>
            <a:off x="1125126" y="951296"/>
            <a:ext cx="13454450" cy="5473165"/>
          </a:xfrm>
          <a:prstGeom prst="rect">
            <a:avLst/>
          </a:prstGeom>
          <a:noFill/>
        </p:spPr>
        <p:txBody>
          <a:bodyPr wrap="square" lIns="91440" tIns="45720" rIns="91440" bIns="45720" anchor="t">
            <a:spAutoFit/>
          </a:bodyPr>
          <a:lstStyle/>
          <a:p>
            <a:pPr>
              <a:lnSpc>
                <a:spcPct val="150000"/>
              </a:lnSpc>
            </a:pPr>
            <a:r>
              <a:rPr lang="sv-SE" sz="4000" b="1" dirty="0">
                <a:effectLst/>
                <a:latin typeface="PT Sans" panose="020B0503020203020204" pitchFamily="34" charset="77"/>
                <a:ea typeface="Calibri" panose="020F0502020204030204" pitchFamily="34" charset="0"/>
                <a:cs typeface="Calibri"/>
              </a:rPr>
              <a:t>Var vill vi vara 2028!</a:t>
            </a:r>
          </a:p>
          <a:p>
            <a:pPr>
              <a:lnSpc>
                <a:spcPct val="150000"/>
              </a:lnSpc>
            </a:pPr>
            <a:r>
              <a:rPr lang="sv-SE" sz="2800" dirty="0">
                <a:effectLst/>
                <a:latin typeface="PT Sans" panose="020B0503020203020204" pitchFamily="34" charset="77"/>
                <a:ea typeface="Calibri" panose="020F0502020204030204" pitchFamily="34" charset="0"/>
                <a:cs typeface="Calibri"/>
              </a:rPr>
              <a:t>- </a:t>
            </a:r>
            <a:r>
              <a:rPr lang="sv-SE" sz="2800" dirty="0">
                <a:latin typeface="PT Sans" panose="020B0503020203020204" pitchFamily="34" charset="77"/>
                <a:ea typeface="Calibri" panose="020F0502020204030204" pitchFamily="34" charset="0"/>
                <a:cs typeface="Calibri"/>
              </a:rPr>
              <a:t>Fortsatt starkt</a:t>
            </a:r>
            <a:r>
              <a:rPr lang="sv-SE" sz="2800" dirty="0">
                <a:effectLst/>
                <a:latin typeface="PT Sans" panose="020B0503020203020204" pitchFamily="34" charset="77"/>
                <a:ea typeface="Calibri" panose="020F0502020204030204" pitchFamily="34" charset="0"/>
                <a:cs typeface="Calibri"/>
              </a:rPr>
              <a:t> varumärke – professionell och oberoende aktör.</a:t>
            </a:r>
          </a:p>
          <a:p>
            <a:pPr>
              <a:lnSpc>
                <a:spcPct val="150000"/>
              </a:lnSpc>
            </a:pPr>
            <a:r>
              <a:rPr lang="sv-SE" sz="2800" dirty="0">
                <a:latin typeface="PT Sans" panose="020B0503020203020204" pitchFamily="34" charset="77"/>
                <a:ea typeface="Calibri" panose="020F0502020204030204" pitchFamily="34" charset="0"/>
                <a:cs typeface="Calibri"/>
              </a:rPr>
              <a:t>- Tydlig röst i samhällsdebatt och opinionsbildning.</a:t>
            </a:r>
          </a:p>
          <a:p>
            <a:pPr>
              <a:lnSpc>
                <a:spcPct val="150000"/>
              </a:lnSpc>
            </a:pPr>
            <a:r>
              <a:rPr lang="sv-SE" sz="2800" dirty="0">
                <a:effectLst/>
                <a:latin typeface="PT Sans" panose="020B0503020203020204" pitchFamily="34" charset="77"/>
                <a:ea typeface="Calibri" panose="020F0502020204030204" pitchFamily="34" charset="0"/>
                <a:cs typeface="Calibri"/>
              </a:rPr>
              <a:t>- Attraktivt medlemskap – fler medlemmar.</a:t>
            </a:r>
          </a:p>
          <a:p>
            <a:pPr>
              <a:lnSpc>
                <a:spcPct val="150000"/>
              </a:lnSpc>
            </a:pPr>
            <a:r>
              <a:rPr lang="sv-SE" sz="2800" dirty="0">
                <a:latin typeface="PT Sans" panose="020B0503020203020204" pitchFamily="34" charset="77"/>
                <a:ea typeface="Calibri" panose="020F0502020204030204" pitchFamily="34" charset="0"/>
                <a:cs typeface="Calibri"/>
              </a:rPr>
              <a:t>- Ledande i utbildning – Aktiespararakademi.</a:t>
            </a:r>
          </a:p>
          <a:p>
            <a:pPr>
              <a:lnSpc>
                <a:spcPct val="150000"/>
              </a:lnSpc>
            </a:pPr>
            <a:r>
              <a:rPr lang="sv-SE" sz="2800" dirty="0">
                <a:latin typeface="PT Sans" panose="020B0503020203020204" pitchFamily="34" charset="77"/>
                <a:ea typeface="Calibri" panose="020F0502020204030204" pitchFamily="34" charset="0"/>
                <a:cs typeface="Calibri"/>
              </a:rPr>
              <a:t>- Värna, utveckla och förnya ideella arbetet i lokalavdelningarna.</a:t>
            </a:r>
          </a:p>
          <a:p>
            <a:pPr>
              <a:lnSpc>
                <a:spcPct val="150000"/>
              </a:lnSpc>
            </a:pPr>
            <a:r>
              <a:rPr lang="sv-SE" sz="2800" dirty="0">
                <a:latin typeface="PT Sans" panose="020B0503020203020204" pitchFamily="34" charset="77"/>
                <a:ea typeface="Calibri" panose="020F0502020204030204" pitchFamily="34" charset="0"/>
                <a:cs typeface="Calibri"/>
              </a:rPr>
              <a:t>- Utvecklad bevakning av företag – kvalitet snarare än kvantitet.</a:t>
            </a:r>
          </a:p>
          <a:p>
            <a:pPr>
              <a:lnSpc>
                <a:spcPct val="150000"/>
              </a:lnSpc>
            </a:pPr>
            <a:endParaRPr lang="sv-SE" sz="28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0523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4049-CCA3-2903-F68D-BAB1B721875E}"/>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47CFEBE2-5B69-C38D-49AD-E9445571AB02}"/>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BF58589-3DC6-A535-A0C1-DC428BBC6B6E}"/>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8C546228-5399-C77C-0CE7-ECEC765258BF}"/>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0DD82705-9346-926A-6B48-C6461FFC2448}"/>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2BDC9CB7-096A-6A68-9EC2-76F517F6ABC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F4152933-FF3C-8E0B-AD5A-26F3E91C9A2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E8E8771B-6CDF-1811-7BED-3520E32ACA4D}"/>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C57062D0-B197-C041-4CD4-1F364BA1B517}"/>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7DEFDA46-BF06-096F-96B5-B9BAF5666DC5}"/>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B97A0DDD-BCBF-E959-B537-9B87DF4CE1ED}"/>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E4CB1540-BA7C-58CE-F882-2877E756FDA8}"/>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A9A18011-129D-A895-620E-5D0B5D4892FD}"/>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BAD58540-AB46-96D6-BF36-1EA67943C041}"/>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7" name="textruta 16">
            <a:extLst>
              <a:ext uri="{FF2B5EF4-FFF2-40B4-BE49-F238E27FC236}">
                <a16:creationId xmlns:a16="http://schemas.microsoft.com/office/drawing/2014/main" id="{26DA1BA2-BB96-D601-0EB5-716FEF8A787B}"/>
              </a:ext>
            </a:extLst>
          </p:cNvPr>
          <p:cNvSpPr txBox="1"/>
          <p:nvPr/>
        </p:nvSpPr>
        <p:spPr>
          <a:xfrm>
            <a:off x="1436914" y="1637560"/>
            <a:ext cx="12829511" cy="3709349"/>
          </a:xfrm>
          <a:prstGeom prst="rect">
            <a:avLst/>
          </a:prstGeom>
          <a:noFill/>
        </p:spPr>
        <p:txBody>
          <a:bodyPr wrap="square" lIns="91440" tIns="45720" rIns="91440" bIns="45720" anchor="t">
            <a:spAutoFit/>
          </a:bodyPr>
          <a:lstStyle/>
          <a:p>
            <a:pPr>
              <a:lnSpc>
                <a:spcPct val="150000"/>
              </a:lnSpc>
            </a:pPr>
            <a:r>
              <a:rPr lang="sv-SE" sz="4000" b="1" dirty="0">
                <a:effectLst/>
                <a:latin typeface="PT Sans" panose="020B0503020203020204" pitchFamily="34" charset="77"/>
                <a:ea typeface="Calibri" panose="020F0502020204030204" pitchFamily="34" charset="0"/>
                <a:cs typeface="Calibri"/>
              </a:rPr>
              <a:t>Vision</a:t>
            </a:r>
          </a:p>
          <a:p>
            <a:pPr>
              <a:lnSpc>
                <a:spcPct val="150000"/>
              </a:lnSpc>
            </a:pPr>
            <a:r>
              <a:rPr lang="sv-SE" sz="3200" b="1" dirty="0">
                <a:latin typeface="PT Sans" panose="020B0503020203020204" pitchFamily="34" charset="77"/>
                <a:ea typeface="Calibri" panose="020F0502020204030204" pitchFamily="34" charset="0"/>
                <a:cs typeface="Calibri"/>
              </a:rPr>
              <a:t>”</a:t>
            </a:r>
            <a:r>
              <a:rPr lang="sv-SE" sz="2800" dirty="0">
                <a:latin typeface="PT Sans" panose="020B0503020203020204" pitchFamily="34" charset="77"/>
                <a:ea typeface="Calibri" panose="020F0502020204030204" pitchFamily="34" charset="0"/>
                <a:cs typeface="Calibri"/>
              </a:rPr>
              <a:t>Ett medlemskap i Aktiespararna skall vara det självklara valet</a:t>
            </a:r>
          </a:p>
          <a:p>
            <a:pPr>
              <a:lnSpc>
                <a:spcPct val="150000"/>
              </a:lnSpc>
            </a:pPr>
            <a:r>
              <a:rPr lang="sv-SE" sz="2800" dirty="0">
                <a:latin typeface="PT Sans" panose="020B0503020203020204" pitchFamily="34" charset="77"/>
                <a:ea typeface="Calibri" panose="020F0502020204030204" pitchFamily="34" charset="0"/>
                <a:cs typeface="Calibri"/>
              </a:rPr>
              <a:t>för alla som är intresserade av aktier, aktiefonder och aktie-</a:t>
            </a:r>
          </a:p>
          <a:p>
            <a:pPr>
              <a:lnSpc>
                <a:spcPct val="150000"/>
              </a:lnSpc>
            </a:pPr>
            <a:r>
              <a:rPr lang="sv-SE" sz="2800" dirty="0">
                <a:latin typeface="PT Sans" panose="020B0503020203020204" pitchFamily="34" charset="77"/>
                <a:ea typeface="Calibri" panose="020F0502020204030204" pitchFamily="34" charset="0"/>
                <a:cs typeface="Calibri"/>
              </a:rPr>
              <a:t>r</a:t>
            </a:r>
            <a:r>
              <a:rPr lang="sv-SE" sz="2800" dirty="0">
                <a:effectLst/>
                <a:latin typeface="PT Sans" panose="020B0503020203020204" pitchFamily="34" charset="77"/>
                <a:ea typeface="Calibri" panose="020F0502020204030204" pitchFamily="34" charset="0"/>
                <a:cs typeface="Calibri"/>
              </a:rPr>
              <a:t>elaterade instrument. Förbundet skall vara den naturliga mötes-</a:t>
            </a:r>
          </a:p>
          <a:p>
            <a:pPr>
              <a:lnSpc>
                <a:spcPct val="150000"/>
              </a:lnSpc>
            </a:pPr>
            <a:r>
              <a:rPr lang="sv-SE" sz="2800" dirty="0">
                <a:latin typeface="PT Sans" panose="020B0503020203020204" pitchFamily="34" charset="77"/>
                <a:ea typeface="Calibri" panose="020F0502020204030204" pitchFamily="34" charset="0"/>
                <a:cs typeface="Calibri"/>
              </a:rPr>
              <a:t>platsen för denna grupp, såväl fysiskt som virtuellt.”</a:t>
            </a:r>
            <a:endParaRPr lang="sv-SE" sz="32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70264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107F-5ACF-05C5-80CE-EFAB5DF12965}"/>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4F17D889-BF9A-3C75-D43D-10EBB2D8DE64}"/>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8987556C-034E-FE83-AE6D-FBE7AA3247D4}"/>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3907CEB6-5DD9-0773-8D1D-C9F50CD89EA5}"/>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A8FEBE74-468B-4AB9-27B9-C656DDF9F98B}"/>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B4F0C0BC-D2E5-8226-1CE6-6AAF6BEC7379}"/>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60042AF9-0826-4F46-22C8-4EB501D44B76}"/>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2AD11C9F-3084-C389-E790-C257DB460369}"/>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3C079BF8-C2E6-56F3-A5DF-C1B6AB2F0E46}"/>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F3B2EB8F-FAE8-985B-E025-5FFC0AFE714D}"/>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1697F073-16B2-9E47-8E7E-1BC74A0887A1}"/>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0FFE8B69-B2F5-610C-8991-18D7303D9C88}"/>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1A932D6C-5B10-BC3C-528C-F84E03F08F03}"/>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27628857-50CA-840A-E045-2C75BFBB3376}"/>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928744F7-FEF5-4384-FF73-B9C86E7E4B68}"/>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88B678FE-641A-D018-F472-9E0644F8F477}"/>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BD0D4CCF-DF14-F36D-4A1E-E66497FBE2E9}"/>
              </a:ext>
            </a:extLst>
          </p:cNvPr>
          <p:cNvPicPr>
            <a:picLocks noChangeAspect="1"/>
          </p:cNvPicPr>
          <p:nvPr/>
        </p:nvPicPr>
        <p:blipFill>
          <a:blip r:embed="rId9"/>
          <a:stretch>
            <a:fillRect/>
          </a:stretch>
        </p:blipFill>
        <p:spPr>
          <a:xfrm>
            <a:off x="0" y="522432"/>
            <a:ext cx="13292140" cy="6002193"/>
          </a:xfrm>
          <a:prstGeom prst="rect">
            <a:avLst/>
          </a:prstGeom>
        </p:spPr>
      </p:pic>
    </p:spTree>
    <p:extLst>
      <p:ext uri="{BB962C8B-B14F-4D97-AF65-F5344CB8AC3E}">
        <p14:creationId xmlns:p14="http://schemas.microsoft.com/office/powerpoint/2010/main" val="401906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76F7-EC96-73CA-0642-93D570D0BC1A}"/>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1F9CD836-869A-C97C-AA89-65EBD9EB71B3}"/>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61B26D5C-B520-D90B-4A65-BE84E68C1BFB}"/>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4EF52658-1A22-9BD7-8CF0-865F3A5A4F8A}"/>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9FAB2E05-C619-7B0D-78DA-2BEA69713F8D}"/>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D3982847-29B4-E521-7F08-F681D33CA971}"/>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F788BC92-2D07-780A-E11F-10B7563D933F}"/>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42BA3B1D-2276-C9B7-41AA-3313C499659C}"/>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C5C05DB-A8B8-569C-63EE-29617817CDDB}"/>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57E60AF5-0392-3386-4A3B-F5A602DB3F1A}"/>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FA8D0E0D-ABFF-A045-3A84-1BF85BA17DEA}"/>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EA824B23-18BC-FECA-6A47-FC32218521BA}"/>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41A18E54-8CD6-0692-9A16-E613E12784A0}"/>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C6A68BD8-C32C-6D80-7C06-646E4129F38C}"/>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748395B1-37E7-1502-6A16-7A49B7545CCC}"/>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51B925CD-CF88-6184-7174-F9DEC9CB6840}"/>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8AD10A19-5B98-4AF4-BE0A-2129FA55C852}"/>
              </a:ext>
            </a:extLst>
          </p:cNvPr>
          <p:cNvPicPr>
            <a:picLocks noChangeAspect="1"/>
          </p:cNvPicPr>
          <p:nvPr/>
        </p:nvPicPr>
        <p:blipFill>
          <a:blip r:embed="rId9"/>
          <a:stretch>
            <a:fillRect/>
          </a:stretch>
        </p:blipFill>
        <p:spPr>
          <a:xfrm>
            <a:off x="-9912" y="519701"/>
            <a:ext cx="13454450" cy="5904760"/>
          </a:xfrm>
          <a:prstGeom prst="rect">
            <a:avLst/>
          </a:prstGeom>
        </p:spPr>
      </p:pic>
    </p:spTree>
    <p:extLst>
      <p:ext uri="{BB962C8B-B14F-4D97-AF65-F5344CB8AC3E}">
        <p14:creationId xmlns:p14="http://schemas.microsoft.com/office/powerpoint/2010/main" val="82450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4F2BF-AC8A-E74B-18F6-04D04D912266}"/>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90119C4B-9DD3-4FB1-D061-D39E2CAC6F0A}"/>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036DEDDE-BC87-1367-58D6-3D77B93FDD83}"/>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151ACD56-48ED-B606-8978-550AD1CA37C5}"/>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724D1D8A-7B6A-7448-B04B-75C63B598615}"/>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5D2544BB-DD7D-622B-D183-5853010A7698}"/>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7C45A213-243C-CDFA-7E9D-0E3C8C203A87}"/>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D4156878-9D8F-85CC-EB04-66529BE1CA88}"/>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A796D2CC-0C63-D055-24AA-454DA32A9EA3}"/>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5F652B4C-7FC0-0F16-5461-4FED7D725D89}"/>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C59F6240-7A01-4692-EFE7-7AA91176CA4C}"/>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A98A9332-E1EB-B3C5-4D71-50105E09E68C}"/>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47D5D967-07FE-9EEB-45A8-796614FE225D}"/>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0A392AD9-74EE-F995-580F-0155B4B3CD0A}"/>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4295FE7C-6175-F4A8-7D9F-DD7746C29ECE}"/>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B07B2D60-0D74-DFA7-AC9A-17F284100311}"/>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DD0259F0-6E4A-1B61-9C93-3F46536FF0C1}"/>
              </a:ext>
            </a:extLst>
          </p:cNvPr>
          <p:cNvPicPr>
            <a:picLocks noChangeAspect="1"/>
          </p:cNvPicPr>
          <p:nvPr/>
        </p:nvPicPr>
        <p:blipFill>
          <a:blip r:embed="rId9"/>
          <a:stretch>
            <a:fillRect/>
          </a:stretch>
        </p:blipFill>
        <p:spPr>
          <a:xfrm>
            <a:off x="-9912" y="397278"/>
            <a:ext cx="13309053" cy="6124615"/>
          </a:xfrm>
          <a:prstGeom prst="rect">
            <a:avLst/>
          </a:prstGeom>
        </p:spPr>
      </p:pic>
    </p:spTree>
    <p:extLst>
      <p:ext uri="{BB962C8B-B14F-4D97-AF65-F5344CB8AC3E}">
        <p14:creationId xmlns:p14="http://schemas.microsoft.com/office/powerpoint/2010/main" val="426689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D5F8-4AA9-BC67-7AAF-CE01FA0E1711}"/>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02FD1270-BC39-6181-D732-C4E0D6E3ADF0}"/>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9DB2A3CD-1506-D836-1E3A-9894788F59BA}"/>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A3F7F946-F577-A2BA-1B05-C112C60F57DD}"/>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6885F92F-E3CD-30E3-4872-DD224A60758A}"/>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63F53FC3-1C70-ACE9-4C7A-FB4F6B427C35}"/>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E4FB25D0-676C-140D-7827-EB9B7E37A120}"/>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260DD59A-69E9-4BF6-295C-0D8B58BFD50B}"/>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9855D78D-B2A2-D7D2-C3EE-ED3C9FE4D722}"/>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8E8780D2-EEBA-B646-9086-A370DA6627F7}"/>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75DBDA96-47C3-2EE2-232C-B540739CF24A}"/>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5FB2C6EA-659F-F53B-913C-8F2C75F298D7}"/>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B8811FAF-8786-7346-3D66-5335F5D8EAFF}"/>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E551F8D7-E294-F012-7BA2-0C47BBF59939}"/>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14B6D14E-3EC1-951E-24F2-0FBD7F2FD80E}"/>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3BF322C9-E0F3-5066-5554-3A13FE523C6A}"/>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B5A4A87E-550D-F312-9A07-81F10AEDF042}"/>
              </a:ext>
            </a:extLst>
          </p:cNvPr>
          <p:cNvPicPr>
            <a:picLocks noChangeAspect="1"/>
          </p:cNvPicPr>
          <p:nvPr/>
        </p:nvPicPr>
        <p:blipFill>
          <a:blip r:embed="rId9"/>
          <a:stretch>
            <a:fillRect/>
          </a:stretch>
        </p:blipFill>
        <p:spPr>
          <a:xfrm>
            <a:off x="389964" y="397278"/>
            <a:ext cx="13054573" cy="5930865"/>
          </a:xfrm>
          <a:prstGeom prst="rect">
            <a:avLst/>
          </a:prstGeom>
        </p:spPr>
      </p:pic>
    </p:spTree>
    <p:extLst>
      <p:ext uri="{BB962C8B-B14F-4D97-AF65-F5344CB8AC3E}">
        <p14:creationId xmlns:p14="http://schemas.microsoft.com/office/powerpoint/2010/main" val="52066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303D-0A66-E59A-8093-4ECE9CB1C738}"/>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C5C4BEFF-6FB4-1AE4-CC61-43558054F85C}"/>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11B4F58B-F672-C324-04AA-8E023633C0C5}"/>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696C89EF-D212-85C4-7540-AD40D729F04D}"/>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16B86C89-7DFD-1948-A63C-FDB39BE1291B}"/>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EDF00A09-0C05-00AC-81B3-6DA84D2A5AE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92FD7B01-2954-1930-4297-5724CD77CFE4}"/>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8090C051-6328-A203-CCCB-D9A8F6432649}"/>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A3300749-C120-2E94-1667-9DF97B6CCCB5}"/>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BD00052D-6AF6-C80D-232F-9BEEB5E4B268}"/>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E794A194-61D5-DEEC-A544-D7C86CFAACB5}"/>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85B12747-D031-4031-CE68-AB53814079D8}"/>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D91FCA47-F587-D3FA-C890-0E386F0A271F}"/>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6CAF4CCB-CDC5-1F1D-488D-4EA8E26CD357}"/>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A5D51DC6-7BAD-EC9F-7FBE-D09F12696E86}"/>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FFF67540-6AC2-41FE-B126-E34C0C815EC2}"/>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2E901FB5-1635-DE51-F877-9793BD05F69A}"/>
              </a:ext>
            </a:extLst>
          </p:cNvPr>
          <p:cNvPicPr>
            <a:picLocks noChangeAspect="1"/>
          </p:cNvPicPr>
          <p:nvPr/>
        </p:nvPicPr>
        <p:blipFill>
          <a:blip r:embed="rId9"/>
          <a:stretch>
            <a:fillRect/>
          </a:stretch>
        </p:blipFill>
        <p:spPr>
          <a:xfrm>
            <a:off x="416858" y="299189"/>
            <a:ext cx="13027679" cy="6223361"/>
          </a:xfrm>
          <a:prstGeom prst="rect">
            <a:avLst/>
          </a:prstGeom>
        </p:spPr>
      </p:pic>
    </p:spTree>
    <p:extLst>
      <p:ext uri="{BB962C8B-B14F-4D97-AF65-F5344CB8AC3E}">
        <p14:creationId xmlns:p14="http://schemas.microsoft.com/office/powerpoint/2010/main" val="907817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5D21-DD5F-107A-CEB6-C2EDDF84BD75}"/>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B5B170F5-8032-064E-501B-B27587E88F76}"/>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D1FD30B0-03DE-5AE1-B4C5-72463877C598}"/>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B5691967-9675-0DF5-5469-0FFBC1D40599}"/>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61B3D846-693A-007F-D67C-FCCCCAB7BC15}"/>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538EF6DC-71A8-8914-533D-92F77B13039D}"/>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B06FEA95-B8CB-AF0A-F1B0-11980476648F}"/>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F3718219-6966-50DE-2AAA-00119E52DD10}"/>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E2487F85-0A33-21EF-27D5-3C63308D004F}"/>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FE79B9C2-8993-02A6-55DB-0C0249689B25}"/>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F8C35681-F9D7-5ED5-7F5E-C115F879CB9D}"/>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6A554CF2-7C04-197A-8969-3B5A12B759F4}"/>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E64D1A9A-2A41-F770-57A5-346D44FEEBF8}"/>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45C3BFFD-F627-2CEE-9B8A-7BE5673BB7AF}"/>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035C7A54-F053-B2D5-C6CA-77D97095CDCD}"/>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F4907FBB-5BFD-1909-63CE-CB122874A013}"/>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C0223863-86A5-0735-AC31-E707572A7191}"/>
              </a:ext>
            </a:extLst>
          </p:cNvPr>
          <p:cNvPicPr>
            <a:picLocks noChangeAspect="1"/>
          </p:cNvPicPr>
          <p:nvPr/>
        </p:nvPicPr>
        <p:blipFill>
          <a:blip r:embed="rId9"/>
          <a:stretch>
            <a:fillRect/>
          </a:stretch>
        </p:blipFill>
        <p:spPr>
          <a:xfrm>
            <a:off x="0" y="299189"/>
            <a:ext cx="13231906" cy="6223361"/>
          </a:xfrm>
          <a:prstGeom prst="rect">
            <a:avLst/>
          </a:prstGeom>
        </p:spPr>
      </p:pic>
    </p:spTree>
    <p:extLst>
      <p:ext uri="{BB962C8B-B14F-4D97-AF65-F5344CB8AC3E}">
        <p14:creationId xmlns:p14="http://schemas.microsoft.com/office/powerpoint/2010/main" val="249394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2088D-F8E7-2ADC-E028-8958FE0160BA}"/>
            </a:ext>
          </a:extLst>
        </p:cNvPr>
        <p:cNvGrpSpPr/>
        <p:nvPr/>
      </p:nvGrpSpPr>
      <p:grpSpPr>
        <a:xfrm>
          <a:off x="0" y="0"/>
          <a:ext cx="0" cy="0"/>
          <a:chOff x="0" y="0"/>
          <a:chExt cx="0" cy="0"/>
        </a:xfrm>
      </p:grpSpPr>
      <p:sp>
        <p:nvSpPr>
          <p:cNvPr id="24" name="Frihandsfigur: Form 23">
            <a:extLst>
              <a:ext uri="{FF2B5EF4-FFF2-40B4-BE49-F238E27FC236}">
                <a16:creationId xmlns:a16="http://schemas.microsoft.com/office/drawing/2014/main" id="{35F7FB06-3929-0791-48E7-96D20F7EA96F}"/>
              </a:ext>
            </a:extLst>
          </p:cNvPr>
          <p:cNvSpPr/>
          <p:nvPr/>
        </p:nvSpPr>
        <p:spPr>
          <a:xfrm>
            <a:off x="-9912" y="6524625"/>
            <a:ext cx="13454450" cy="1035014"/>
          </a:xfrm>
          <a:custGeom>
            <a:avLst/>
            <a:gdLst>
              <a:gd name="connsiteX0" fmla="*/ 10633 w 13460819"/>
              <a:gd name="connsiteY0" fmla="*/ 1818167 h 1818167"/>
              <a:gd name="connsiteX1" fmla="*/ 0 w 13460819"/>
              <a:gd name="connsiteY1" fmla="*/ 935665 h 1818167"/>
              <a:gd name="connsiteX2" fmla="*/ 13460819 w 13460819"/>
              <a:gd name="connsiteY2" fmla="*/ 0 h 1818167"/>
              <a:gd name="connsiteX3" fmla="*/ 13460819 w 13460819"/>
              <a:gd name="connsiteY3" fmla="*/ 1818167 h 1818167"/>
              <a:gd name="connsiteX4" fmla="*/ 10633 w 13460819"/>
              <a:gd name="connsiteY4" fmla="*/ 1818167 h 1818167"/>
              <a:gd name="connsiteX0" fmla="*/ 31898 w 13482084"/>
              <a:gd name="connsiteY0" fmla="*/ 1818167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31898 w 13482084"/>
              <a:gd name="connsiteY4" fmla="*/ 1818167 h 1818167"/>
              <a:gd name="connsiteX0" fmla="*/ 10633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0633 w 13482084"/>
              <a:gd name="connsiteY4" fmla="*/ 1799488 h 1818167"/>
              <a:gd name="connsiteX0" fmla="*/ 21266 w 13482084"/>
              <a:gd name="connsiteY0" fmla="*/ 1799488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21266 w 13482084"/>
              <a:gd name="connsiteY4" fmla="*/ 1799488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0 w 13492716"/>
              <a:gd name="connsiteY0" fmla="*/ 1818165 h 1818167"/>
              <a:gd name="connsiteX1" fmla="*/ 10632 w 13492716"/>
              <a:gd name="connsiteY1" fmla="*/ 1299740 h 1818167"/>
              <a:gd name="connsiteX2" fmla="*/ 13492716 w 13492716"/>
              <a:gd name="connsiteY2" fmla="*/ 0 h 1818167"/>
              <a:gd name="connsiteX3" fmla="*/ 13492716 w 13492716"/>
              <a:gd name="connsiteY3" fmla="*/ 1818167 h 1818167"/>
              <a:gd name="connsiteX4" fmla="*/ 0 w 13492716"/>
              <a:gd name="connsiteY4" fmla="*/ 1818165 h 1818167"/>
              <a:gd name="connsiteX0" fmla="*/ 1 w 13482084"/>
              <a:gd name="connsiteY0" fmla="*/ 1818165 h 1818167"/>
              <a:gd name="connsiteX1" fmla="*/ 0 w 13482084"/>
              <a:gd name="connsiteY1" fmla="*/ 1299740 h 1818167"/>
              <a:gd name="connsiteX2" fmla="*/ 13482084 w 13482084"/>
              <a:gd name="connsiteY2" fmla="*/ 0 h 1818167"/>
              <a:gd name="connsiteX3" fmla="*/ 13482084 w 13482084"/>
              <a:gd name="connsiteY3" fmla="*/ 1818167 h 1818167"/>
              <a:gd name="connsiteX4" fmla="*/ 1 w 13482084"/>
              <a:gd name="connsiteY4" fmla="*/ 1818165 h 181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2084" h="1818167">
                <a:moveTo>
                  <a:pt x="1" y="1818165"/>
                </a:moveTo>
                <a:cubicBezTo>
                  <a:pt x="1" y="1645357"/>
                  <a:pt x="0" y="1472548"/>
                  <a:pt x="0" y="1299740"/>
                </a:cubicBezTo>
                <a:lnTo>
                  <a:pt x="13482084" y="0"/>
                </a:lnTo>
                <a:lnTo>
                  <a:pt x="13482084" y="1818167"/>
                </a:lnTo>
                <a:lnTo>
                  <a:pt x="1" y="1818165"/>
                </a:lnTo>
                <a:close/>
              </a:path>
            </a:pathLst>
          </a:custGeom>
          <a:gradFill flip="none" rotWithShape="1">
            <a:gsLst>
              <a:gs pos="45000">
                <a:srgbClr val="169EDA"/>
              </a:gs>
              <a:gs pos="100000">
                <a:srgbClr val="185DA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5" name="object 5">
            <a:extLst>
              <a:ext uri="{FF2B5EF4-FFF2-40B4-BE49-F238E27FC236}">
                <a16:creationId xmlns:a16="http://schemas.microsoft.com/office/drawing/2014/main" id="{E7BA725B-889B-552E-9C70-7463BD592967}"/>
              </a:ext>
            </a:extLst>
          </p:cNvPr>
          <p:cNvGrpSpPr/>
          <p:nvPr/>
        </p:nvGrpSpPr>
        <p:grpSpPr>
          <a:xfrm>
            <a:off x="10608469" y="6981825"/>
            <a:ext cx="2517396" cy="381000"/>
            <a:chOff x="3888849" y="6604079"/>
            <a:chExt cx="2914650" cy="478155"/>
          </a:xfrm>
        </p:grpSpPr>
        <p:sp>
          <p:nvSpPr>
            <p:cNvPr id="26" name="object 6">
              <a:extLst>
                <a:ext uri="{FF2B5EF4-FFF2-40B4-BE49-F238E27FC236}">
                  <a16:creationId xmlns:a16="http://schemas.microsoft.com/office/drawing/2014/main" id="{592707AE-204D-48E5-2E73-32C5FEF0D4ED}"/>
                </a:ext>
              </a:extLst>
            </p:cNvPr>
            <p:cNvSpPr/>
            <p:nvPr/>
          </p:nvSpPr>
          <p:spPr>
            <a:xfrm>
              <a:off x="3888841" y="6604088"/>
              <a:ext cx="280035" cy="353695"/>
            </a:xfrm>
            <a:custGeom>
              <a:avLst/>
              <a:gdLst/>
              <a:ahLst/>
              <a:cxnLst/>
              <a:rect l="l" t="t" r="r" b="b"/>
              <a:pathLst>
                <a:path w="280035" h="353695">
                  <a:moveTo>
                    <a:pt x="247815" y="254393"/>
                  </a:moveTo>
                  <a:lnTo>
                    <a:pt x="227380" y="201841"/>
                  </a:lnTo>
                  <a:lnTo>
                    <a:pt x="92049" y="273380"/>
                  </a:lnTo>
                  <a:lnTo>
                    <a:pt x="60185" y="353568"/>
                  </a:lnTo>
                  <a:lnTo>
                    <a:pt x="247815" y="254393"/>
                  </a:lnTo>
                  <a:close/>
                </a:path>
                <a:path w="280035" h="353695">
                  <a:moveTo>
                    <a:pt x="279463" y="174307"/>
                  </a:moveTo>
                  <a:lnTo>
                    <a:pt x="211772" y="0"/>
                  </a:lnTo>
                  <a:lnTo>
                    <a:pt x="137223" y="0"/>
                  </a:lnTo>
                  <a:lnTo>
                    <a:pt x="0" y="353568"/>
                  </a:lnTo>
                  <a:lnTo>
                    <a:pt x="60172" y="353568"/>
                  </a:lnTo>
                  <a:lnTo>
                    <a:pt x="34010" y="304063"/>
                  </a:lnTo>
                  <a:lnTo>
                    <a:pt x="92049" y="273380"/>
                  </a:lnTo>
                  <a:lnTo>
                    <a:pt x="174498" y="65925"/>
                  </a:lnTo>
                  <a:lnTo>
                    <a:pt x="227380" y="201841"/>
                  </a:lnTo>
                  <a:lnTo>
                    <a:pt x="279463" y="174307"/>
                  </a:lnTo>
                  <a:close/>
                </a:path>
              </a:pathLst>
            </a:custGeom>
            <a:solidFill>
              <a:srgbClr val="FFFFFF"/>
            </a:solidFill>
          </p:spPr>
          <p:txBody>
            <a:bodyPr wrap="square" lIns="0" tIns="0" rIns="0" bIns="0" rtlCol="0"/>
            <a:lstStyle/>
            <a:p>
              <a:endParaRPr sz="2263"/>
            </a:p>
          </p:txBody>
        </p:sp>
        <p:pic>
          <p:nvPicPr>
            <p:cNvPr id="27" name="object 7">
              <a:extLst>
                <a:ext uri="{FF2B5EF4-FFF2-40B4-BE49-F238E27FC236}">
                  <a16:creationId xmlns:a16="http://schemas.microsoft.com/office/drawing/2014/main" id="{AADBEC5B-475C-FD05-CAFD-DAE7EF31469B}"/>
                </a:ext>
              </a:extLst>
            </p:cNvPr>
            <p:cNvPicPr/>
            <p:nvPr/>
          </p:nvPicPr>
          <p:blipFill>
            <a:blip r:embed="rId2" cstate="print"/>
            <a:stretch>
              <a:fillRect/>
            </a:stretch>
          </p:blipFill>
          <p:spPr>
            <a:xfrm>
              <a:off x="4116223" y="6778387"/>
              <a:ext cx="121693" cy="179259"/>
            </a:xfrm>
            <a:prstGeom prst="rect">
              <a:avLst/>
            </a:prstGeom>
          </p:spPr>
        </p:pic>
        <p:sp>
          <p:nvSpPr>
            <p:cNvPr id="28" name="object 8">
              <a:extLst>
                <a:ext uri="{FF2B5EF4-FFF2-40B4-BE49-F238E27FC236}">
                  <a16:creationId xmlns:a16="http://schemas.microsoft.com/office/drawing/2014/main" id="{1F31D418-45DB-0E44-FA81-9D47C5E24701}"/>
                </a:ext>
              </a:extLst>
            </p:cNvPr>
            <p:cNvSpPr/>
            <p:nvPr/>
          </p:nvSpPr>
          <p:spPr>
            <a:xfrm>
              <a:off x="3922852" y="6604152"/>
              <a:ext cx="1092200" cy="356235"/>
            </a:xfrm>
            <a:custGeom>
              <a:avLst/>
              <a:gdLst/>
              <a:ahLst/>
              <a:cxnLst/>
              <a:rect l="l" t="t" r="r" b="b"/>
              <a:pathLst>
                <a:path w="1092200" h="356234">
                  <a:moveTo>
                    <a:pt x="58039" y="273316"/>
                  </a:moveTo>
                  <a:lnTo>
                    <a:pt x="0" y="303999"/>
                  </a:lnTo>
                  <a:lnTo>
                    <a:pt x="26162" y="353504"/>
                  </a:lnTo>
                  <a:lnTo>
                    <a:pt x="58039" y="273316"/>
                  </a:lnTo>
                  <a:close/>
                </a:path>
                <a:path w="1092200" h="356234">
                  <a:moveTo>
                    <a:pt x="577075" y="353123"/>
                  </a:moveTo>
                  <a:lnTo>
                    <a:pt x="459625" y="212648"/>
                  </a:lnTo>
                  <a:lnTo>
                    <a:pt x="562749" y="105498"/>
                  </a:lnTo>
                  <a:lnTo>
                    <a:pt x="483781" y="105498"/>
                  </a:lnTo>
                  <a:lnTo>
                    <a:pt x="410006" y="183070"/>
                  </a:lnTo>
                  <a:lnTo>
                    <a:pt x="410006" y="0"/>
                  </a:lnTo>
                  <a:lnTo>
                    <a:pt x="351764" y="0"/>
                  </a:lnTo>
                  <a:lnTo>
                    <a:pt x="351764" y="353123"/>
                  </a:lnTo>
                  <a:lnTo>
                    <a:pt x="410006" y="353123"/>
                  </a:lnTo>
                  <a:lnTo>
                    <a:pt x="410006" y="240144"/>
                  </a:lnTo>
                  <a:lnTo>
                    <a:pt x="504850" y="353123"/>
                  </a:lnTo>
                  <a:lnTo>
                    <a:pt x="577075" y="353123"/>
                  </a:lnTo>
                  <a:close/>
                </a:path>
                <a:path w="1092200" h="356234">
                  <a:moveTo>
                    <a:pt x="713981" y="352196"/>
                  </a:moveTo>
                  <a:lnTo>
                    <a:pt x="704380" y="294754"/>
                  </a:lnTo>
                  <a:lnTo>
                    <a:pt x="690600" y="297675"/>
                  </a:lnTo>
                  <a:lnTo>
                    <a:pt x="682523" y="297675"/>
                  </a:lnTo>
                  <a:lnTo>
                    <a:pt x="671817" y="295122"/>
                  </a:lnTo>
                  <a:lnTo>
                    <a:pt x="664184" y="287477"/>
                  </a:lnTo>
                  <a:lnTo>
                    <a:pt x="659587" y="274751"/>
                  </a:lnTo>
                  <a:lnTo>
                    <a:pt x="658063" y="256921"/>
                  </a:lnTo>
                  <a:lnTo>
                    <a:pt x="658063" y="157683"/>
                  </a:lnTo>
                  <a:lnTo>
                    <a:pt x="710298" y="157746"/>
                  </a:lnTo>
                  <a:lnTo>
                    <a:pt x="710298" y="105333"/>
                  </a:lnTo>
                  <a:lnTo>
                    <a:pt x="658063" y="105257"/>
                  </a:lnTo>
                  <a:lnTo>
                    <a:pt x="658063" y="14414"/>
                  </a:lnTo>
                  <a:lnTo>
                    <a:pt x="599821" y="14414"/>
                  </a:lnTo>
                  <a:lnTo>
                    <a:pt x="599821" y="105257"/>
                  </a:lnTo>
                  <a:lnTo>
                    <a:pt x="579805" y="105117"/>
                  </a:lnTo>
                  <a:lnTo>
                    <a:pt x="579805" y="157683"/>
                  </a:lnTo>
                  <a:lnTo>
                    <a:pt x="599821" y="157683"/>
                  </a:lnTo>
                  <a:lnTo>
                    <a:pt x="599821" y="274383"/>
                  </a:lnTo>
                  <a:lnTo>
                    <a:pt x="601179" y="292823"/>
                  </a:lnTo>
                  <a:lnTo>
                    <a:pt x="621487" y="334721"/>
                  </a:lnTo>
                  <a:lnTo>
                    <a:pt x="663803" y="354596"/>
                  </a:lnTo>
                  <a:lnTo>
                    <a:pt x="682282" y="355917"/>
                  </a:lnTo>
                  <a:lnTo>
                    <a:pt x="687768" y="355676"/>
                  </a:lnTo>
                  <a:lnTo>
                    <a:pt x="694867" y="354977"/>
                  </a:lnTo>
                  <a:lnTo>
                    <a:pt x="713981" y="352196"/>
                  </a:lnTo>
                  <a:close/>
                </a:path>
                <a:path w="1092200" h="356234">
                  <a:moveTo>
                    <a:pt x="812507" y="105486"/>
                  </a:moveTo>
                  <a:lnTo>
                    <a:pt x="754265" y="105486"/>
                  </a:lnTo>
                  <a:lnTo>
                    <a:pt x="754265" y="353491"/>
                  </a:lnTo>
                  <a:lnTo>
                    <a:pt x="812507" y="353491"/>
                  </a:lnTo>
                  <a:lnTo>
                    <a:pt x="812507" y="105486"/>
                  </a:lnTo>
                  <a:close/>
                </a:path>
                <a:path w="1092200" h="356234">
                  <a:moveTo>
                    <a:pt x="1092073" y="229196"/>
                  </a:moveTo>
                  <a:lnTo>
                    <a:pt x="1083614" y="180517"/>
                  </a:lnTo>
                  <a:lnTo>
                    <a:pt x="1069098" y="152082"/>
                  </a:lnTo>
                  <a:lnTo>
                    <a:pt x="1068730" y="151447"/>
                  </a:lnTo>
                  <a:lnTo>
                    <a:pt x="1058786" y="138836"/>
                  </a:lnTo>
                  <a:lnTo>
                    <a:pt x="1047229" y="127635"/>
                  </a:lnTo>
                  <a:lnTo>
                    <a:pt x="1034059" y="117843"/>
                  </a:lnTo>
                  <a:lnTo>
                    <a:pt x="1029169" y="115150"/>
                  </a:lnTo>
                  <a:lnTo>
                    <a:pt x="1029169" y="200304"/>
                  </a:lnTo>
                  <a:lnTo>
                    <a:pt x="906170" y="200304"/>
                  </a:lnTo>
                  <a:lnTo>
                    <a:pt x="930516" y="165823"/>
                  </a:lnTo>
                  <a:lnTo>
                    <a:pt x="971169" y="152082"/>
                  </a:lnTo>
                  <a:lnTo>
                    <a:pt x="981290" y="152933"/>
                  </a:lnTo>
                  <a:lnTo>
                    <a:pt x="1014476" y="173139"/>
                  </a:lnTo>
                  <a:lnTo>
                    <a:pt x="1029169" y="200304"/>
                  </a:lnTo>
                  <a:lnTo>
                    <a:pt x="1029169" y="115150"/>
                  </a:lnTo>
                  <a:lnTo>
                    <a:pt x="1019644" y="109893"/>
                  </a:lnTo>
                  <a:lnTo>
                    <a:pt x="1004366" y="104216"/>
                  </a:lnTo>
                  <a:lnTo>
                    <a:pt x="988199" y="100799"/>
                  </a:lnTo>
                  <a:lnTo>
                    <a:pt x="971169" y="99669"/>
                  </a:lnTo>
                  <a:lnTo>
                    <a:pt x="953262" y="100711"/>
                  </a:lnTo>
                  <a:lnTo>
                    <a:pt x="905357" y="116446"/>
                  </a:lnTo>
                  <a:lnTo>
                    <a:pt x="869200" y="148742"/>
                  </a:lnTo>
                  <a:lnTo>
                    <a:pt x="848436" y="194043"/>
                  </a:lnTo>
                  <a:lnTo>
                    <a:pt x="844435" y="229196"/>
                  </a:lnTo>
                  <a:lnTo>
                    <a:pt x="845527" y="246811"/>
                  </a:lnTo>
                  <a:lnTo>
                    <a:pt x="861910" y="294411"/>
                  </a:lnTo>
                  <a:lnTo>
                    <a:pt x="895400" y="330835"/>
                  </a:lnTo>
                  <a:lnTo>
                    <a:pt x="941793" y="351866"/>
                  </a:lnTo>
                  <a:lnTo>
                    <a:pt x="976998" y="355917"/>
                  </a:lnTo>
                  <a:lnTo>
                    <a:pt x="1004379" y="353707"/>
                  </a:lnTo>
                  <a:lnTo>
                    <a:pt x="1029703" y="347065"/>
                  </a:lnTo>
                  <a:lnTo>
                    <a:pt x="1052957" y="336003"/>
                  </a:lnTo>
                  <a:lnTo>
                    <a:pt x="1074140" y="320509"/>
                  </a:lnTo>
                  <a:lnTo>
                    <a:pt x="1054874" y="303504"/>
                  </a:lnTo>
                  <a:lnTo>
                    <a:pt x="1032433" y="283705"/>
                  </a:lnTo>
                  <a:lnTo>
                    <a:pt x="1020152" y="292366"/>
                  </a:lnTo>
                  <a:lnTo>
                    <a:pt x="1006817" y="298551"/>
                  </a:lnTo>
                  <a:lnTo>
                    <a:pt x="992428" y="302260"/>
                  </a:lnTo>
                  <a:lnTo>
                    <a:pt x="976998" y="303504"/>
                  </a:lnTo>
                  <a:lnTo>
                    <a:pt x="963282" y="302374"/>
                  </a:lnTo>
                  <a:lnTo>
                    <a:pt x="928077" y="285445"/>
                  </a:lnTo>
                  <a:lnTo>
                    <a:pt x="906627" y="253580"/>
                  </a:lnTo>
                  <a:lnTo>
                    <a:pt x="903617" y="240842"/>
                  </a:lnTo>
                  <a:lnTo>
                    <a:pt x="1092073" y="240842"/>
                  </a:lnTo>
                  <a:lnTo>
                    <a:pt x="1092073" y="229196"/>
                  </a:lnTo>
                  <a:close/>
                </a:path>
              </a:pathLst>
            </a:custGeom>
            <a:solidFill>
              <a:srgbClr val="FFFFFF"/>
            </a:solidFill>
          </p:spPr>
          <p:txBody>
            <a:bodyPr wrap="square" lIns="0" tIns="0" rIns="0" bIns="0" rtlCol="0"/>
            <a:lstStyle/>
            <a:p>
              <a:endParaRPr sz="2263"/>
            </a:p>
          </p:txBody>
        </p:sp>
        <p:pic>
          <p:nvPicPr>
            <p:cNvPr id="29" name="object 9">
              <a:extLst>
                <a:ext uri="{FF2B5EF4-FFF2-40B4-BE49-F238E27FC236}">
                  <a16:creationId xmlns:a16="http://schemas.microsoft.com/office/drawing/2014/main" id="{5F1992AF-8611-4193-E7EA-8A08DB3BB89A}"/>
                </a:ext>
              </a:extLst>
            </p:cNvPr>
            <p:cNvPicPr/>
            <p:nvPr/>
          </p:nvPicPr>
          <p:blipFill>
            <a:blip r:embed="rId3" cstate="print"/>
            <a:stretch>
              <a:fillRect/>
            </a:stretch>
          </p:blipFill>
          <p:spPr>
            <a:xfrm>
              <a:off x="4674512" y="6616868"/>
              <a:ext cx="64173" cy="64173"/>
            </a:xfrm>
            <a:prstGeom prst="rect">
              <a:avLst/>
            </a:prstGeom>
          </p:spPr>
        </p:pic>
        <p:sp>
          <p:nvSpPr>
            <p:cNvPr id="30" name="object 10">
              <a:extLst>
                <a:ext uri="{FF2B5EF4-FFF2-40B4-BE49-F238E27FC236}">
                  <a16:creationId xmlns:a16="http://schemas.microsoft.com/office/drawing/2014/main" id="{75DD450E-F293-69F2-F79D-E1E579D476BE}"/>
                </a:ext>
              </a:extLst>
            </p:cNvPr>
            <p:cNvSpPr/>
            <p:nvPr/>
          </p:nvSpPr>
          <p:spPr>
            <a:xfrm>
              <a:off x="5247973" y="6704191"/>
              <a:ext cx="245110" cy="378460"/>
            </a:xfrm>
            <a:custGeom>
              <a:avLst/>
              <a:gdLst/>
              <a:ahLst/>
              <a:cxnLst/>
              <a:rect l="l" t="t" r="r" b="b"/>
              <a:pathLst>
                <a:path w="245110" h="378459">
                  <a:moveTo>
                    <a:pt x="57950" y="5829"/>
                  </a:moveTo>
                  <a:lnTo>
                    <a:pt x="0" y="5829"/>
                  </a:lnTo>
                  <a:lnTo>
                    <a:pt x="228" y="377850"/>
                  </a:lnTo>
                  <a:lnTo>
                    <a:pt x="57950" y="377850"/>
                  </a:lnTo>
                  <a:lnTo>
                    <a:pt x="58242" y="233184"/>
                  </a:lnTo>
                  <a:lnTo>
                    <a:pt x="190528" y="233184"/>
                  </a:lnTo>
                  <a:lnTo>
                    <a:pt x="194187" y="230871"/>
                  </a:lnTo>
                  <a:lnTo>
                    <a:pt x="206925" y="220198"/>
                  </a:lnTo>
                  <a:lnTo>
                    <a:pt x="218061" y="207926"/>
                  </a:lnTo>
                  <a:lnTo>
                    <a:pt x="218787" y="206870"/>
                  </a:lnTo>
                  <a:lnTo>
                    <a:pt x="113220" y="206870"/>
                  </a:lnTo>
                  <a:lnTo>
                    <a:pt x="103445" y="206513"/>
                  </a:lnTo>
                  <a:lnTo>
                    <a:pt x="62911" y="188335"/>
                  </a:lnTo>
                  <a:lnTo>
                    <a:pt x="58242" y="182168"/>
                  </a:lnTo>
                  <a:lnTo>
                    <a:pt x="58242" y="74777"/>
                  </a:lnTo>
                  <a:lnTo>
                    <a:pt x="67343" y="66017"/>
                  </a:lnTo>
                  <a:lnTo>
                    <a:pt x="78568" y="59758"/>
                  </a:lnTo>
                  <a:lnTo>
                    <a:pt x="91917" y="56002"/>
                  </a:lnTo>
                  <a:lnTo>
                    <a:pt x="107391" y="54749"/>
                  </a:lnTo>
                  <a:lnTo>
                    <a:pt x="220930" y="54749"/>
                  </a:lnTo>
                  <a:lnTo>
                    <a:pt x="216846" y="48982"/>
                  </a:lnTo>
                  <a:lnTo>
                    <a:pt x="205324" y="36577"/>
                  </a:lnTo>
                  <a:lnTo>
                    <a:pt x="192215" y="25803"/>
                  </a:lnTo>
                  <a:lnTo>
                    <a:pt x="185788" y="21805"/>
                  </a:lnTo>
                  <a:lnTo>
                    <a:pt x="57950" y="21805"/>
                  </a:lnTo>
                  <a:lnTo>
                    <a:pt x="57950" y="5829"/>
                  </a:lnTo>
                  <a:close/>
                </a:path>
                <a:path w="245110" h="378459">
                  <a:moveTo>
                    <a:pt x="190528" y="233184"/>
                  </a:moveTo>
                  <a:lnTo>
                    <a:pt x="58242" y="233184"/>
                  </a:lnTo>
                  <a:lnTo>
                    <a:pt x="69536" y="243376"/>
                  </a:lnTo>
                  <a:lnTo>
                    <a:pt x="82464" y="250655"/>
                  </a:lnTo>
                  <a:lnTo>
                    <a:pt x="97025" y="255021"/>
                  </a:lnTo>
                  <a:lnTo>
                    <a:pt x="113220" y="256476"/>
                  </a:lnTo>
                  <a:lnTo>
                    <a:pt x="131008" y="255443"/>
                  </a:lnTo>
                  <a:lnTo>
                    <a:pt x="148042" y="252342"/>
                  </a:lnTo>
                  <a:lnTo>
                    <a:pt x="164321" y="247175"/>
                  </a:lnTo>
                  <a:lnTo>
                    <a:pt x="179844" y="239941"/>
                  </a:lnTo>
                  <a:lnTo>
                    <a:pt x="190528" y="233184"/>
                  </a:lnTo>
                  <a:close/>
                </a:path>
                <a:path w="245110" h="378459">
                  <a:moveTo>
                    <a:pt x="220930" y="54749"/>
                  </a:moveTo>
                  <a:lnTo>
                    <a:pt x="107391" y="54749"/>
                  </a:lnTo>
                  <a:lnTo>
                    <a:pt x="123023" y="56168"/>
                  </a:lnTo>
                  <a:lnTo>
                    <a:pt x="137555" y="60426"/>
                  </a:lnTo>
                  <a:lnTo>
                    <a:pt x="173601" y="89363"/>
                  </a:lnTo>
                  <a:lnTo>
                    <a:pt x="186829" y="131622"/>
                  </a:lnTo>
                  <a:lnTo>
                    <a:pt x="185453" y="146086"/>
                  </a:lnTo>
                  <a:lnTo>
                    <a:pt x="164807" y="184149"/>
                  </a:lnTo>
                  <a:lnTo>
                    <a:pt x="127538" y="205449"/>
                  </a:lnTo>
                  <a:lnTo>
                    <a:pt x="113220" y="206870"/>
                  </a:lnTo>
                  <a:lnTo>
                    <a:pt x="218787" y="206870"/>
                  </a:lnTo>
                  <a:lnTo>
                    <a:pt x="240706" y="163071"/>
                  </a:lnTo>
                  <a:lnTo>
                    <a:pt x="245071" y="128828"/>
                  </a:lnTo>
                  <a:lnTo>
                    <a:pt x="243927" y="111171"/>
                  </a:lnTo>
                  <a:lnTo>
                    <a:pt x="240495" y="94318"/>
                  </a:lnTo>
                  <a:lnTo>
                    <a:pt x="234779" y="78267"/>
                  </a:lnTo>
                  <a:lnTo>
                    <a:pt x="226783" y="63017"/>
                  </a:lnTo>
                  <a:lnTo>
                    <a:pt x="220930" y="54749"/>
                  </a:lnTo>
                  <a:close/>
                </a:path>
                <a:path w="245110" h="378459">
                  <a:moveTo>
                    <a:pt x="109956" y="0"/>
                  </a:moveTo>
                  <a:lnTo>
                    <a:pt x="94535" y="1376"/>
                  </a:lnTo>
                  <a:lnTo>
                    <a:pt x="80691" y="5487"/>
                  </a:lnTo>
                  <a:lnTo>
                    <a:pt x="68478" y="12306"/>
                  </a:lnTo>
                  <a:lnTo>
                    <a:pt x="57950" y="21805"/>
                  </a:lnTo>
                  <a:lnTo>
                    <a:pt x="185788" y="21805"/>
                  </a:lnTo>
                  <a:lnTo>
                    <a:pt x="145129" y="4168"/>
                  </a:lnTo>
                  <a:lnTo>
                    <a:pt x="109956" y="0"/>
                  </a:lnTo>
                  <a:close/>
                </a:path>
              </a:pathLst>
            </a:custGeom>
            <a:solidFill>
              <a:srgbClr val="FFFFFF"/>
            </a:solidFill>
          </p:spPr>
          <p:txBody>
            <a:bodyPr wrap="square" lIns="0" tIns="0" rIns="0" bIns="0" rtlCol="0"/>
            <a:lstStyle/>
            <a:p>
              <a:endParaRPr sz="2263"/>
            </a:p>
          </p:txBody>
        </p:sp>
        <p:pic>
          <p:nvPicPr>
            <p:cNvPr id="31" name="object 11">
              <a:extLst>
                <a:ext uri="{FF2B5EF4-FFF2-40B4-BE49-F238E27FC236}">
                  <a16:creationId xmlns:a16="http://schemas.microsoft.com/office/drawing/2014/main" id="{180882E7-3DE7-42BA-2A81-CF612CB16280}"/>
                </a:ext>
              </a:extLst>
            </p:cNvPr>
            <p:cNvPicPr/>
            <p:nvPr/>
          </p:nvPicPr>
          <p:blipFill>
            <a:blip r:embed="rId4" cstate="print"/>
            <a:stretch>
              <a:fillRect/>
            </a:stretch>
          </p:blipFill>
          <p:spPr>
            <a:xfrm>
              <a:off x="5747718" y="6707226"/>
              <a:ext cx="171919" cy="250418"/>
            </a:xfrm>
            <a:prstGeom prst="rect">
              <a:avLst/>
            </a:prstGeom>
          </p:spPr>
        </p:pic>
        <p:pic>
          <p:nvPicPr>
            <p:cNvPr id="32" name="object 12">
              <a:extLst>
                <a:ext uri="{FF2B5EF4-FFF2-40B4-BE49-F238E27FC236}">
                  <a16:creationId xmlns:a16="http://schemas.microsoft.com/office/drawing/2014/main" id="{96771520-94D7-818A-3559-A2A2A76E1951}"/>
                </a:ext>
              </a:extLst>
            </p:cNvPr>
            <p:cNvPicPr/>
            <p:nvPr/>
          </p:nvPicPr>
          <p:blipFill>
            <a:blip r:embed="rId5" cstate="print"/>
            <a:stretch>
              <a:fillRect/>
            </a:stretch>
          </p:blipFill>
          <p:spPr>
            <a:xfrm>
              <a:off x="6345012" y="6707226"/>
              <a:ext cx="226428" cy="250418"/>
            </a:xfrm>
            <a:prstGeom prst="rect">
              <a:avLst/>
            </a:prstGeom>
          </p:spPr>
        </p:pic>
        <p:pic>
          <p:nvPicPr>
            <p:cNvPr id="33" name="object 13">
              <a:extLst>
                <a:ext uri="{FF2B5EF4-FFF2-40B4-BE49-F238E27FC236}">
                  <a16:creationId xmlns:a16="http://schemas.microsoft.com/office/drawing/2014/main" id="{96F044EF-18A1-A1C3-A189-0F4C68CCACAF}"/>
                </a:ext>
              </a:extLst>
            </p:cNvPr>
            <p:cNvPicPr/>
            <p:nvPr/>
          </p:nvPicPr>
          <p:blipFill>
            <a:blip r:embed="rId6" cstate="print"/>
            <a:stretch>
              <a:fillRect/>
            </a:stretch>
          </p:blipFill>
          <p:spPr>
            <a:xfrm>
              <a:off x="6153509" y="6707227"/>
              <a:ext cx="171919" cy="250418"/>
            </a:xfrm>
            <a:prstGeom prst="rect">
              <a:avLst/>
            </a:prstGeom>
          </p:spPr>
        </p:pic>
        <p:pic>
          <p:nvPicPr>
            <p:cNvPr id="34" name="object 14">
              <a:extLst>
                <a:ext uri="{FF2B5EF4-FFF2-40B4-BE49-F238E27FC236}">
                  <a16:creationId xmlns:a16="http://schemas.microsoft.com/office/drawing/2014/main" id="{A1A93953-535A-DD69-642C-6F9589DE64A5}"/>
                </a:ext>
              </a:extLst>
            </p:cNvPr>
            <p:cNvPicPr/>
            <p:nvPr/>
          </p:nvPicPr>
          <p:blipFill>
            <a:blip r:embed="rId7" cstate="print"/>
            <a:stretch>
              <a:fillRect/>
            </a:stretch>
          </p:blipFill>
          <p:spPr>
            <a:xfrm>
              <a:off x="5031527" y="6707226"/>
              <a:ext cx="190322" cy="253441"/>
            </a:xfrm>
            <a:prstGeom prst="rect">
              <a:avLst/>
            </a:prstGeom>
          </p:spPr>
        </p:pic>
        <p:pic>
          <p:nvPicPr>
            <p:cNvPr id="35" name="object 15">
              <a:extLst>
                <a:ext uri="{FF2B5EF4-FFF2-40B4-BE49-F238E27FC236}">
                  <a16:creationId xmlns:a16="http://schemas.microsoft.com/office/drawing/2014/main" id="{01DF9A01-056E-27D4-9853-1B4788551AA2}"/>
                </a:ext>
              </a:extLst>
            </p:cNvPr>
            <p:cNvPicPr/>
            <p:nvPr/>
          </p:nvPicPr>
          <p:blipFill>
            <a:blip r:embed="rId8" cstate="print"/>
            <a:stretch>
              <a:fillRect/>
            </a:stretch>
          </p:blipFill>
          <p:spPr>
            <a:xfrm>
              <a:off x="4168303" y="6746862"/>
              <a:ext cx="82295" cy="87820"/>
            </a:xfrm>
            <a:prstGeom prst="rect">
              <a:avLst/>
            </a:prstGeom>
          </p:spPr>
        </p:pic>
        <p:sp>
          <p:nvSpPr>
            <p:cNvPr id="36" name="object 16">
              <a:extLst>
                <a:ext uri="{FF2B5EF4-FFF2-40B4-BE49-F238E27FC236}">
                  <a16:creationId xmlns:a16="http://schemas.microsoft.com/office/drawing/2014/main" id="{2D8A8138-650C-5626-DA48-3CCD0881562A}"/>
                </a:ext>
              </a:extLst>
            </p:cNvPr>
            <p:cNvSpPr/>
            <p:nvPr/>
          </p:nvSpPr>
          <p:spPr>
            <a:xfrm>
              <a:off x="5508104" y="6705802"/>
              <a:ext cx="1295400" cy="255270"/>
            </a:xfrm>
            <a:custGeom>
              <a:avLst/>
              <a:gdLst/>
              <a:ahLst/>
              <a:cxnLst/>
              <a:rect l="l" t="t" r="r" b="b"/>
              <a:pathLst>
                <a:path w="1295400" h="255270">
                  <a:moveTo>
                    <a:pt x="215125" y="78867"/>
                  </a:moveTo>
                  <a:lnTo>
                    <a:pt x="185928" y="22034"/>
                  </a:lnTo>
                  <a:lnTo>
                    <a:pt x="110629" y="0"/>
                  </a:lnTo>
                  <a:lnTo>
                    <a:pt x="82677" y="3632"/>
                  </a:lnTo>
                  <a:lnTo>
                    <a:pt x="54127" y="11607"/>
                  </a:lnTo>
                  <a:lnTo>
                    <a:pt x="31915" y="19583"/>
                  </a:lnTo>
                  <a:lnTo>
                    <a:pt x="22974" y="23202"/>
                  </a:lnTo>
                  <a:lnTo>
                    <a:pt x="44450" y="62103"/>
                  </a:lnTo>
                  <a:lnTo>
                    <a:pt x="70129" y="52336"/>
                  </a:lnTo>
                  <a:lnTo>
                    <a:pt x="85483" y="47332"/>
                  </a:lnTo>
                  <a:lnTo>
                    <a:pt x="96672" y="45478"/>
                  </a:lnTo>
                  <a:lnTo>
                    <a:pt x="109791" y="45212"/>
                  </a:lnTo>
                  <a:lnTo>
                    <a:pt x="131660" y="48425"/>
                  </a:lnTo>
                  <a:lnTo>
                    <a:pt x="147294" y="57073"/>
                  </a:lnTo>
                  <a:lnTo>
                    <a:pt x="156679" y="69621"/>
                  </a:lnTo>
                  <a:lnTo>
                    <a:pt x="159804" y="84582"/>
                  </a:lnTo>
                  <a:lnTo>
                    <a:pt x="159804" y="104381"/>
                  </a:lnTo>
                  <a:lnTo>
                    <a:pt x="159804" y="146138"/>
                  </a:lnTo>
                  <a:lnTo>
                    <a:pt x="159804" y="180936"/>
                  </a:lnTo>
                  <a:lnTo>
                    <a:pt x="145008" y="199720"/>
                  </a:lnTo>
                  <a:lnTo>
                    <a:pt x="133680" y="209359"/>
                  </a:lnTo>
                  <a:lnTo>
                    <a:pt x="120040" y="212902"/>
                  </a:lnTo>
                  <a:lnTo>
                    <a:pt x="98336" y="213410"/>
                  </a:lnTo>
                  <a:lnTo>
                    <a:pt x="81241" y="210883"/>
                  </a:lnTo>
                  <a:lnTo>
                    <a:pt x="67602" y="203555"/>
                  </a:lnTo>
                  <a:lnTo>
                    <a:pt x="58572" y="191884"/>
                  </a:lnTo>
                  <a:lnTo>
                    <a:pt x="55308" y="176301"/>
                  </a:lnTo>
                  <a:lnTo>
                    <a:pt x="58674" y="160718"/>
                  </a:lnTo>
                  <a:lnTo>
                    <a:pt x="68376" y="149047"/>
                  </a:lnTo>
                  <a:lnTo>
                    <a:pt x="83845" y="141719"/>
                  </a:lnTo>
                  <a:lnTo>
                    <a:pt x="104482" y="139179"/>
                  </a:lnTo>
                  <a:lnTo>
                    <a:pt x="126098" y="140271"/>
                  </a:lnTo>
                  <a:lnTo>
                    <a:pt x="143675" y="142659"/>
                  </a:lnTo>
                  <a:lnTo>
                    <a:pt x="155486" y="145059"/>
                  </a:lnTo>
                  <a:lnTo>
                    <a:pt x="159804" y="146138"/>
                  </a:lnTo>
                  <a:lnTo>
                    <a:pt x="159804" y="104381"/>
                  </a:lnTo>
                  <a:lnTo>
                    <a:pt x="145110" y="100355"/>
                  </a:lnTo>
                  <a:lnTo>
                    <a:pt x="134454" y="98298"/>
                  </a:lnTo>
                  <a:lnTo>
                    <a:pt x="122631" y="97536"/>
                  </a:lnTo>
                  <a:lnTo>
                    <a:pt x="104482" y="97421"/>
                  </a:lnTo>
                  <a:lnTo>
                    <a:pt x="62230" y="103225"/>
                  </a:lnTo>
                  <a:lnTo>
                    <a:pt x="29197" y="119468"/>
                  </a:lnTo>
                  <a:lnTo>
                    <a:pt x="7683" y="144411"/>
                  </a:lnTo>
                  <a:lnTo>
                    <a:pt x="0" y="176301"/>
                  </a:lnTo>
                  <a:lnTo>
                    <a:pt x="6527" y="210159"/>
                  </a:lnTo>
                  <a:lnTo>
                    <a:pt x="24587" y="234873"/>
                  </a:lnTo>
                  <a:lnTo>
                    <a:pt x="51854" y="250024"/>
                  </a:lnTo>
                  <a:lnTo>
                    <a:pt x="86042" y="255168"/>
                  </a:lnTo>
                  <a:lnTo>
                    <a:pt x="118313" y="250456"/>
                  </a:lnTo>
                  <a:lnTo>
                    <a:pt x="141363" y="240093"/>
                  </a:lnTo>
                  <a:lnTo>
                    <a:pt x="155194" y="229717"/>
                  </a:lnTo>
                  <a:lnTo>
                    <a:pt x="159804" y="225005"/>
                  </a:lnTo>
                  <a:lnTo>
                    <a:pt x="159804" y="251841"/>
                  </a:lnTo>
                  <a:lnTo>
                    <a:pt x="215125" y="251841"/>
                  </a:lnTo>
                  <a:lnTo>
                    <a:pt x="215125" y="225005"/>
                  </a:lnTo>
                  <a:lnTo>
                    <a:pt x="215125" y="213410"/>
                  </a:lnTo>
                  <a:lnTo>
                    <a:pt x="215125" y="139179"/>
                  </a:lnTo>
                  <a:lnTo>
                    <a:pt x="215125" y="104381"/>
                  </a:lnTo>
                  <a:lnTo>
                    <a:pt x="215125" y="78867"/>
                  </a:lnTo>
                  <a:close/>
                </a:path>
                <a:path w="1295400" h="255270">
                  <a:moveTo>
                    <a:pt x="621576" y="78867"/>
                  </a:moveTo>
                  <a:lnTo>
                    <a:pt x="613892" y="46977"/>
                  </a:lnTo>
                  <a:lnTo>
                    <a:pt x="612368" y="45212"/>
                  </a:lnTo>
                  <a:lnTo>
                    <a:pt x="592378" y="22034"/>
                  </a:lnTo>
                  <a:lnTo>
                    <a:pt x="559333" y="5803"/>
                  </a:lnTo>
                  <a:lnTo>
                    <a:pt x="517067" y="0"/>
                  </a:lnTo>
                  <a:lnTo>
                    <a:pt x="489115" y="3632"/>
                  </a:lnTo>
                  <a:lnTo>
                    <a:pt x="460578" y="11607"/>
                  </a:lnTo>
                  <a:lnTo>
                    <a:pt x="438365" y="19583"/>
                  </a:lnTo>
                  <a:lnTo>
                    <a:pt x="429425" y="23202"/>
                  </a:lnTo>
                  <a:lnTo>
                    <a:pt x="450900" y="62103"/>
                  </a:lnTo>
                  <a:lnTo>
                    <a:pt x="476580" y="52336"/>
                  </a:lnTo>
                  <a:lnTo>
                    <a:pt x="491934" y="47332"/>
                  </a:lnTo>
                  <a:lnTo>
                    <a:pt x="503123" y="45478"/>
                  </a:lnTo>
                  <a:lnTo>
                    <a:pt x="516229" y="45212"/>
                  </a:lnTo>
                  <a:lnTo>
                    <a:pt x="538111" y="48425"/>
                  </a:lnTo>
                  <a:lnTo>
                    <a:pt x="553732" y="57073"/>
                  </a:lnTo>
                  <a:lnTo>
                    <a:pt x="563118" y="69621"/>
                  </a:lnTo>
                  <a:lnTo>
                    <a:pt x="566242" y="84582"/>
                  </a:lnTo>
                  <a:lnTo>
                    <a:pt x="566242" y="104381"/>
                  </a:lnTo>
                  <a:lnTo>
                    <a:pt x="566242" y="146138"/>
                  </a:lnTo>
                  <a:lnTo>
                    <a:pt x="566242" y="180936"/>
                  </a:lnTo>
                  <a:lnTo>
                    <a:pt x="551459" y="199720"/>
                  </a:lnTo>
                  <a:lnTo>
                    <a:pt x="540131" y="209359"/>
                  </a:lnTo>
                  <a:lnTo>
                    <a:pt x="526491" y="212902"/>
                  </a:lnTo>
                  <a:lnTo>
                    <a:pt x="504774" y="213410"/>
                  </a:lnTo>
                  <a:lnTo>
                    <a:pt x="487692" y="210883"/>
                  </a:lnTo>
                  <a:lnTo>
                    <a:pt x="474052" y="203555"/>
                  </a:lnTo>
                  <a:lnTo>
                    <a:pt x="465023" y="191884"/>
                  </a:lnTo>
                  <a:lnTo>
                    <a:pt x="461759" y="176301"/>
                  </a:lnTo>
                  <a:lnTo>
                    <a:pt x="465124" y="160718"/>
                  </a:lnTo>
                  <a:lnTo>
                    <a:pt x="474827" y="149047"/>
                  </a:lnTo>
                  <a:lnTo>
                    <a:pt x="490283" y="141719"/>
                  </a:lnTo>
                  <a:lnTo>
                    <a:pt x="510933" y="139179"/>
                  </a:lnTo>
                  <a:lnTo>
                    <a:pt x="532549" y="140271"/>
                  </a:lnTo>
                  <a:lnTo>
                    <a:pt x="550113" y="142659"/>
                  </a:lnTo>
                  <a:lnTo>
                    <a:pt x="561924" y="145059"/>
                  </a:lnTo>
                  <a:lnTo>
                    <a:pt x="566242" y="146138"/>
                  </a:lnTo>
                  <a:lnTo>
                    <a:pt x="566242" y="104381"/>
                  </a:lnTo>
                  <a:lnTo>
                    <a:pt x="551561" y="100355"/>
                  </a:lnTo>
                  <a:lnTo>
                    <a:pt x="540905" y="98298"/>
                  </a:lnTo>
                  <a:lnTo>
                    <a:pt x="529082" y="97536"/>
                  </a:lnTo>
                  <a:lnTo>
                    <a:pt x="510933" y="97421"/>
                  </a:lnTo>
                  <a:lnTo>
                    <a:pt x="468680" y="103225"/>
                  </a:lnTo>
                  <a:lnTo>
                    <a:pt x="435635" y="119468"/>
                  </a:lnTo>
                  <a:lnTo>
                    <a:pt x="414121" y="144411"/>
                  </a:lnTo>
                  <a:lnTo>
                    <a:pt x="406438" y="176301"/>
                  </a:lnTo>
                  <a:lnTo>
                    <a:pt x="412965" y="210159"/>
                  </a:lnTo>
                  <a:lnTo>
                    <a:pt x="431025" y="234873"/>
                  </a:lnTo>
                  <a:lnTo>
                    <a:pt x="458304" y="250024"/>
                  </a:lnTo>
                  <a:lnTo>
                    <a:pt x="492493" y="255168"/>
                  </a:lnTo>
                  <a:lnTo>
                    <a:pt x="524764" y="250456"/>
                  </a:lnTo>
                  <a:lnTo>
                    <a:pt x="547814" y="240093"/>
                  </a:lnTo>
                  <a:lnTo>
                    <a:pt x="561632" y="229717"/>
                  </a:lnTo>
                  <a:lnTo>
                    <a:pt x="566242" y="225005"/>
                  </a:lnTo>
                  <a:lnTo>
                    <a:pt x="566242" y="251841"/>
                  </a:lnTo>
                  <a:lnTo>
                    <a:pt x="621576" y="251841"/>
                  </a:lnTo>
                  <a:lnTo>
                    <a:pt x="621576" y="225005"/>
                  </a:lnTo>
                  <a:lnTo>
                    <a:pt x="621576" y="213410"/>
                  </a:lnTo>
                  <a:lnTo>
                    <a:pt x="621576" y="139179"/>
                  </a:lnTo>
                  <a:lnTo>
                    <a:pt x="621576" y="104381"/>
                  </a:lnTo>
                  <a:lnTo>
                    <a:pt x="621576" y="78867"/>
                  </a:lnTo>
                  <a:close/>
                </a:path>
                <a:path w="1295400" h="255270">
                  <a:moveTo>
                    <a:pt x="1295044" y="78867"/>
                  </a:moveTo>
                  <a:lnTo>
                    <a:pt x="1287360" y="46977"/>
                  </a:lnTo>
                  <a:lnTo>
                    <a:pt x="1285836" y="45212"/>
                  </a:lnTo>
                  <a:lnTo>
                    <a:pt x="1265847" y="22034"/>
                  </a:lnTo>
                  <a:lnTo>
                    <a:pt x="1232814" y="5803"/>
                  </a:lnTo>
                  <a:lnTo>
                    <a:pt x="1190561" y="0"/>
                  </a:lnTo>
                  <a:lnTo>
                    <a:pt x="1162596" y="3632"/>
                  </a:lnTo>
                  <a:lnTo>
                    <a:pt x="1134046" y="11607"/>
                  </a:lnTo>
                  <a:lnTo>
                    <a:pt x="1111834" y="19583"/>
                  </a:lnTo>
                  <a:lnTo>
                    <a:pt x="1102893" y="23202"/>
                  </a:lnTo>
                  <a:lnTo>
                    <a:pt x="1124369" y="62103"/>
                  </a:lnTo>
                  <a:lnTo>
                    <a:pt x="1150048" y="52336"/>
                  </a:lnTo>
                  <a:lnTo>
                    <a:pt x="1165415" y="47332"/>
                  </a:lnTo>
                  <a:lnTo>
                    <a:pt x="1176591" y="45478"/>
                  </a:lnTo>
                  <a:lnTo>
                    <a:pt x="1189710" y="45212"/>
                  </a:lnTo>
                  <a:lnTo>
                    <a:pt x="1211580" y="48425"/>
                  </a:lnTo>
                  <a:lnTo>
                    <a:pt x="1227213" y="57073"/>
                  </a:lnTo>
                  <a:lnTo>
                    <a:pt x="1236599" y="69621"/>
                  </a:lnTo>
                  <a:lnTo>
                    <a:pt x="1239723" y="84582"/>
                  </a:lnTo>
                  <a:lnTo>
                    <a:pt x="1239723" y="104381"/>
                  </a:lnTo>
                  <a:lnTo>
                    <a:pt x="1239723" y="146138"/>
                  </a:lnTo>
                  <a:lnTo>
                    <a:pt x="1239723" y="180936"/>
                  </a:lnTo>
                  <a:lnTo>
                    <a:pt x="1224927" y="199720"/>
                  </a:lnTo>
                  <a:lnTo>
                    <a:pt x="1213599" y="209359"/>
                  </a:lnTo>
                  <a:lnTo>
                    <a:pt x="1199959" y="212902"/>
                  </a:lnTo>
                  <a:lnTo>
                    <a:pt x="1178255" y="213410"/>
                  </a:lnTo>
                  <a:lnTo>
                    <a:pt x="1161161" y="210883"/>
                  </a:lnTo>
                  <a:lnTo>
                    <a:pt x="1147521" y="203555"/>
                  </a:lnTo>
                  <a:lnTo>
                    <a:pt x="1138491" y="191884"/>
                  </a:lnTo>
                  <a:lnTo>
                    <a:pt x="1135227" y="176301"/>
                  </a:lnTo>
                  <a:lnTo>
                    <a:pt x="1138593" y="160718"/>
                  </a:lnTo>
                  <a:lnTo>
                    <a:pt x="1148295" y="149047"/>
                  </a:lnTo>
                  <a:lnTo>
                    <a:pt x="1163751" y="141719"/>
                  </a:lnTo>
                  <a:lnTo>
                    <a:pt x="1184414" y="139179"/>
                  </a:lnTo>
                  <a:lnTo>
                    <a:pt x="1206017" y="140271"/>
                  </a:lnTo>
                  <a:lnTo>
                    <a:pt x="1223594" y="142659"/>
                  </a:lnTo>
                  <a:lnTo>
                    <a:pt x="1235405" y="145059"/>
                  </a:lnTo>
                  <a:lnTo>
                    <a:pt x="1239723" y="146138"/>
                  </a:lnTo>
                  <a:lnTo>
                    <a:pt x="1239723" y="104381"/>
                  </a:lnTo>
                  <a:lnTo>
                    <a:pt x="1225029" y="100355"/>
                  </a:lnTo>
                  <a:lnTo>
                    <a:pt x="1214374" y="98298"/>
                  </a:lnTo>
                  <a:lnTo>
                    <a:pt x="1202563" y="97536"/>
                  </a:lnTo>
                  <a:lnTo>
                    <a:pt x="1184414" y="97421"/>
                  </a:lnTo>
                  <a:lnTo>
                    <a:pt x="1142161" y="103225"/>
                  </a:lnTo>
                  <a:lnTo>
                    <a:pt x="1109116" y="119468"/>
                  </a:lnTo>
                  <a:lnTo>
                    <a:pt x="1087602" y="144411"/>
                  </a:lnTo>
                  <a:lnTo>
                    <a:pt x="1079919" y="176301"/>
                  </a:lnTo>
                  <a:lnTo>
                    <a:pt x="1086446" y="210159"/>
                  </a:lnTo>
                  <a:lnTo>
                    <a:pt x="1104506" y="234873"/>
                  </a:lnTo>
                  <a:lnTo>
                    <a:pt x="1131773" y="250024"/>
                  </a:lnTo>
                  <a:lnTo>
                    <a:pt x="1165961" y="255168"/>
                  </a:lnTo>
                  <a:lnTo>
                    <a:pt x="1198232" y="250456"/>
                  </a:lnTo>
                  <a:lnTo>
                    <a:pt x="1221282" y="240093"/>
                  </a:lnTo>
                  <a:lnTo>
                    <a:pt x="1235113" y="229717"/>
                  </a:lnTo>
                  <a:lnTo>
                    <a:pt x="1239723" y="225005"/>
                  </a:lnTo>
                  <a:lnTo>
                    <a:pt x="1239723" y="251841"/>
                  </a:lnTo>
                  <a:lnTo>
                    <a:pt x="1295044" y="251841"/>
                  </a:lnTo>
                  <a:lnTo>
                    <a:pt x="1295044" y="225005"/>
                  </a:lnTo>
                  <a:lnTo>
                    <a:pt x="1295044" y="213410"/>
                  </a:lnTo>
                  <a:lnTo>
                    <a:pt x="1295044" y="139179"/>
                  </a:lnTo>
                  <a:lnTo>
                    <a:pt x="1295044" y="104381"/>
                  </a:lnTo>
                  <a:lnTo>
                    <a:pt x="1295044" y="78867"/>
                  </a:lnTo>
                  <a:close/>
                </a:path>
              </a:pathLst>
            </a:custGeom>
            <a:solidFill>
              <a:srgbClr val="FFFFFF"/>
            </a:solidFill>
          </p:spPr>
          <p:txBody>
            <a:bodyPr wrap="square" lIns="0" tIns="0" rIns="0" bIns="0" rtlCol="0"/>
            <a:lstStyle/>
            <a:p>
              <a:endParaRPr sz="2263"/>
            </a:p>
          </p:txBody>
        </p:sp>
      </p:grpSp>
      <p:sp>
        <p:nvSpPr>
          <p:cNvPr id="19" name="VÅRT URSPRUNG…">
            <a:extLst>
              <a:ext uri="{FF2B5EF4-FFF2-40B4-BE49-F238E27FC236}">
                <a16:creationId xmlns:a16="http://schemas.microsoft.com/office/drawing/2014/main" id="{C95887AA-1DE1-335C-CC0D-3D73B4DF5B12}"/>
              </a:ext>
            </a:extLst>
          </p:cNvPr>
          <p:cNvSpPr txBox="1"/>
          <p:nvPr/>
        </p:nvSpPr>
        <p:spPr>
          <a:xfrm>
            <a:off x="746043" y="717128"/>
            <a:ext cx="11036307" cy="62325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spAutoFit/>
          </a:bodyPr>
          <a:lstStyle/>
          <a:p>
            <a:pPr defTabSz="252100">
              <a:lnSpc>
                <a:spcPct val="120000"/>
              </a:lnSpc>
              <a:defRPr sz="3600" b="1">
                <a:solidFill>
                  <a:srgbClr val="204F82"/>
                </a:solidFill>
                <a:latin typeface="Helvetica Neue"/>
                <a:ea typeface="Helvetica Neue"/>
                <a:cs typeface="Helvetica Neue"/>
                <a:sym typeface="Helvetica Neue"/>
              </a:defRPr>
            </a:pPr>
            <a:r>
              <a:rPr lang="sv-SE" sz="3308" dirty="0">
                <a:gradFill>
                  <a:gsLst>
                    <a:gs pos="38000">
                      <a:srgbClr val="169EDA"/>
                    </a:gs>
                    <a:gs pos="100000">
                      <a:srgbClr val="185DAA"/>
                    </a:gs>
                  </a:gsLst>
                  <a:lin ang="0" scaled="0"/>
                </a:gradFill>
                <a:latin typeface="PT Sans" panose="020B0503020203020204" pitchFamily="34" charset="77"/>
              </a:rPr>
              <a:t>Projektet</a:t>
            </a:r>
          </a:p>
        </p:txBody>
      </p:sp>
      <p:sp>
        <p:nvSpPr>
          <p:cNvPr id="17" name="textruta 16">
            <a:extLst>
              <a:ext uri="{FF2B5EF4-FFF2-40B4-BE49-F238E27FC236}">
                <a16:creationId xmlns:a16="http://schemas.microsoft.com/office/drawing/2014/main" id="{85384BC0-471D-25E0-3E27-FD67BBCF1D15}"/>
              </a:ext>
            </a:extLst>
          </p:cNvPr>
          <p:cNvSpPr txBox="1"/>
          <p:nvPr/>
        </p:nvSpPr>
        <p:spPr>
          <a:xfrm>
            <a:off x="746043" y="1787873"/>
            <a:ext cx="11616426" cy="589072"/>
          </a:xfrm>
          <a:prstGeom prst="rect">
            <a:avLst/>
          </a:prstGeom>
          <a:noFill/>
        </p:spPr>
        <p:txBody>
          <a:bodyPr wrap="square" lIns="91440" tIns="45720" rIns="91440" bIns="45720" anchor="t">
            <a:spAutoFit/>
          </a:bodyPr>
          <a:lstStyle/>
          <a:p>
            <a:pPr>
              <a:lnSpc>
                <a:spcPct val="150000"/>
              </a:lnSpc>
            </a:pPr>
            <a:r>
              <a:rPr lang="sv-SE" sz="2400" dirty="0">
                <a:effectLst/>
                <a:latin typeface="PT Sans" panose="020B0503020203020204" pitchFamily="34" charset="77"/>
                <a:ea typeface="Calibri" panose="020F0502020204030204" pitchFamily="34" charset="0"/>
                <a:cs typeface="Calibri"/>
              </a:rPr>
              <a:t>Text</a:t>
            </a:r>
            <a:r>
              <a:rPr lang="sv-SE" sz="2400" dirty="0">
                <a:effectLst/>
                <a:latin typeface="Calibri"/>
                <a:ea typeface="Calibri" panose="020F0502020204030204" pitchFamily="34" charset="0"/>
                <a:cs typeface="Calibri"/>
              </a:rPr>
              <a:t>. </a:t>
            </a:r>
            <a:endParaRPr lang="sv-SE" sz="2800" dirty="0">
              <a:effectLst/>
              <a:latin typeface="Calibri"/>
              <a:ea typeface="Calibri" panose="020F0502020204030204" pitchFamily="34" charset="0"/>
              <a:cs typeface="Calibri"/>
            </a:endParaRPr>
          </a:p>
        </p:txBody>
      </p:sp>
      <p:pic>
        <p:nvPicPr>
          <p:cNvPr id="2" name="Bildobjekt 1">
            <a:extLst>
              <a:ext uri="{FF2B5EF4-FFF2-40B4-BE49-F238E27FC236}">
                <a16:creationId xmlns:a16="http://schemas.microsoft.com/office/drawing/2014/main" id="{91B4280B-623A-BC97-D89B-60E8B3EF2C5F}"/>
              </a:ext>
            </a:extLst>
          </p:cNvPr>
          <p:cNvPicPr>
            <a:picLocks noChangeAspect="1"/>
          </p:cNvPicPr>
          <p:nvPr/>
        </p:nvPicPr>
        <p:blipFill>
          <a:blip r:embed="rId9"/>
          <a:stretch>
            <a:fillRect/>
          </a:stretch>
        </p:blipFill>
        <p:spPr>
          <a:xfrm>
            <a:off x="161364" y="1"/>
            <a:ext cx="13178117" cy="6521894"/>
          </a:xfrm>
          <a:prstGeom prst="rect">
            <a:avLst/>
          </a:prstGeom>
        </p:spPr>
      </p:pic>
    </p:spTree>
    <p:extLst>
      <p:ext uri="{BB962C8B-B14F-4D97-AF65-F5344CB8AC3E}">
        <p14:creationId xmlns:p14="http://schemas.microsoft.com/office/powerpoint/2010/main" val="24570323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DD90A00-7CE9-934B-AF01-A09E50833C6A}" vid="{48D72841-3879-3B4D-B428-D8A4338B5AC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76F2C75F67B6E47B343F7AB95F7B896" ma:contentTypeVersion="3" ma:contentTypeDescription="Skapa ett nytt dokument." ma:contentTypeScope="" ma:versionID="f189d083a735bcfbe03e15394bd6eca5">
  <xsd:schema xmlns:xsd="http://www.w3.org/2001/XMLSchema" xmlns:xs="http://www.w3.org/2001/XMLSchema" xmlns:p="http://schemas.microsoft.com/office/2006/metadata/properties" xmlns:ns2="a59739cb-f774-4f49-b5ea-5f018c887276" targetNamespace="http://schemas.microsoft.com/office/2006/metadata/properties" ma:root="true" ma:fieldsID="b90f57cea827be816312720a569e666b" ns2:_="">
    <xsd:import namespace="a59739cb-f774-4f49-b5ea-5f018c88727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739cb-f774-4f49-b5ea-5f018c887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5EB68-32A6-4844-B1B2-C6C55FF7BE74}">
  <ds:schemaRefs>
    <ds:schemaRef ds:uri="40dfe92c-daab-4f61-826c-a2c372dcdeb9"/>
    <ds:schemaRef ds:uri="fdcd9bb0-27f0-43a1-b8fe-84f7f060b2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5D5997-5786-4B40-A649-BA03F801B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739cb-f774-4f49-b5ea-5f018c8872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A19D2E-BF58-45AB-B862-ED7738C807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 2023</Template>
  <TotalTime>1607</TotalTime>
  <Words>546</Words>
  <Application>Microsoft Macintosh PowerPoint</Application>
  <PresentationFormat>Anpassad</PresentationFormat>
  <Paragraphs>120</Paragraphs>
  <Slides>27</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27</vt:i4>
      </vt:variant>
    </vt:vector>
  </HeadingPairs>
  <TitlesOfParts>
    <vt:vector size="32" baseType="lpstr">
      <vt:lpstr>Aptos</vt:lpstr>
      <vt:lpstr>Arial</vt:lpstr>
      <vt:lpstr>Calibri</vt:lpstr>
      <vt:lpstr>PT Sans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Joacim Olsson</dc:creator>
  <cp:lastModifiedBy>Urban Karlström</cp:lastModifiedBy>
  <cp:revision>49</cp:revision>
  <cp:lastPrinted>2025-06-24T14:09:01Z</cp:lastPrinted>
  <dcterms:created xsi:type="dcterms:W3CDTF">2025-01-10T14:35:02Z</dcterms:created>
  <dcterms:modified xsi:type="dcterms:W3CDTF">2025-06-24T14:17:17Z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2021-03-31T00:00:00Z</vt:filetime>
  </property>
  <property fmtid="{D5CDD505-2E9C-101B-9397-08002B2CF9AE}" pid="3" name="Creator">
    <vt:lpwstr>Adobe InDesign 15.0 (Macintosh)</vt:lpwstr>
  </property>
  <property fmtid="{D5CDD505-2E9C-101B-9397-08002B2CF9AE}" pid="4" name="LastSaved">
    <vt:filetime>2021-04-09T00:00:00Z</vt:filetime>
  </property>
  <property fmtid="{D5CDD505-2E9C-101B-9397-08002B2CF9AE}" pid="5" name="ContentTypeId">
    <vt:lpwstr>0x010100B76F2C75F67B6E47B343F7AB95F7B896</vt:lpwstr>
  </property>
</Properties>
</file>