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5" r:id="rId3"/>
    <p:sldId id="258" r:id="rId4"/>
    <p:sldId id="309" r:id="rId5"/>
    <p:sldId id="308" r:id="rId6"/>
    <p:sldId id="298" r:id="rId7"/>
    <p:sldId id="310" r:id="rId8"/>
    <p:sldId id="300" r:id="rId9"/>
    <p:sldId id="312" r:id="rId10"/>
    <p:sldId id="301" r:id="rId11"/>
    <p:sldId id="313" r:id="rId12"/>
    <p:sldId id="302" r:id="rId13"/>
    <p:sldId id="315" r:id="rId14"/>
    <p:sldId id="347" r:id="rId15"/>
    <p:sldId id="348" r:id="rId16"/>
    <p:sldId id="303" r:id="rId17"/>
    <p:sldId id="316" r:id="rId18"/>
    <p:sldId id="320" r:id="rId19"/>
    <p:sldId id="334" r:id="rId20"/>
    <p:sldId id="338" r:id="rId21"/>
    <p:sldId id="339" r:id="rId22"/>
    <p:sldId id="341" r:id="rId23"/>
    <p:sldId id="342" r:id="rId24"/>
    <p:sldId id="343" r:id="rId25"/>
    <p:sldId id="344" r:id="rId26"/>
    <p:sldId id="345" r:id="rId27"/>
    <p:sldId id="257" r:id="rId28"/>
    <p:sldId id="346" r:id="rId29"/>
    <p:sldId id="259" r:id="rId3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 Törnström" initials="JT" lastIdx="1" clrIdx="0">
    <p:extLst>
      <p:ext uri="{19B8F6BF-5375-455C-9EA6-DF929625EA0E}">
        <p15:presenceInfo xmlns:p15="http://schemas.microsoft.com/office/powerpoint/2012/main" userId="fa668909f06c10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86955-DC20-48B1-8158-1DA7BF98E444}" type="datetimeFigureOut">
              <a:rPr lang="sv-SE" smtClean="0"/>
              <a:t>2024-04-01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5701F-BC2A-4A8E-AB3C-9492DA85DA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734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5701F-BC2A-4A8E-AB3C-9492DA85DA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24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5701F-BC2A-4A8E-AB3C-9492DA85DA5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70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5701F-BC2A-4A8E-AB3C-9492DA85DA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008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5701F-BC2A-4A8E-AB3C-9492DA85DA5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902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5701F-BC2A-4A8E-AB3C-9492DA85DA5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73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0D13-D74C-4EBD-87A9-AD85F49B8789}" type="datetime1">
              <a:rPr lang="sv-SE" smtClean="0"/>
              <a:t>2024-04-01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24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EA31-0808-4B8C-B19B-311B8262D927}" type="datetime1">
              <a:rPr lang="sv-SE" smtClean="0"/>
              <a:t>2024-04-01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125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ABBE-2AAE-4C95-BCA5-7B708F5D9FCA}" type="datetime1">
              <a:rPr lang="sv-SE" smtClean="0"/>
              <a:t>2024-04-01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28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A5F-9867-4757-979A-C673C3339AB9}" type="datetime1">
              <a:rPr lang="sv-SE" smtClean="0"/>
              <a:t>2024-04-01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3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3A43-8D9F-422E-B664-BF33A5EF0A3B}" type="datetime1">
              <a:rPr lang="sv-SE" smtClean="0"/>
              <a:t>2024-04-01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96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B114-44AC-42E9-BFCF-2C332A064355}" type="datetime1">
              <a:rPr lang="sv-SE" smtClean="0"/>
              <a:t>2024-04-01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44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8369-B0AD-470A-A768-7FD003DC9431}" type="datetime1">
              <a:rPr lang="sv-SE" smtClean="0"/>
              <a:t>2024-04-01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289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E0C4-E9E0-46BD-A8FF-B284AF912C24}" type="datetime1">
              <a:rPr lang="sv-SE" smtClean="0"/>
              <a:t>2024-04-01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41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9AD5-FAE7-455E-B804-85390C1AD288}" type="datetime1">
              <a:rPr lang="sv-SE" smtClean="0"/>
              <a:t>2024-04-01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65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FFC8-BA3D-4336-ACC9-B7B36C1B35BB}" type="datetime1">
              <a:rPr lang="sv-SE" smtClean="0"/>
              <a:t>2024-04-01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72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61DF-BB09-486B-96E7-99E2BBA446AA}" type="datetime1">
              <a:rPr lang="sv-SE" smtClean="0"/>
              <a:t>2024-04-01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19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4D5B-D85A-461A-9258-E58EA5783B32}" type="datetime1">
              <a:rPr lang="sv-SE" smtClean="0"/>
              <a:t>2024-04-01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47B28-E9E2-4210-A62F-F67C47EDA2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342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Uppföljning screeningstrategierna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7270576" cy="1752600"/>
          </a:xfrm>
        </p:spPr>
        <p:txBody>
          <a:bodyPr/>
          <a:lstStyle/>
          <a:p>
            <a:r>
              <a:rPr lang="sv-SE" dirty="0"/>
              <a:t>Utveckling 2024-03-31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5CD3A4C-C687-4A99-89A8-C321B405738B}"/>
              </a:ext>
            </a:extLst>
          </p:cNvPr>
          <p:cNvSpPr txBox="1"/>
          <p:nvPr/>
        </p:nvSpPr>
        <p:spPr>
          <a:xfrm>
            <a:off x="5958205" y="5710019"/>
            <a:ext cx="271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Johan Törnström</a:t>
            </a:r>
          </a:p>
          <a:p>
            <a:r>
              <a:rPr lang="sv-SE" dirty="0"/>
              <a:t>Aktiespararna Haninge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B8E1DB6-DAFB-0E6C-7997-2FF7FC4ED10B}"/>
              </a:ext>
            </a:extLst>
          </p:cNvPr>
          <p:cNvSpPr txBox="1"/>
          <p:nvPr/>
        </p:nvSpPr>
        <p:spPr>
          <a:xfrm>
            <a:off x="1042492" y="146301"/>
            <a:ext cx="7560839" cy="2031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Fokus detta aktiekafé: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Avkastning, se sammanfattning sida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 har drabbats av en svart svan – </a:t>
            </a:r>
            <a:r>
              <a:rPr lang="sv-SE" dirty="0" err="1"/>
              <a:t>Swemet</a:t>
            </a:r>
            <a:r>
              <a:rPr lang="sv-SE" dirty="0"/>
              <a:t> – såld i 5 portföljer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Avkastningen utveckling (trender), se pilar i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Observation angående pilarna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dirty="0"/>
              <a:t>Koppling från index för börslistor till bolag i våra portföljer, sida 18-23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Portföljerna som vi testat i 4 år – Vad har vi lärt oss? Sida 24-27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AE122D-504D-CAF6-D39C-799CD21E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24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429F0BA-FC35-61ED-2D41-A5A9A69A25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538243"/>
            <a:ext cx="8496944" cy="206206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46239" y="0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4. F-Score + </a:t>
            </a:r>
            <a:r>
              <a:rPr lang="sv-SE" sz="2400" dirty="0" err="1"/>
              <a:t>Momentum</a:t>
            </a:r>
            <a:r>
              <a:rPr lang="sv-SE" sz="2400" dirty="0"/>
              <a:t>, byte varje kvartal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AC23B9-5B43-440D-BBC7-6CCABC123D3A}"/>
              </a:ext>
            </a:extLst>
          </p:cNvPr>
          <p:cNvSpPr txBox="1"/>
          <p:nvPr/>
        </p:nvSpPr>
        <p:spPr>
          <a:xfrm>
            <a:off x="649453" y="4394533"/>
            <a:ext cx="77768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Observation, se pilar i diagrammet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start till 2022-01-04, börsens all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, har portföljen gått </a:t>
            </a:r>
            <a:r>
              <a:rPr lang="sv-SE" u="sng" dirty="0"/>
              <a:t>51% bättre än index</a:t>
            </a:r>
            <a:r>
              <a:rPr lang="sv-SE" dirty="0"/>
              <a:t>, 122% vs 71% för index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2022-01-04 till 2023-10-27 har portföljen gått </a:t>
            </a:r>
            <a:r>
              <a:rPr lang="sv-SE" u="sng" dirty="0"/>
              <a:t>4% bättre än index</a:t>
            </a:r>
            <a:r>
              <a:rPr lang="sv-SE" dirty="0"/>
              <a:t>, portfölj -20% och index -24%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2023-10-27 till 2024-03-28 har portföljen gått </a:t>
            </a:r>
            <a:r>
              <a:rPr lang="sv-SE" u="sng" dirty="0"/>
              <a:t>2% sämre än index</a:t>
            </a:r>
            <a:r>
              <a:rPr lang="sv-SE" dirty="0"/>
              <a:t>, portfölj +28% och index +30% 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EFC4379E-2780-42A2-85C1-4CC308BD90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87100"/>
              </p:ext>
            </p:extLst>
          </p:nvPr>
        </p:nvGraphicFramePr>
        <p:xfrm>
          <a:off x="423085" y="3021224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619">
                  <a:extLst>
                    <a:ext uri="{9D8B030D-6E8A-4147-A177-3AD203B41FA5}">
                      <a16:colId xmlns:a16="http://schemas.microsoft.com/office/drawing/2014/main" val="165822425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62283457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65733966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24954929"/>
                    </a:ext>
                  </a:extLst>
                </a:gridCol>
                <a:gridCol w="1253469">
                  <a:extLst>
                    <a:ext uri="{9D8B030D-6E8A-4147-A177-3AD203B41FA5}">
                      <a16:colId xmlns:a16="http://schemas.microsoft.com/office/drawing/2014/main" val="56583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4 år 1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1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3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1 mån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999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F-Score + </a:t>
                      </a:r>
                      <a:r>
                        <a:rPr lang="sv-SE" dirty="0" err="1"/>
                        <a:t>Mom</a:t>
                      </a:r>
                      <a:r>
                        <a:rPr lang="sv-SE" dirty="0"/>
                        <a:t>, </a:t>
                      </a:r>
                      <a:r>
                        <a:rPr lang="sv-SE" dirty="0" err="1"/>
                        <a:t>kv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+132%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2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OMXSGI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90004"/>
                  </a:ext>
                </a:extLst>
              </a:tr>
            </a:tbl>
          </a:graphicData>
        </a:graphic>
      </p:graphicFrame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FDC72149-1333-4F45-A601-4B6708A7367E}"/>
              </a:ext>
            </a:extLst>
          </p:cNvPr>
          <p:cNvCxnSpPr>
            <a:cxnSpLocks/>
          </p:cNvCxnSpPr>
          <p:nvPr/>
        </p:nvCxnSpPr>
        <p:spPr>
          <a:xfrm flipH="1">
            <a:off x="5282187" y="1975511"/>
            <a:ext cx="153911" cy="1045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l: höger 15">
            <a:extLst>
              <a:ext uri="{FF2B5EF4-FFF2-40B4-BE49-F238E27FC236}">
                <a16:creationId xmlns:a16="http://schemas.microsoft.com/office/drawing/2014/main" id="{01835FD6-0446-4521-BBAE-DBC589CAFE57}"/>
              </a:ext>
            </a:extLst>
          </p:cNvPr>
          <p:cNvSpPr/>
          <p:nvPr/>
        </p:nvSpPr>
        <p:spPr>
          <a:xfrm>
            <a:off x="5282186" y="1957301"/>
            <a:ext cx="1522061" cy="62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il: höger 16">
            <a:extLst>
              <a:ext uri="{FF2B5EF4-FFF2-40B4-BE49-F238E27FC236}">
                <a16:creationId xmlns:a16="http://schemas.microsoft.com/office/drawing/2014/main" id="{AA4CA251-0E1C-44B1-9416-5FCB1C62BCE6}"/>
              </a:ext>
            </a:extLst>
          </p:cNvPr>
          <p:cNvSpPr/>
          <p:nvPr/>
        </p:nvSpPr>
        <p:spPr>
          <a:xfrm>
            <a:off x="6444208" y="2145850"/>
            <a:ext cx="36498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höger 17">
            <a:extLst>
              <a:ext uri="{FF2B5EF4-FFF2-40B4-BE49-F238E27FC236}">
                <a16:creationId xmlns:a16="http://schemas.microsoft.com/office/drawing/2014/main" id="{01BD5192-5C90-493E-8178-D00E9E7C590E}"/>
              </a:ext>
            </a:extLst>
          </p:cNvPr>
          <p:cNvSpPr/>
          <p:nvPr/>
        </p:nvSpPr>
        <p:spPr>
          <a:xfrm>
            <a:off x="6660232" y="2280580"/>
            <a:ext cx="1440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75C988E0-6282-4B66-9A75-82EC7CC240A5}"/>
              </a:ext>
            </a:extLst>
          </p:cNvPr>
          <p:cNvCxnSpPr>
            <a:cxnSpLocks/>
            <a:stCxn id="17" idx="1"/>
          </p:cNvCxnSpPr>
          <p:nvPr/>
        </p:nvCxnSpPr>
        <p:spPr>
          <a:xfrm>
            <a:off x="6444208" y="2168710"/>
            <a:ext cx="256975" cy="950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C4F2BFE3-A892-4C2E-BA1A-C9CA54B74D40}"/>
              </a:ext>
            </a:extLst>
          </p:cNvPr>
          <p:cNvCxnSpPr>
            <a:cxnSpLocks/>
            <a:stCxn id="18" idx="1"/>
          </p:cNvCxnSpPr>
          <p:nvPr/>
        </p:nvCxnSpPr>
        <p:spPr>
          <a:xfrm>
            <a:off x="6660232" y="2303440"/>
            <a:ext cx="1116124" cy="717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72342AA-A7B7-9283-875B-68B0845C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10</a:t>
            </a:fld>
            <a:endParaRPr lang="sv-SE" dirty="0"/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3CF1F8A6-FC03-E3B4-0812-50B6F7B5BA1D}"/>
              </a:ext>
            </a:extLst>
          </p:cNvPr>
          <p:cNvCxnSpPr>
            <a:cxnSpLocks/>
          </p:cNvCxnSpPr>
          <p:nvPr/>
        </p:nvCxnSpPr>
        <p:spPr>
          <a:xfrm flipV="1">
            <a:off x="755576" y="1230881"/>
            <a:ext cx="2808312" cy="782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C4C6FC9E-5A5C-C4EC-94D4-AD8B0AAB4F60}"/>
              </a:ext>
            </a:extLst>
          </p:cNvPr>
          <p:cNvCxnSpPr>
            <a:cxnSpLocks/>
          </p:cNvCxnSpPr>
          <p:nvPr/>
        </p:nvCxnSpPr>
        <p:spPr>
          <a:xfrm>
            <a:off x="3563888" y="1268760"/>
            <a:ext cx="2592288" cy="356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035ADD4F-CDB7-2BEA-5B22-14DF244F4F22}"/>
              </a:ext>
            </a:extLst>
          </p:cNvPr>
          <p:cNvCxnSpPr>
            <a:cxnSpLocks/>
          </p:cNvCxnSpPr>
          <p:nvPr/>
        </p:nvCxnSpPr>
        <p:spPr>
          <a:xfrm flipV="1">
            <a:off x="755576" y="1594091"/>
            <a:ext cx="2808312" cy="419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804FCAEA-0D87-A1C3-0554-296E14D9B486}"/>
              </a:ext>
            </a:extLst>
          </p:cNvPr>
          <p:cNvCxnSpPr>
            <a:cxnSpLocks/>
          </p:cNvCxnSpPr>
          <p:nvPr/>
        </p:nvCxnSpPr>
        <p:spPr>
          <a:xfrm>
            <a:off x="3563888" y="1594091"/>
            <a:ext cx="2592288" cy="325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6278F437-2659-EEF6-990D-5F29924AD979}"/>
              </a:ext>
            </a:extLst>
          </p:cNvPr>
          <p:cNvCxnSpPr>
            <a:cxnSpLocks/>
          </p:cNvCxnSpPr>
          <p:nvPr/>
        </p:nvCxnSpPr>
        <p:spPr>
          <a:xfrm flipV="1">
            <a:off x="6156176" y="1683297"/>
            <a:ext cx="648071" cy="267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3B26D5DB-1895-DDE4-A521-37DC126E9FCC}"/>
              </a:ext>
            </a:extLst>
          </p:cNvPr>
          <p:cNvCxnSpPr>
            <a:cxnSpLocks/>
          </p:cNvCxnSpPr>
          <p:nvPr/>
        </p:nvCxnSpPr>
        <p:spPr>
          <a:xfrm flipV="1">
            <a:off x="6156176" y="1300158"/>
            <a:ext cx="648071" cy="325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1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F83A28C-FCAE-712D-B0B0-60F03A85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378" y="433208"/>
            <a:ext cx="8913243" cy="5991584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46239" y="0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4. F-Score + </a:t>
            </a:r>
            <a:r>
              <a:rPr lang="sv-SE" sz="2400" dirty="0" err="1"/>
              <a:t>Momentum</a:t>
            </a:r>
            <a:r>
              <a:rPr lang="sv-SE" sz="2400" dirty="0"/>
              <a:t>, byte varje kvartal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677527-D79C-36C8-576C-E2A8B7D8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327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56567A1-CA0B-6B58-5AE1-E7035D975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117" y="655681"/>
            <a:ext cx="8644797" cy="201327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5. Stabil tillväxt, årligt byte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D9755D3-4B4C-469C-BAD4-6A2DC7ECBA2C}"/>
              </a:ext>
            </a:extLst>
          </p:cNvPr>
          <p:cNvSpPr txBox="1"/>
          <p:nvPr/>
        </p:nvSpPr>
        <p:spPr>
          <a:xfrm>
            <a:off x="570384" y="4431009"/>
            <a:ext cx="78180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Observation, se pilar i diagrammet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start till 2022-01-04, all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, har portföljen gått </a:t>
            </a:r>
            <a:r>
              <a:rPr lang="sv-SE" u="sng" dirty="0"/>
              <a:t>85 bättre än index</a:t>
            </a:r>
            <a:r>
              <a:rPr lang="sv-SE" dirty="0"/>
              <a:t>, 156% vs 71% för index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2022-01-04 till 2023-10-27 har portföljen gått </a:t>
            </a:r>
            <a:r>
              <a:rPr lang="sv-SE" u="sng" dirty="0"/>
              <a:t>4% sämre än index</a:t>
            </a:r>
            <a:r>
              <a:rPr lang="sv-SE" dirty="0"/>
              <a:t>, portfölj -28% och index -24%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2023-10-27 till 2024-03-28 har portföljen gått </a:t>
            </a:r>
            <a:r>
              <a:rPr lang="sv-SE" u="sng" dirty="0"/>
              <a:t>24% sämre än index</a:t>
            </a:r>
            <a:r>
              <a:rPr lang="sv-SE" dirty="0"/>
              <a:t>, portfölj +6% och index +30% </a:t>
            </a:r>
          </a:p>
        </p:txBody>
      </p:sp>
      <p:graphicFrame>
        <p:nvGraphicFramePr>
          <p:cNvPr id="9" name="Tabell 5">
            <a:extLst>
              <a:ext uri="{FF2B5EF4-FFF2-40B4-BE49-F238E27FC236}">
                <a16:creationId xmlns:a16="http://schemas.microsoft.com/office/drawing/2014/main" id="{A02BDE2D-0E85-4FB2-9A6F-6098CD4743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393586"/>
              </p:ext>
            </p:extLst>
          </p:nvPr>
        </p:nvGraphicFramePr>
        <p:xfrm>
          <a:off x="385192" y="3280882"/>
          <a:ext cx="83736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65822425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2283457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65733966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24954929"/>
                    </a:ext>
                  </a:extLst>
                </a:gridCol>
                <a:gridCol w="1460848">
                  <a:extLst>
                    <a:ext uri="{9D8B030D-6E8A-4147-A177-3AD203B41FA5}">
                      <a16:colId xmlns:a16="http://schemas.microsoft.com/office/drawing/2014/main" val="56583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4 år 1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1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3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1 mån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999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Stabil tillväxt,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2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OMXSGI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90004"/>
                  </a:ext>
                </a:extLst>
              </a:tr>
            </a:tbl>
          </a:graphicData>
        </a:graphic>
      </p:graphicFrame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BA715FF7-5EDD-46EC-B2DA-7A7B5C135D37}"/>
              </a:ext>
            </a:extLst>
          </p:cNvPr>
          <p:cNvCxnSpPr>
            <a:cxnSpLocks/>
          </p:cNvCxnSpPr>
          <p:nvPr/>
        </p:nvCxnSpPr>
        <p:spPr>
          <a:xfrm flipH="1">
            <a:off x="4860032" y="2145024"/>
            <a:ext cx="636258" cy="1135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l: höger 13">
            <a:extLst>
              <a:ext uri="{FF2B5EF4-FFF2-40B4-BE49-F238E27FC236}">
                <a16:creationId xmlns:a16="http://schemas.microsoft.com/office/drawing/2014/main" id="{29E78EB9-0217-4CF6-A5B5-C8C03095970A}"/>
              </a:ext>
            </a:extLst>
          </p:cNvPr>
          <p:cNvSpPr/>
          <p:nvPr/>
        </p:nvSpPr>
        <p:spPr>
          <a:xfrm flipV="1">
            <a:off x="5292080" y="2127797"/>
            <a:ext cx="148542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il: höger 14">
            <a:extLst>
              <a:ext uri="{FF2B5EF4-FFF2-40B4-BE49-F238E27FC236}">
                <a16:creationId xmlns:a16="http://schemas.microsoft.com/office/drawing/2014/main" id="{B21A2156-0A9D-4878-8519-3D302D22879D}"/>
              </a:ext>
            </a:extLst>
          </p:cNvPr>
          <p:cNvSpPr/>
          <p:nvPr/>
        </p:nvSpPr>
        <p:spPr>
          <a:xfrm>
            <a:off x="6444208" y="2270727"/>
            <a:ext cx="33329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il: höger 15">
            <a:extLst>
              <a:ext uri="{FF2B5EF4-FFF2-40B4-BE49-F238E27FC236}">
                <a16:creationId xmlns:a16="http://schemas.microsoft.com/office/drawing/2014/main" id="{321C1452-54AD-45A9-A638-C0913D4A2F71}"/>
              </a:ext>
            </a:extLst>
          </p:cNvPr>
          <p:cNvSpPr/>
          <p:nvPr/>
        </p:nvSpPr>
        <p:spPr>
          <a:xfrm>
            <a:off x="6635100" y="2403741"/>
            <a:ext cx="14240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B80B28F9-AA6C-4E69-BDE1-855586F4CF57}"/>
              </a:ext>
            </a:extLst>
          </p:cNvPr>
          <p:cNvCxnSpPr>
            <a:cxnSpLocks/>
          </p:cNvCxnSpPr>
          <p:nvPr/>
        </p:nvCxnSpPr>
        <p:spPr>
          <a:xfrm flipH="1">
            <a:off x="6362307" y="2294338"/>
            <a:ext cx="81901" cy="9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C394E5BA-0AD5-46A0-8F3A-24B4834E8084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754644" y="2449460"/>
            <a:ext cx="865354" cy="917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F9BD709-7C0D-888A-E90F-73707C09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12</a:t>
            </a:fld>
            <a:endParaRPr lang="sv-SE"/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F1AEF580-26DD-CC65-DD94-99BCB99C1B0D}"/>
              </a:ext>
            </a:extLst>
          </p:cNvPr>
          <p:cNvCxnSpPr>
            <a:cxnSpLocks/>
          </p:cNvCxnSpPr>
          <p:nvPr/>
        </p:nvCxnSpPr>
        <p:spPr>
          <a:xfrm flipV="1">
            <a:off x="755576" y="1274918"/>
            <a:ext cx="2753306" cy="87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2B4468C3-7307-724D-C639-E89E07A4D2BD}"/>
              </a:ext>
            </a:extLst>
          </p:cNvPr>
          <p:cNvCxnSpPr>
            <a:cxnSpLocks/>
          </p:cNvCxnSpPr>
          <p:nvPr/>
        </p:nvCxnSpPr>
        <p:spPr>
          <a:xfrm>
            <a:off x="3508882" y="1274918"/>
            <a:ext cx="2753306" cy="471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3E030186-3948-5E22-DA26-A35785071FCC}"/>
              </a:ext>
            </a:extLst>
          </p:cNvPr>
          <p:cNvCxnSpPr>
            <a:cxnSpLocks/>
          </p:cNvCxnSpPr>
          <p:nvPr/>
        </p:nvCxnSpPr>
        <p:spPr>
          <a:xfrm flipV="1">
            <a:off x="755576" y="1746485"/>
            <a:ext cx="2808312" cy="39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4E095615-A0A9-2158-AE9E-99F3355D603D}"/>
              </a:ext>
            </a:extLst>
          </p:cNvPr>
          <p:cNvCxnSpPr>
            <a:cxnSpLocks/>
          </p:cNvCxnSpPr>
          <p:nvPr/>
        </p:nvCxnSpPr>
        <p:spPr>
          <a:xfrm>
            <a:off x="3563888" y="1746485"/>
            <a:ext cx="2592288" cy="323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28CF728B-87EB-CCA5-30F9-4E3A4B3B513A}"/>
              </a:ext>
            </a:extLst>
          </p:cNvPr>
          <p:cNvCxnSpPr>
            <a:cxnSpLocks/>
          </p:cNvCxnSpPr>
          <p:nvPr/>
        </p:nvCxnSpPr>
        <p:spPr>
          <a:xfrm flipV="1">
            <a:off x="6156176" y="1879499"/>
            <a:ext cx="621327" cy="190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Rak pilkoppling 37">
            <a:extLst>
              <a:ext uri="{FF2B5EF4-FFF2-40B4-BE49-F238E27FC236}">
                <a16:creationId xmlns:a16="http://schemas.microsoft.com/office/drawing/2014/main" id="{8101C620-429C-CFAA-DB25-569643FCAC83}"/>
              </a:ext>
            </a:extLst>
          </p:cNvPr>
          <p:cNvCxnSpPr>
            <a:cxnSpLocks/>
          </p:cNvCxnSpPr>
          <p:nvPr/>
        </p:nvCxnSpPr>
        <p:spPr>
          <a:xfrm flipV="1">
            <a:off x="6262188" y="1682412"/>
            <a:ext cx="515315" cy="64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73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9E5C859-AF1F-C805-5CCA-F0368FB52C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164" y="405482"/>
            <a:ext cx="8752654" cy="604703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5. Stabil tillväxt, årligt byte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FF7A45A-4EB5-BCD4-BFE8-BCCB12AE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665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173DAB5A-0CFE-D370-D211-5A26106B9A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2411"/>
              </p:ext>
            </p:extLst>
          </p:nvPr>
        </p:nvGraphicFramePr>
        <p:xfrm>
          <a:off x="560040" y="3353281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808">
                  <a:extLst>
                    <a:ext uri="{9D8B030D-6E8A-4147-A177-3AD203B41FA5}">
                      <a16:colId xmlns:a16="http://schemas.microsoft.com/office/drawing/2014/main" val="1658224253"/>
                    </a:ext>
                  </a:extLst>
                </a:gridCol>
                <a:gridCol w="1668027">
                  <a:extLst>
                    <a:ext uri="{9D8B030D-6E8A-4147-A177-3AD203B41FA5}">
                      <a16:colId xmlns:a16="http://schemas.microsoft.com/office/drawing/2014/main" val="262283457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65733966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24954929"/>
                    </a:ext>
                  </a:extLst>
                </a:gridCol>
                <a:gridCol w="1253469">
                  <a:extLst>
                    <a:ext uri="{9D8B030D-6E8A-4147-A177-3AD203B41FA5}">
                      <a16:colId xmlns:a16="http://schemas.microsoft.com/office/drawing/2014/main" val="56583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4 år 1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1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3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1 mån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999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Stabil tillväxt + </a:t>
                      </a:r>
                      <a:r>
                        <a:rPr lang="sv-SE" dirty="0" err="1"/>
                        <a:t>Mom</a:t>
                      </a:r>
                      <a:r>
                        <a:rPr lang="sv-SE" dirty="0"/>
                        <a:t>,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2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OMXSGI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90004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68E50F9A-9700-5E1A-82BF-AEB2221DA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393" y="817620"/>
            <a:ext cx="8555868" cy="21181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3258"/>
          </a:xfrm>
        </p:spPr>
        <p:txBody>
          <a:bodyPr>
            <a:normAutofit/>
          </a:bodyPr>
          <a:lstStyle/>
          <a:p>
            <a:r>
              <a:rPr lang="sv-SE" sz="2400" dirty="0"/>
              <a:t>6. Stabil tillväxt + </a:t>
            </a:r>
            <a:r>
              <a:rPr lang="sv-SE" sz="2400" dirty="0" err="1"/>
              <a:t>Momentum</a:t>
            </a:r>
            <a:r>
              <a:rPr lang="sv-SE" sz="2400" dirty="0"/>
              <a:t>, årligt byte</a:t>
            </a:r>
            <a:endParaRPr lang="sv-SE" sz="2400" u="sng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BB015AF-0237-4DCA-8FE4-78F605F18782}"/>
              </a:ext>
            </a:extLst>
          </p:cNvPr>
          <p:cNvSpPr txBox="1"/>
          <p:nvPr/>
        </p:nvSpPr>
        <p:spPr>
          <a:xfrm>
            <a:off x="215516" y="4840051"/>
            <a:ext cx="871296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Swemet</a:t>
            </a:r>
            <a:r>
              <a:rPr lang="sv-SE" dirty="0"/>
              <a:t> dök upp som en svart svan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Aktien tappade 82% i värde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Portföljen hade 10 olika aktier i portföljen som då påverkades med ett tapp på 8,2%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dirty="0"/>
              <a:t>Tänk på riskspridningen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0AF5955-20D0-F10B-A985-A4A3BF0B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74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89AD386-124C-13F6-F4F5-4E1C63FAA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4" y="328864"/>
            <a:ext cx="8781577" cy="61244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7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6. Stabil tillväxt + </a:t>
            </a:r>
            <a:r>
              <a:rPr lang="sv-SE" sz="2400" dirty="0" err="1"/>
              <a:t>Momentum</a:t>
            </a:r>
            <a:r>
              <a:rPr lang="sv-SE" sz="2400" dirty="0"/>
              <a:t>, årligt byte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E54F128-B0B8-9E90-0138-5706D63A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15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98F5FAA-92C2-AEB2-940D-C662915601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303" y="328864"/>
            <a:ext cx="8805509" cy="60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7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FD4B15A3-DB87-5A39-AA15-5DB9FCFDAA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93" y="836712"/>
            <a:ext cx="8435279" cy="2031325"/>
          </a:xfrm>
          <a:prstGeom prst="rect">
            <a:avLst/>
          </a:prstGeom>
        </p:spPr>
      </p:pic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FDE1E6AF-BC27-6BD9-6E15-FFDC256AC9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747111"/>
              </p:ext>
            </p:extLst>
          </p:nvPr>
        </p:nvGraphicFramePr>
        <p:xfrm>
          <a:off x="426368" y="3330539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472">
                  <a:extLst>
                    <a:ext uri="{9D8B030D-6E8A-4147-A177-3AD203B41FA5}">
                      <a16:colId xmlns:a16="http://schemas.microsoft.com/office/drawing/2014/main" val="1658224253"/>
                    </a:ext>
                  </a:extLst>
                </a:gridCol>
                <a:gridCol w="1606363">
                  <a:extLst>
                    <a:ext uri="{9D8B030D-6E8A-4147-A177-3AD203B41FA5}">
                      <a16:colId xmlns:a16="http://schemas.microsoft.com/office/drawing/2014/main" val="262283457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65733966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24954929"/>
                    </a:ext>
                  </a:extLst>
                </a:gridCol>
                <a:gridCol w="1253469">
                  <a:extLst>
                    <a:ext uri="{9D8B030D-6E8A-4147-A177-3AD203B41FA5}">
                      <a16:colId xmlns:a16="http://schemas.microsoft.com/office/drawing/2014/main" val="56583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4 år 1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1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3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1 mån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999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Stabil tillväxt + </a:t>
                      </a:r>
                      <a:r>
                        <a:rPr lang="sv-SE" dirty="0" err="1"/>
                        <a:t>Mom</a:t>
                      </a:r>
                      <a:r>
                        <a:rPr lang="sv-SE" dirty="0"/>
                        <a:t>, </a:t>
                      </a:r>
                      <a:r>
                        <a:rPr lang="sv-SE" dirty="0" err="1"/>
                        <a:t>kv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2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OMXSGI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90004"/>
                  </a:ext>
                </a:extLst>
              </a:tr>
            </a:tbl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3258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7. Stabil tillväxt + </a:t>
            </a:r>
            <a:r>
              <a:rPr lang="sv-SE" sz="2400" dirty="0" err="1"/>
              <a:t>Momentum</a:t>
            </a:r>
            <a:r>
              <a:rPr lang="sv-SE" sz="2400" dirty="0"/>
              <a:t>, byte varje kvartal</a:t>
            </a:r>
            <a:br>
              <a:rPr lang="sv-SE" sz="2400" dirty="0"/>
            </a:br>
            <a:r>
              <a:rPr lang="sv-SE" sz="2400" u="sng" dirty="0" err="1"/>
              <a:t>Momentum</a:t>
            </a:r>
            <a:r>
              <a:rPr lang="sv-SE" sz="2400" u="sng" dirty="0"/>
              <a:t> tillagt 2023-05-28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BB015AF-0237-4DCA-8FE4-78F605F18782}"/>
              </a:ext>
            </a:extLst>
          </p:cNvPr>
          <p:cNvSpPr txBox="1"/>
          <p:nvPr/>
        </p:nvSpPr>
        <p:spPr>
          <a:xfrm>
            <a:off x="457200" y="4725144"/>
            <a:ext cx="843528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Observation, se pilar i diagrammet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start till 2022-01-04, all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, har portföljen gått </a:t>
            </a:r>
            <a:r>
              <a:rPr lang="sv-SE" u="sng" dirty="0"/>
              <a:t>26% bättre än index</a:t>
            </a:r>
            <a:r>
              <a:rPr lang="sv-SE" dirty="0"/>
              <a:t>, 97% vs 71% för index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2022-01-04 till 2023-10-27 har portföljen gått </a:t>
            </a:r>
            <a:r>
              <a:rPr lang="sv-SE" u="sng" dirty="0"/>
              <a:t>28% sämre än index</a:t>
            </a:r>
            <a:r>
              <a:rPr lang="sv-SE" dirty="0"/>
              <a:t>, portfölj -52% och index -24%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2023-10-27 till 2024-03-28 har portföljen gått </a:t>
            </a:r>
            <a:r>
              <a:rPr lang="sv-SE" u="sng" dirty="0"/>
              <a:t>21% sämre än index</a:t>
            </a:r>
            <a:r>
              <a:rPr lang="sv-SE" dirty="0"/>
              <a:t>, portfölj +9% och index +30%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69AE0796-88C7-4789-98C2-8E80B5A3EEB2}"/>
              </a:ext>
            </a:extLst>
          </p:cNvPr>
          <p:cNvCxnSpPr>
            <a:cxnSpLocks/>
          </p:cNvCxnSpPr>
          <p:nvPr/>
        </p:nvCxnSpPr>
        <p:spPr>
          <a:xfrm flipH="1">
            <a:off x="5283209" y="1331959"/>
            <a:ext cx="296903" cy="1958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l: höger 16">
            <a:extLst>
              <a:ext uri="{FF2B5EF4-FFF2-40B4-BE49-F238E27FC236}">
                <a16:creationId xmlns:a16="http://schemas.microsoft.com/office/drawing/2014/main" id="{477EAD7C-C411-484D-B7A0-01BA8C3809E1}"/>
              </a:ext>
            </a:extLst>
          </p:cNvPr>
          <p:cNvSpPr/>
          <p:nvPr/>
        </p:nvSpPr>
        <p:spPr>
          <a:xfrm>
            <a:off x="5292080" y="1259401"/>
            <a:ext cx="1440159" cy="5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höger 17">
            <a:extLst>
              <a:ext uri="{FF2B5EF4-FFF2-40B4-BE49-F238E27FC236}">
                <a16:creationId xmlns:a16="http://schemas.microsoft.com/office/drawing/2014/main" id="{BA12FAD9-2723-4801-98B4-D849D6CA99F5}"/>
              </a:ext>
            </a:extLst>
          </p:cNvPr>
          <p:cNvSpPr/>
          <p:nvPr/>
        </p:nvSpPr>
        <p:spPr>
          <a:xfrm>
            <a:off x="6372200" y="1459774"/>
            <a:ext cx="360038" cy="80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il: höger 18">
            <a:extLst>
              <a:ext uri="{FF2B5EF4-FFF2-40B4-BE49-F238E27FC236}">
                <a16:creationId xmlns:a16="http://schemas.microsoft.com/office/drawing/2014/main" id="{3120D683-F2BE-43D2-B0F1-23FE71F82271}"/>
              </a:ext>
            </a:extLst>
          </p:cNvPr>
          <p:cNvSpPr/>
          <p:nvPr/>
        </p:nvSpPr>
        <p:spPr>
          <a:xfrm>
            <a:off x="6553200" y="1704514"/>
            <a:ext cx="179040" cy="73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0B65BA7E-3F37-4306-A460-8FFC1A517DD8}"/>
              </a:ext>
            </a:extLst>
          </p:cNvPr>
          <p:cNvCxnSpPr>
            <a:cxnSpLocks/>
          </p:cNvCxnSpPr>
          <p:nvPr/>
        </p:nvCxnSpPr>
        <p:spPr>
          <a:xfrm>
            <a:off x="6450890" y="1491675"/>
            <a:ext cx="89520" cy="1838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BB4ADB0D-1C83-4922-BE2C-16587BBD3532}"/>
              </a:ext>
            </a:extLst>
          </p:cNvPr>
          <p:cNvCxnSpPr>
            <a:cxnSpLocks/>
            <a:stCxn id="19" idx="1"/>
          </p:cNvCxnSpPr>
          <p:nvPr/>
        </p:nvCxnSpPr>
        <p:spPr>
          <a:xfrm>
            <a:off x="6553200" y="1741181"/>
            <a:ext cx="1013777" cy="1589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0AF5955-20D0-F10B-A985-A4A3BF0B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16</a:t>
            </a:fld>
            <a:endParaRPr lang="sv-SE"/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EB4B384B-0336-C12B-0A9F-76872D163BA5}"/>
              </a:ext>
            </a:extLst>
          </p:cNvPr>
          <p:cNvCxnSpPr>
            <a:cxnSpLocks/>
          </p:cNvCxnSpPr>
          <p:nvPr/>
        </p:nvCxnSpPr>
        <p:spPr>
          <a:xfrm flipV="1">
            <a:off x="862608" y="1704514"/>
            <a:ext cx="2631764" cy="685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B01F0225-02F8-09BC-B29D-179B7842EEE0}"/>
              </a:ext>
            </a:extLst>
          </p:cNvPr>
          <p:cNvCxnSpPr>
            <a:cxnSpLocks/>
          </p:cNvCxnSpPr>
          <p:nvPr/>
        </p:nvCxnSpPr>
        <p:spPr>
          <a:xfrm>
            <a:off x="3457388" y="1684404"/>
            <a:ext cx="2749624" cy="815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394E50F6-2813-C7DA-3AEF-9E44E2818CC9}"/>
              </a:ext>
            </a:extLst>
          </p:cNvPr>
          <p:cNvCxnSpPr>
            <a:cxnSpLocks/>
          </p:cNvCxnSpPr>
          <p:nvPr/>
        </p:nvCxnSpPr>
        <p:spPr>
          <a:xfrm flipV="1">
            <a:off x="899592" y="1852374"/>
            <a:ext cx="2607570" cy="537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611B7974-1048-CCA2-D203-16F3E10B0524}"/>
              </a:ext>
            </a:extLst>
          </p:cNvPr>
          <p:cNvCxnSpPr>
            <a:cxnSpLocks/>
          </p:cNvCxnSpPr>
          <p:nvPr/>
        </p:nvCxnSpPr>
        <p:spPr>
          <a:xfrm>
            <a:off x="3507162" y="1882362"/>
            <a:ext cx="2594780" cy="307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41D54988-C7CD-9FB3-0703-28FC806E1AA5}"/>
              </a:ext>
            </a:extLst>
          </p:cNvPr>
          <p:cNvCxnSpPr>
            <a:cxnSpLocks/>
          </p:cNvCxnSpPr>
          <p:nvPr/>
        </p:nvCxnSpPr>
        <p:spPr>
          <a:xfrm flipV="1">
            <a:off x="6114732" y="1937126"/>
            <a:ext cx="683777" cy="266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82830D4D-B22E-6136-98BC-5EB44D7E6C34}"/>
              </a:ext>
            </a:extLst>
          </p:cNvPr>
          <p:cNvCxnSpPr>
            <a:cxnSpLocks/>
          </p:cNvCxnSpPr>
          <p:nvPr/>
        </p:nvCxnSpPr>
        <p:spPr>
          <a:xfrm flipV="1">
            <a:off x="6207012" y="2392074"/>
            <a:ext cx="591497" cy="10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68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89AD386-124C-13F6-F4F5-4E1C63FAA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4" y="328864"/>
            <a:ext cx="8781577" cy="61244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7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7. Stabil tillväxt + </a:t>
            </a:r>
            <a:r>
              <a:rPr lang="sv-SE" sz="2400" dirty="0" err="1"/>
              <a:t>Momentum</a:t>
            </a:r>
            <a:r>
              <a:rPr lang="sv-SE" sz="2400" dirty="0"/>
              <a:t>, byte varje kvartal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E54F128-B0B8-9E90-0138-5706D63A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17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6F6B611-EB32-8D19-9C9B-D99322BB32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304" y="328863"/>
            <a:ext cx="8751392" cy="612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29D4D7A-B854-FA49-AC60-A414CB38B8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467" y="690155"/>
            <a:ext cx="8715011" cy="203132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8D47C7-BD3A-4572-99F4-BCA2CF25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731"/>
            <a:ext cx="7886700" cy="369933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000" dirty="0"/>
              <a:t>8. Tio-i-topp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CE768F3-E069-47B3-850F-B41723BD811D}"/>
              </a:ext>
            </a:extLst>
          </p:cNvPr>
          <p:cNvSpPr txBox="1"/>
          <p:nvPr/>
        </p:nvSpPr>
        <p:spPr>
          <a:xfrm>
            <a:off x="558302" y="4669715"/>
            <a:ext cx="802739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Observation, se pilar i diagrammet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2022-01-04 till 2023-10-27 har portföljen gått </a:t>
            </a:r>
            <a:r>
              <a:rPr lang="sv-SE" u="sng" dirty="0"/>
              <a:t>1% sämre än index</a:t>
            </a:r>
            <a:r>
              <a:rPr lang="sv-SE" dirty="0"/>
              <a:t>, portfölj -25% och index -24%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2023-10-27 till 2024-03-28 har portföljen gått </a:t>
            </a:r>
            <a:r>
              <a:rPr lang="sv-SE" u="sng" dirty="0"/>
              <a:t>23% sämre än index</a:t>
            </a:r>
            <a:r>
              <a:rPr lang="sv-SE" dirty="0"/>
              <a:t>, portfölj +7% och index +30% 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sv-SE" dirty="0"/>
              <a:t>När OMXSPI gått under MA200 läggs pengarna i kassan, horisontell linje i diagrammet enligt portföljstrategin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C0577286-71F7-4B8F-B336-A9641A3C02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922157"/>
              </p:ext>
            </p:extLst>
          </p:nvPr>
        </p:nvGraphicFramePr>
        <p:xfrm>
          <a:off x="487953" y="3460496"/>
          <a:ext cx="80273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305">
                  <a:extLst>
                    <a:ext uri="{9D8B030D-6E8A-4147-A177-3AD203B41FA5}">
                      <a16:colId xmlns:a16="http://schemas.microsoft.com/office/drawing/2014/main" val="1658224253"/>
                    </a:ext>
                  </a:extLst>
                </a:gridCol>
                <a:gridCol w="1844895">
                  <a:extLst>
                    <a:ext uri="{9D8B030D-6E8A-4147-A177-3AD203B41FA5}">
                      <a16:colId xmlns:a16="http://schemas.microsoft.com/office/drawing/2014/main" val="3579775242"/>
                    </a:ext>
                  </a:extLst>
                </a:gridCol>
                <a:gridCol w="1844895">
                  <a:extLst>
                    <a:ext uri="{9D8B030D-6E8A-4147-A177-3AD203B41FA5}">
                      <a16:colId xmlns:a16="http://schemas.microsoft.com/office/drawing/2014/main" val="18184554"/>
                    </a:ext>
                  </a:extLst>
                </a:gridCol>
                <a:gridCol w="1552133">
                  <a:extLst>
                    <a:ext uri="{9D8B030D-6E8A-4147-A177-3AD203B41FA5}">
                      <a16:colId xmlns:a16="http://schemas.microsoft.com/office/drawing/2014/main" val="2024954929"/>
                    </a:ext>
                  </a:extLst>
                </a:gridCol>
                <a:gridCol w="1365169">
                  <a:extLst>
                    <a:ext uri="{9D8B030D-6E8A-4147-A177-3AD203B41FA5}">
                      <a16:colId xmlns:a16="http://schemas.microsoft.com/office/drawing/2014/main" val="56583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2 år 4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1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3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1 mån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999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Tio-i-topp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2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OMXSGI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90004"/>
                  </a:ext>
                </a:extLst>
              </a:tr>
            </a:tbl>
          </a:graphicData>
        </a:graphic>
      </p:graphicFrame>
      <p:sp>
        <p:nvSpPr>
          <p:cNvPr id="11" name="Pil: höger 10">
            <a:extLst>
              <a:ext uri="{FF2B5EF4-FFF2-40B4-BE49-F238E27FC236}">
                <a16:creationId xmlns:a16="http://schemas.microsoft.com/office/drawing/2014/main" id="{6637181E-5DAB-4436-8522-BB0843B93C70}"/>
              </a:ext>
            </a:extLst>
          </p:cNvPr>
          <p:cNvSpPr/>
          <p:nvPr/>
        </p:nvSpPr>
        <p:spPr>
          <a:xfrm>
            <a:off x="6153288" y="2323670"/>
            <a:ext cx="71093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A58EA2E9-58AD-43B8-9216-80A21701B799}"/>
              </a:ext>
            </a:extLst>
          </p:cNvPr>
          <p:cNvSpPr/>
          <p:nvPr/>
        </p:nvSpPr>
        <p:spPr>
          <a:xfrm>
            <a:off x="6653147" y="2474193"/>
            <a:ext cx="212686" cy="69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77BC25FB-2328-46E6-B3CC-892550553B87}"/>
              </a:ext>
            </a:extLst>
          </p:cNvPr>
          <p:cNvCxnSpPr>
            <a:cxnSpLocks/>
          </p:cNvCxnSpPr>
          <p:nvPr/>
        </p:nvCxnSpPr>
        <p:spPr>
          <a:xfrm>
            <a:off x="6344130" y="2369389"/>
            <a:ext cx="24732" cy="109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6DFE10A5-6DC3-48DA-83D7-69963A6C7117}"/>
              </a:ext>
            </a:extLst>
          </p:cNvPr>
          <p:cNvCxnSpPr>
            <a:cxnSpLocks/>
            <a:stCxn id="12" idx="1"/>
          </p:cNvCxnSpPr>
          <p:nvPr/>
        </p:nvCxnSpPr>
        <p:spPr>
          <a:xfrm>
            <a:off x="6653147" y="2508951"/>
            <a:ext cx="1152546" cy="1187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F1417CC-A36D-B7DE-ABA6-0E6D35F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18</a:t>
            </a:fld>
            <a:endParaRPr lang="sv-SE" dirty="0"/>
          </a:p>
        </p:txBody>
      </p:sp>
      <p:sp>
        <p:nvSpPr>
          <p:cNvPr id="21" name="Pil: höger 20">
            <a:extLst>
              <a:ext uri="{FF2B5EF4-FFF2-40B4-BE49-F238E27FC236}">
                <a16:creationId xmlns:a16="http://schemas.microsoft.com/office/drawing/2014/main" id="{53C3C0DA-33F6-BA9D-E4D2-3C5F0A23E94C}"/>
              </a:ext>
            </a:extLst>
          </p:cNvPr>
          <p:cNvSpPr/>
          <p:nvPr/>
        </p:nvSpPr>
        <p:spPr>
          <a:xfrm>
            <a:off x="4067944" y="1148116"/>
            <a:ext cx="27991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FCFF91A3-F966-05F4-D70D-A06A36A98CC6}"/>
              </a:ext>
            </a:extLst>
          </p:cNvPr>
          <p:cNvCxnSpPr>
            <a:cxnSpLocks/>
          </p:cNvCxnSpPr>
          <p:nvPr/>
        </p:nvCxnSpPr>
        <p:spPr>
          <a:xfrm>
            <a:off x="4313087" y="1172622"/>
            <a:ext cx="142347" cy="2286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469E6D42-9A2E-3D33-2A72-0BDBCAF7F186}"/>
              </a:ext>
            </a:extLst>
          </p:cNvPr>
          <p:cNvCxnSpPr>
            <a:cxnSpLocks/>
          </p:cNvCxnSpPr>
          <p:nvPr/>
        </p:nvCxnSpPr>
        <p:spPr>
          <a:xfrm>
            <a:off x="971600" y="1238969"/>
            <a:ext cx="4766505" cy="936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915AB1FD-B743-560B-A777-5E7BD4FB8C2F}"/>
              </a:ext>
            </a:extLst>
          </p:cNvPr>
          <p:cNvCxnSpPr>
            <a:cxnSpLocks/>
          </p:cNvCxnSpPr>
          <p:nvPr/>
        </p:nvCxnSpPr>
        <p:spPr>
          <a:xfrm flipV="1">
            <a:off x="5738105" y="1403355"/>
            <a:ext cx="1126118" cy="749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83313263-2A19-BBC7-709B-75A68C677778}"/>
              </a:ext>
            </a:extLst>
          </p:cNvPr>
          <p:cNvCxnSpPr>
            <a:cxnSpLocks/>
          </p:cNvCxnSpPr>
          <p:nvPr/>
        </p:nvCxnSpPr>
        <p:spPr>
          <a:xfrm flipV="1">
            <a:off x="5738105" y="2002580"/>
            <a:ext cx="1032183" cy="207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F9169210-B8C3-FB77-B39D-CD0C7FAEBC03}"/>
              </a:ext>
            </a:extLst>
          </p:cNvPr>
          <p:cNvCxnSpPr>
            <a:cxnSpLocks/>
          </p:cNvCxnSpPr>
          <p:nvPr/>
        </p:nvCxnSpPr>
        <p:spPr>
          <a:xfrm>
            <a:off x="995140" y="1248697"/>
            <a:ext cx="4719426" cy="904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508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0850350-CEE7-82D1-2A66-60ED5C3259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361" y="548679"/>
            <a:ext cx="8835131" cy="590349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1399C2-D0E3-68F2-9027-6C6BB372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1"/>
            <a:ext cx="8229600" cy="541529"/>
          </a:xfrm>
        </p:spPr>
        <p:txBody>
          <a:bodyPr>
            <a:normAutofit/>
          </a:bodyPr>
          <a:lstStyle/>
          <a:p>
            <a:r>
              <a:rPr lang="sv-SE" sz="1800" dirty="0"/>
              <a:t>8. Tio-i-topp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B92E6E-0F48-1414-EF96-667D7D81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26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6964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8982" y="476672"/>
            <a:ext cx="8964488" cy="6381328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Sammanställning</a:t>
            </a:r>
          </a:p>
          <a:p>
            <a:pPr lvl="1"/>
            <a:r>
              <a:rPr lang="sv-SE" dirty="0"/>
              <a:t>Avkastning i olika tidsperspektiv, tabell</a:t>
            </a:r>
          </a:p>
          <a:p>
            <a:r>
              <a:rPr lang="sv-SE" dirty="0"/>
              <a:t>Magic Formula</a:t>
            </a:r>
          </a:p>
          <a:p>
            <a:pPr lvl="1"/>
            <a:r>
              <a:rPr lang="sv-SE" dirty="0"/>
              <a:t>Magic Formula, </a:t>
            </a:r>
            <a:r>
              <a:rPr lang="sv-SE" dirty="0" err="1"/>
              <a:t>Greenblatt</a:t>
            </a:r>
            <a:r>
              <a:rPr lang="sv-SE" dirty="0"/>
              <a:t>, årsvis och rullande per kvartal</a:t>
            </a:r>
          </a:p>
          <a:p>
            <a:pPr lvl="1"/>
            <a:r>
              <a:rPr lang="sv-SE" dirty="0"/>
              <a:t>Magic Formula + </a:t>
            </a:r>
            <a:r>
              <a:rPr lang="sv-SE" dirty="0" err="1"/>
              <a:t>Momentum</a:t>
            </a:r>
            <a:r>
              <a:rPr lang="sv-SE" dirty="0"/>
              <a:t>, årligt byte</a:t>
            </a:r>
          </a:p>
          <a:p>
            <a:r>
              <a:rPr lang="sv-SE" dirty="0"/>
              <a:t>F-Score</a:t>
            </a:r>
          </a:p>
          <a:p>
            <a:pPr lvl="1"/>
            <a:r>
              <a:rPr lang="sv-SE" dirty="0"/>
              <a:t>F-Score, årligt byte</a:t>
            </a:r>
          </a:p>
          <a:p>
            <a:pPr lvl="1"/>
            <a:r>
              <a:rPr lang="sv-SE" dirty="0"/>
              <a:t>F-Score + </a:t>
            </a:r>
            <a:r>
              <a:rPr lang="sv-SE" dirty="0" err="1"/>
              <a:t>Momentum</a:t>
            </a:r>
            <a:r>
              <a:rPr lang="sv-SE" dirty="0"/>
              <a:t>, byte varje kvartal</a:t>
            </a:r>
          </a:p>
          <a:p>
            <a:r>
              <a:rPr lang="sv-SE" dirty="0"/>
              <a:t>Stabil tillväxt</a:t>
            </a:r>
          </a:p>
          <a:p>
            <a:pPr lvl="1"/>
            <a:r>
              <a:rPr lang="sv-SE" dirty="0"/>
              <a:t>Stabil tillväxt, årligt byte</a:t>
            </a:r>
          </a:p>
          <a:p>
            <a:pPr lvl="1"/>
            <a:r>
              <a:rPr lang="sv-SE" dirty="0"/>
              <a:t>Stabil tillväxt + </a:t>
            </a:r>
            <a:r>
              <a:rPr lang="sv-SE" dirty="0" err="1"/>
              <a:t>Momentum</a:t>
            </a:r>
            <a:r>
              <a:rPr lang="sv-SE" dirty="0"/>
              <a:t>, årligt byte</a:t>
            </a:r>
          </a:p>
          <a:p>
            <a:pPr lvl="1"/>
            <a:r>
              <a:rPr lang="sv-SE" dirty="0"/>
              <a:t>Stabil tillväxt + </a:t>
            </a:r>
            <a:r>
              <a:rPr lang="sv-SE" dirty="0" err="1"/>
              <a:t>Momentum</a:t>
            </a:r>
            <a:r>
              <a:rPr lang="sv-SE" dirty="0"/>
              <a:t>, byte varje kvartal</a:t>
            </a:r>
          </a:p>
          <a:p>
            <a:r>
              <a:rPr lang="sv-SE" dirty="0"/>
              <a:t>Bäst avkastning från de nio portföljerna</a:t>
            </a:r>
          </a:p>
          <a:p>
            <a:pPr lvl="1"/>
            <a:r>
              <a:rPr lang="sv-SE" dirty="0"/>
              <a:t>Tio-i-topp, byte varje kvartal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DDA3F6-FAE8-82ED-C632-5F742B5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72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CC08B9B-D0ED-717D-63E2-C9083757E5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6" y="537314"/>
            <a:ext cx="9116750" cy="520095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9D6AADE-2B8C-C865-56A3-4AB799A2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sv-SE" sz="2400" dirty="0"/>
              <a:t>Jämförelse mellan index, 2022-01-04 – 2024-03-28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6FDACA6-9BF5-10A9-10F2-C335015D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20</a:t>
            </a:fld>
            <a:endParaRPr lang="sv-SE"/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66283F8-D7DF-12F2-8E54-F5D415786597}"/>
              </a:ext>
            </a:extLst>
          </p:cNvPr>
          <p:cNvCxnSpPr>
            <a:cxnSpLocks/>
          </p:cNvCxnSpPr>
          <p:nvPr/>
        </p:nvCxnSpPr>
        <p:spPr>
          <a:xfrm>
            <a:off x="6135593" y="1857748"/>
            <a:ext cx="0" cy="3984027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BEBCB7EF-ED30-C12E-03E1-9E7493743069}"/>
              </a:ext>
            </a:extLst>
          </p:cNvPr>
          <p:cNvSpPr txBox="1"/>
          <p:nvPr/>
        </p:nvSpPr>
        <p:spPr>
          <a:xfrm>
            <a:off x="6981242" y="4644813"/>
            <a:ext cx="1765176" cy="36933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err="1"/>
              <a:t>First</a:t>
            </a:r>
            <a:r>
              <a:rPr lang="sv-SE" dirty="0"/>
              <a:t> North -51%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18638D3-233F-74DB-2C49-A1268F75A655}"/>
              </a:ext>
            </a:extLst>
          </p:cNvPr>
          <p:cNvSpPr txBox="1"/>
          <p:nvPr/>
        </p:nvSpPr>
        <p:spPr>
          <a:xfrm>
            <a:off x="6925500" y="640823"/>
            <a:ext cx="1638669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OMXS30 +3,1%</a:t>
            </a:r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A5B94478-396D-8A5E-3668-AE3CC895E86B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3828593" y="1063827"/>
            <a:ext cx="3353210" cy="953585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8C371B32-8AB7-1671-5B2B-C5E64C1A8B83}"/>
              </a:ext>
            </a:extLst>
          </p:cNvPr>
          <p:cNvSpPr txBox="1"/>
          <p:nvPr/>
        </p:nvSpPr>
        <p:spPr>
          <a:xfrm>
            <a:off x="4692698" y="5198392"/>
            <a:ext cx="12618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2023-10-27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55C8954-2179-64A7-3BAC-A8023E343240}"/>
              </a:ext>
            </a:extLst>
          </p:cNvPr>
          <p:cNvSpPr txBox="1"/>
          <p:nvPr/>
        </p:nvSpPr>
        <p:spPr>
          <a:xfrm>
            <a:off x="4947903" y="5841775"/>
            <a:ext cx="26720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Inbördes utveckling efter </a:t>
            </a:r>
          </a:p>
          <a:p>
            <a:r>
              <a:rPr lang="sv-SE" dirty="0"/>
              <a:t>detta datum, se nästa sida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828C60E-5249-9B11-B072-DD3FC45A5E3A}"/>
              </a:ext>
            </a:extLst>
          </p:cNvPr>
          <p:cNvSpPr txBox="1"/>
          <p:nvPr/>
        </p:nvSpPr>
        <p:spPr>
          <a:xfrm>
            <a:off x="7060733" y="3324549"/>
            <a:ext cx="1675459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Small Cap -28%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FE70434-C09E-3CA2-5D89-E4760BE19CDD}"/>
              </a:ext>
            </a:extLst>
          </p:cNvPr>
          <p:cNvSpPr txBox="1"/>
          <p:nvPr/>
        </p:nvSpPr>
        <p:spPr>
          <a:xfrm>
            <a:off x="7323284" y="2014759"/>
            <a:ext cx="1487908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Mid Cap -18%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3AB978DA-41D4-1028-92A8-B80EA55B47DF}"/>
              </a:ext>
            </a:extLst>
          </p:cNvPr>
          <p:cNvCxnSpPr>
            <a:cxnSpLocks/>
          </p:cNvCxnSpPr>
          <p:nvPr/>
        </p:nvCxnSpPr>
        <p:spPr>
          <a:xfrm>
            <a:off x="5554333" y="1063827"/>
            <a:ext cx="1825979" cy="6601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id="{C73B4D06-597F-EF60-2F1C-0DF5868CF7B8}"/>
              </a:ext>
            </a:extLst>
          </p:cNvPr>
          <p:cNvSpPr txBox="1"/>
          <p:nvPr/>
        </p:nvSpPr>
        <p:spPr>
          <a:xfrm>
            <a:off x="4713526" y="683498"/>
            <a:ext cx="1681614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dirty="0" err="1"/>
              <a:t>Large</a:t>
            </a:r>
            <a:r>
              <a:rPr lang="sv-SE" dirty="0"/>
              <a:t> Cap -6,5%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5F69AEED-F764-4E06-13BC-5CF49982B56F}"/>
              </a:ext>
            </a:extLst>
          </p:cNvPr>
          <p:cNvSpPr txBox="1"/>
          <p:nvPr/>
        </p:nvSpPr>
        <p:spPr>
          <a:xfrm>
            <a:off x="3071334" y="694495"/>
            <a:ext cx="151451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OMXSPI -7,4%</a:t>
            </a:r>
          </a:p>
        </p:txBody>
      </p:sp>
    </p:spTree>
    <p:extLst>
      <p:ext uri="{BB962C8B-B14F-4D97-AF65-F5344CB8AC3E}">
        <p14:creationId xmlns:p14="http://schemas.microsoft.com/office/powerpoint/2010/main" val="1258450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22B8F5E-8A9C-96FC-D519-C1404DED3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6673"/>
            <a:ext cx="9144000" cy="596043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9D6AADE-2B8C-C865-56A3-4AB799A2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sv-SE" sz="2400" dirty="0"/>
              <a:t>Jämförelse mellan index, 2023-10-27 – 2024-03-28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6FDACA6-9BF5-10A9-10F2-C335015D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21</a:t>
            </a:fld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7DBA3AB-EA72-DA5E-7BF1-21C33E863D38}"/>
              </a:ext>
            </a:extLst>
          </p:cNvPr>
          <p:cNvSpPr txBox="1"/>
          <p:nvPr/>
        </p:nvSpPr>
        <p:spPr>
          <a:xfrm>
            <a:off x="7231254" y="4062523"/>
            <a:ext cx="1720343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Small Cap +13%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BEA0153-30BA-FC9F-0979-8E4AEE35B5A6}"/>
              </a:ext>
            </a:extLst>
          </p:cNvPr>
          <p:cNvSpPr txBox="1"/>
          <p:nvPr/>
        </p:nvSpPr>
        <p:spPr>
          <a:xfrm>
            <a:off x="7154008" y="675266"/>
            <a:ext cx="1532792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Mid Cap +31%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B2F7379-8AA0-ED81-86E2-AFB2A4D2910F}"/>
              </a:ext>
            </a:extLst>
          </p:cNvPr>
          <p:cNvSpPr txBox="1"/>
          <p:nvPr/>
        </p:nvSpPr>
        <p:spPr>
          <a:xfrm>
            <a:off x="7069402" y="2623392"/>
            <a:ext cx="1765176" cy="36933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err="1"/>
              <a:t>First</a:t>
            </a:r>
            <a:r>
              <a:rPr lang="sv-SE" dirty="0"/>
              <a:t> North +18%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ABB6978-3F8B-7451-1F9C-90E2F7CE2E05}"/>
              </a:ext>
            </a:extLst>
          </p:cNvPr>
          <p:cNvSpPr txBox="1"/>
          <p:nvPr/>
        </p:nvSpPr>
        <p:spPr>
          <a:xfrm>
            <a:off x="7203524" y="1981854"/>
            <a:ext cx="1603325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OMXS30 +22%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6436E5F-EA33-F146-EAFE-7DBAD5A19D2F}"/>
              </a:ext>
            </a:extLst>
          </p:cNvPr>
          <p:cNvSpPr txBox="1"/>
          <p:nvPr/>
        </p:nvSpPr>
        <p:spPr>
          <a:xfrm>
            <a:off x="3071334" y="694495"/>
            <a:ext cx="150169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OMXSPI +27%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B5642D60-5458-A870-64ED-F53FB61B897C}"/>
              </a:ext>
            </a:extLst>
          </p:cNvPr>
          <p:cNvCxnSpPr>
            <a:cxnSpLocks/>
          </p:cNvCxnSpPr>
          <p:nvPr/>
        </p:nvCxnSpPr>
        <p:spPr>
          <a:xfrm>
            <a:off x="3828593" y="1063827"/>
            <a:ext cx="3695735" cy="708989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E2E70A91-A71D-5051-D51E-11DF9DA359B7}"/>
              </a:ext>
            </a:extLst>
          </p:cNvPr>
          <p:cNvSpPr txBox="1"/>
          <p:nvPr/>
        </p:nvSpPr>
        <p:spPr>
          <a:xfrm>
            <a:off x="4713526" y="683498"/>
            <a:ext cx="1668790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dirty="0" err="1"/>
              <a:t>Large</a:t>
            </a:r>
            <a:r>
              <a:rPr lang="sv-SE" dirty="0"/>
              <a:t> Cap +27%</a:t>
            </a: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25B6FE15-1E69-7EBA-A415-EF2C257EBC7E}"/>
              </a:ext>
            </a:extLst>
          </p:cNvPr>
          <p:cNvCxnSpPr>
            <a:cxnSpLocks/>
          </p:cNvCxnSpPr>
          <p:nvPr/>
        </p:nvCxnSpPr>
        <p:spPr>
          <a:xfrm>
            <a:off x="5554333" y="1063827"/>
            <a:ext cx="1969995" cy="63698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762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7A593AF-2A92-2D31-7B06-2C4F6685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0"/>
            <a:ext cx="8878669" cy="548680"/>
          </a:xfrm>
        </p:spPr>
        <p:txBody>
          <a:bodyPr>
            <a:noAutofit/>
          </a:bodyPr>
          <a:lstStyle/>
          <a:p>
            <a:r>
              <a:rPr lang="sv-SE" sz="3200" dirty="0"/>
              <a:t>Fördelning av bolag per börslista, 2024-03-28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50C5D914-DB20-03FF-DEAD-59DACAFB4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410894"/>
              </p:ext>
            </p:extLst>
          </p:nvPr>
        </p:nvGraphicFramePr>
        <p:xfrm>
          <a:off x="427889" y="630525"/>
          <a:ext cx="8507287" cy="40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327">
                  <a:extLst>
                    <a:ext uri="{9D8B030D-6E8A-4147-A177-3AD203B41FA5}">
                      <a16:colId xmlns:a16="http://schemas.microsoft.com/office/drawing/2014/main" val="2366072966"/>
                    </a:ext>
                  </a:extLst>
                </a:gridCol>
                <a:gridCol w="744377">
                  <a:extLst>
                    <a:ext uri="{9D8B030D-6E8A-4147-A177-3AD203B41FA5}">
                      <a16:colId xmlns:a16="http://schemas.microsoft.com/office/drawing/2014/main" val="2946887241"/>
                    </a:ext>
                  </a:extLst>
                </a:gridCol>
                <a:gridCol w="967691">
                  <a:extLst>
                    <a:ext uri="{9D8B030D-6E8A-4147-A177-3AD203B41FA5}">
                      <a16:colId xmlns:a16="http://schemas.microsoft.com/office/drawing/2014/main" val="896319710"/>
                    </a:ext>
                  </a:extLst>
                </a:gridCol>
                <a:gridCol w="818815">
                  <a:extLst>
                    <a:ext uri="{9D8B030D-6E8A-4147-A177-3AD203B41FA5}">
                      <a16:colId xmlns:a16="http://schemas.microsoft.com/office/drawing/2014/main" val="1533410231"/>
                    </a:ext>
                  </a:extLst>
                </a:gridCol>
                <a:gridCol w="744377">
                  <a:extLst>
                    <a:ext uri="{9D8B030D-6E8A-4147-A177-3AD203B41FA5}">
                      <a16:colId xmlns:a16="http://schemas.microsoft.com/office/drawing/2014/main" val="3846914636"/>
                    </a:ext>
                  </a:extLst>
                </a:gridCol>
                <a:gridCol w="744377">
                  <a:extLst>
                    <a:ext uri="{9D8B030D-6E8A-4147-A177-3AD203B41FA5}">
                      <a16:colId xmlns:a16="http://schemas.microsoft.com/office/drawing/2014/main" val="1125921530"/>
                    </a:ext>
                  </a:extLst>
                </a:gridCol>
                <a:gridCol w="744377">
                  <a:extLst>
                    <a:ext uri="{9D8B030D-6E8A-4147-A177-3AD203B41FA5}">
                      <a16:colId xmlns:a16="http://schemas.microsoft.com/office/drawing/2014/main" val="1235511288"/>
                    </a:ext>
                  </a:extLst>
                </a:gridCol>
                <a:gridCol w="903946">
                  <a:extLst>
                    <a:ext uri="{9D8B030D-6E8A-4147-A177-3AD203B41FA5}">
                      <a16:colId xmlns:a16="http://schemas.microsoft.com/office/drawing/2014/main" val="2326683335"/>
                    </a:ext>
                  </a:extLst>
                </a:gridCol>
              </a:tblGrid>
              <a:tr h="717824">
                <a:tc>
                  <a:txBody>
                    <a:bodyPr/>
                    <a:lstStyle/>
                    <a:p>
                      <a:r>
                        <a:rPr lang="sv-SE" dirty="0"/>
                        <a:t>Strategi/Portfölj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Antal bolag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Large</a:t>
                      </a:r>
                      <a:r>
                        <a:rPr lang="sv-SE" dirty="0"/>
                        <a:t>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Mid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Small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First</a:t>
                      </a:r>
                      <a:r>
                        <a:rPr lang="sv-SE" dirty="0"/>
                        <a:t> 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Spot-</a:t>
                      </a:r>
                    </a:p>
                    <a:p>
                      <a:r>
                        <a:rPr lang="sv-SE" dirty="0" err="1"/>
                        <a:t>light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NGM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63913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r>
                        <a:rPr lang="sv-SE" dirty="0" err="1"/>
                        <a:t>Greenblatt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 (20%)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847484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r>
                        <a:rPr lang="sv-SE" dirty="0" err="1"/>
                        <a:t>MF+Mom</a:t>
                      </a:r>
                      <a:r>
                        <a:rPr lang="sv-SE" dirty="0"/>
                        <a:t>,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(1)*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239645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r>
                        <a:rPr lang="sv-SE" dirty="0"/>
                        <a:t>F-Score,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845347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r>
                        <a:rPr lang="sv-SE" dirty="0" err="1"/>
                        <a:t>F-Score+Mom</a:t>
                      </a:r>
                      <a:r>
                        <a:rPr lang="sv-SE" dirty="0"/>
                        <a:t>, </a:t>
                      </a:r>
                      <a:r>
                        <a:rPr lang="sv-SE" dirty="0" err="1"/>
                        <a:t>kv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37340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r>
                        <a:rPr lang="sv-SE" dirty="0"/>
                        <a:t>Stabil tillväxt,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(1)*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335890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r>
                        <a:rPr lang="sv-SE" dirty="0"/>
                        <a:t>Stabil tillväxt + </a:t>
                      </a:r>
                      <a:r>
                        <a:rPr lang="sv-SE" dirty="0" err="1"/>
                        <a:t>Mom</a:t>
                      </a:r>
                      <a:r>
                        <a:rPr lang="sv-SE" dirty="0"/>
                        <a:t>,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 (30%)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(1)*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802217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r>
                        <a:rPr lang="sv-SE" dirty="0"/>
                        <a:t>Stabil tillväxt + </a:t>
                      </a:r>
                      <a:r>
                        <a:rPr lang="sv-SE" dirty="0" err="1"/>
                        <a:t>Mom</a:t>
                      </a:r>
                      <a:r>
                        <a:rPr lang="sv-SE" dirty="0"/>
                        <a:t>, </a:t>
                      </a:r>
                      <a:r>
                        <a:rPr lang="sv-SE" dirty="0" err="1"/>
                        <a:t>kv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(1)*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28411"/>
                  </a:ext>
                </a:extLst>
              </a:tr>
              <a:tr h="415882">
                <a:tc>
                  <a:txBody>
                    <a:bodyPr/>
                    <a:lstStyle/>
                    <a:p>
                      <a:r>
                        <a:rPr lang="sv-SE" dirty="0"/>
                        <a:t>Tio-i-topp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(1)*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609857"/>
                  </a:ext>
                </a:extLst>
              </a:tr>
            </a:tbl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5B23D25-2D3F-1CBE-7CC7-CABB639C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22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CB9499B-4C09-8BDB-5981-F37E1CF5EC0E}"/>
              </a:ext>
            </a:extLst>
          </p:cNvPr>
          <p:cNvSpPr txBox="1"/>
          <p:nvPr/>
        </p:nvSpPr>
        <p:spPr>
          <a:xfrm>
            <a:off x="222210" y="5394326"/>
            <a:ext cx="87129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Observation för perioden 2023-10-27 – 2024-03-28 när OMXSPI gick +27%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Av våra portföljer har gått sämre än vårt jämförelseindex, OMXSGI. Mid Cap har gått bättre än OMXSPI men Small Cap och </a:t>
            </a:r>
            <a:r>
              <a:rPr lang="sv-SE" dirty="0" err="1"/>
              <a:t>First</a:t>
            </a:r>
            <a:r>
              <a:rPr lang="sv-SE" dirty="0"/>
              <a:t> North sämre, se sidan 21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4287812-5784-895E-6AE6-8998C16F32C6}"/>
              </a:ext>
            </a:extLst>
          </p:cNvPr>
          <p:cNvSpPr/>
          <p:nvPr/>
        </p:nvSpPr>
        <p:spPr>
          <a:xfrm>
            <a:off x="4932040" y="540344"/>
            <a:ext cx="2376264" cy="4184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9DE356B-33D3-C1D0-B865-1120473954B3}"/>
              </a:ext>
            </a:extLst>
          </p:cNvPr>
          <p:cNvSpPr txBox="1"/>
          <p:nvPr/>
        </p:nvSpPr>
        <p:spPr>
          <a:xfrm>
            <a:off x="4808982" y="4811162"/>
            <a:ext cx="412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* </a:t>
            </a:r>
            <a:r>
              <a:rPr lang="sv-SE" dirty="0" err="1"/>
              <a:t>Swemet</a:t>
            </a:r>
            <a:r>
              <a:rPr lang="sv-SE" dirty="0"/>
              <a:t>, </a:t>
            </a:r>
            <a:r>
              <a:rPr lang="sv-SE" dirty="0" err="1"/>
              <a:t>avnoterad</a:t>
            </a:r>
            <a:r>
              <a:rPr lang="sv-SE" dirty="0"/>
              <a:t> och såld 2024-03-22</a:t>
            </a:r>
          </a:p>
        </p:txBody>
      </p:sp>
    </p:spTree>
    <p:extLst>
      <p:ext uri="{BB962C8B-B14F-4D97-AF65-F5344CB8AC3E}">
        <p14:creationId xmlns:p14="http://schemas.microsoft.com/office/powerpoint/2010/main" val="2472337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4ABDA6-4904-2F90-186D-101FD903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Reflektion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9D0106-3CAA-648E-3F05-B7DF20692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Faktorer att beakta beroende på marknadsläget</a:t>
            </a:r>
          </a:p>
          <a:p>
            <a:r>
              <a:rPr lang="sv-SE" dirty="0"/>
              <a:t>Typ av bolag</a:t>
            </a:r>
          </a:p>
          <a:p>
            <a:pPr lvl="1"/>
            <a:r>
              <a:rPr lang="sv-SE" dirty="0"/>
              <a:t>Värde/tillväxtbolag</a:t>
            </a:r>
          </a:p>
          <a:p>
            <a:r>
              <a:rPr lang="sv-SE" dirty="0"/>
              <a:t>Storlek på bolag</a:t>
            </a:r>
          </a:p>
          <a:p>
            <a:pPr lvl="1"/>
            <a:r>
              <a:rPr lang="sv-SE" dirty="0"/>
              <a:t>Börsvärde</a:t>
            </a:r>
          </a:p>
          <a:p>
            <a:pPr lvl="1"/>
            <a:r>
              <a:rPr lang="sv-SE" dirty="0"/>
              <a:t>Storbolags- eller småbolagslista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v-SE" dirty="0"/>
              <a:t>Exempel: Utveckling av några olika index, se sidorna nedan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BC0CF45-AECD-8D76-F861-29C5E566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96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D637839-035D-F1F3-F297-83E8AF2A23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70670"/>
            <a:ext cx="9129283" cy="545948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B95143A-AF7A-110C-B1B3-FA99875D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606"/>
            <a:ext cx="8229600" cy="818106"/>
          </a:xfrm>
        </p:spPr>
        <p:txBody>
          <a:bodyPr>
            <a:noAutofit/>
          </a:bodyPr>
          <a:lstStyle/>
          <a:p>
            <a:r>
              <a:rPr lang="sv-SE" sz="3200" dirty="0" err="1"/>
              <a:t>First</a:t>
            </a:r>
            <a:r>
              <a:rPr lang="sv-SE" sz="3200" dirty="0"/>
              <a:t> North Sweden SEK PI</a:t>
            </a:r>
            <a:br>
              <a:rPr lang="sv-SE" sz="3200" dirty="0"/>
            </a:br>
            <a:r>
              <a:rPr lang="sv-SE" sz="3200" dirty="0"/>
              <a:t>Regressionslinje med 2 standardavvikelser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202FEAB-A279-DDAE-D94D-CE4A9ACD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24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1E98844-59C1-8665-B543-FBAA0C5D5F50}"/>
              </a:ext>
            </a:extLst>
          </p:cNvPr>
          <p:cNvSpPr txBox="1"/>
          <p:nvPr/>
        </p:nvSpPr>
        <p:spPr>
          <a:xfrm>
            <a:off x="6804248" y="3055734"/>
            <a:ext cx="168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Regressionslinje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3366A242-3FE7-1B67-1165-C99C12387654}"/>
              </a:ext>
            </a:extLst>
          </p:cNvPr>
          <p:cNvSpPr/>
          <p:nvPr/>
        </p:nvSpPr>
        <p:spPr>
          <a:xfrm>
            <a:off x="4355976" y="98072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700B2A6-74DD-E769-166C-053DE617AB2F}"/>
              </a:ext>
            </a:extLst>
          </p:cNvPr>
          <p:cNvSpPr/>
          <p:nvPr/>
        </p:nvSpPr>
        <p:spPr>
          <a:xfrm>
            <a:off x="457200" y="98072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0A1F95B1-C895-9F06-91CE-ED9B5767950F}"/>
              </a:ext>
            </a:extLst>
          </p:cNvPr>
          <p:cNvCxnSpPr>
            <a:cxnSpLocks/>
          </p:cNvCxnSpPr>
          <p:nvPr/>
        </p:nvCxnSpPr>
        <p:spPr>
          <a:xfrm flipH="1">
            <a:off x="7384730" y="3327216"/>
            <a:ext cx="180058" cy="366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B3A06D12-919A-5CFB-E4DF-8C27A264C450}"/>
              </a:ext>
            </a:extLst>
          </p:cNvPr>
          <p:cNvSpPr txBox="1"/>
          <p:nvPr/>
        </p:nvSpPr>
        <p:spPr>
          <a:xfrm>
            <a:off x="3761297" y="1844824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Månad</a:t>
            </a: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7969823B-C219-6FE0-08A6-9CD1AF5413BB}"/>
              </a:ext>
            </a:extLst>
          </p:cNvPr>
          <p:cNvCxnSpPr/>
          <p:nvPr/>
        </p:nvCxnSpPr>
        <p:spPr>
          <a:xfrm flipV="1">
            <a:off x="4355976" y="1124744"/>
            <a:ext cx="216024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C9E0C6C7-EAFC-A950-564F-35D24BEF08DA}"/>
              </a:ext>
            </a:extLst>
          </p:cNvPr>
          <p:cNvCxnSpPr/>
          <p:nvPr/>
        </p:nvCxnSpPr>
        <p:spPr>
          <a:xfrm>
            <a:off x="4355976" y="2214156"/>
            <a:ext cx="504056" cy="74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D24213AB-BD0E-5332-CF03-C96BEA17B538}"/>
              </a:ext>
            </a:extLst>
          </p:cNvPr>
          <p:cNvSpPr txBox="1"/>
          <p:nvPr/>
        </p:nvSpPr>
        <p:spPr>
          <a:xfrm>
            <a:off x="709228" y="1916832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Heikin-Ashi</a:t>
            </a:r>
            <a:endParaRPr lang="sv-SE" dirty="0"/>
          </a:p>
        </p:txBody>
      </p: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9B9B5702-85BA-3E4D-E76A-1C79234F3286}"/>
              </a:ext>
            </a:extLst>
          </p:cNvPr>
          <p:cNvCxnSpPr/>
          <p:nvPr/>
        </p:nvCxnSpPr>
        <p:spPr>
          <a:xfrm flipH="1" flipV="1">
            <a:off x="709228" y="1124744"/>
            <a:ext cx="40638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4F5E791E-184D-492A-6390-91388B1F74C7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331354" y="2286164"/>
            <a:ext cx="3384662" cy="278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>
            <a:extLst>
              <a:ext uri="{FF2B5EF4-FFF2-40B4-BE49-F238E27FC236}">
                <a16:creationId xmlns:a16="http://schemas.microsoft.com/office/drawing/2014/main" id="{187D9E27-9D59-0A80-ABBE-1EA79382F41A}"/>
              </a:ext>
            </a:extLst>
          </p:cNvPr>
          <p:cNvSpPr txBox="1"/>
          <p:nvPr/>
        </p:nvSpPr>
        <p:spPr>
          <a:xfrm>
            <a:off x="7190292" y="5525995"/>
            <a:ext cx="15572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Intressant läge</a:t>
            </a: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35174F40-6EF1-CCE7-D6B9-F8CD2280FE5A}"/>
              </a:ext>
            </a:extLst>
          </p:cNvPr>
          <p:cNvSpPr/>
          <p:nvPr/>
        </p:nvSpPr>
        <p:spPr>
          <a:xfrm>
            <a:off x="6969340" y="4815875"/>
            <a:ext cx="839922" cy="536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Pil: nedåt 26">
            <a:extLst>
              <a:ext uri="{FF2B5EF4-FFF2-40B4-BE49-F238E27FC236}">
                <a16:creationId xmlns:a16="http://schemas.microsoft.com/office/drawing/2014/main" id="{5D5ED875-2748-1B3B-F11F-35BC75E49BDF}"/>
              </a:ext>
            </a:extLst>
          </p:cNvPr>
          <p:cNvSpPr/>
          <p:nvPr/>
        </p:nvSpPr>
        <p:spPr>
          <a:xfrm rot="9245408">
            <a:off x="7650470" y="5131290"/>
            <a:ext cx="317581" cy="4443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6EBC8C9-000B-7F25-718B-D55B989B5AD5}"/>
              </a:ext>
            </a:extLst>
          </p:cNvPr>
          <p:cNvSpPr txBox="1"/>
          <p:nvPr/>
        </p:nvSpPr>
        <p:spPr>
          <a:xfrm>
            <a:off x="6019802" y="238023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EMA11</a:t>
            </a:r>
          </a:p>
        </p:txBody>
      </p: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059B2CA6-6382-4B50-CC78-EDD68751C5BC}"/>
              </a:ext>
            </a:extLst>
          </p:cNvPr>
          <p:cNvCxnSpPr>
            <a:stCxn id="15" idx="2"/>
          </p:cNvCxnSpPr>
          <p:nvPr/>
        </p:nvCxnSpPr>
        <p:spPr>
          <a:xfrm flipH="1">
            <a:off x="5936375" y="2749570"/>
            <a:ext cx="513994" cy="457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71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330810A1-FE64-003E-1721-44CB551BFE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074" y="3805174"/>
            <a:ext cx="4545926" cy="268729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330356E-17DD-AFBA-B697-57929DD21B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43" y="3805174"/>
            <a:ext cx="4566593" cy="269950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A030233-F65E-F666-0C0F-B1C9E1B2B1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9514" y="566410"/>
            <a:ext cx="4531292" cy="270485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230767A-0FD9-773C-8E32-6BE867A5F3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2" y="561110"/>
            <a:ext cx="4544169" cy="2712546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249DCEA-2FF9-87F0-0BE2-434C0F86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25</a:t>
            </a:fld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25E07ED-A276-0D2B-FA0A-1B4488730DA7}"/>
              </a:ext>
            </a:extLst>
          </p:cNvPr>
          <p:cNvSpPr txBox="1"/>
          <p:nvPr/>
        </p:nvSpPr>
        <p:spPr>
          <a:xfrm>
            <a:off x="1115616" y="191778"/>
            <a:ext cx="182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OMXS Mid Cap PI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5043DB8-8302-A1D1-66FB-173BBE4AB890}"/>
              </a:ext>
            </a:extLst>
          </p:cNvPr>
          <p:cNvSpPr txBox="1"/>
          <p:nvPr/>
        </p:nvSpPr>
        <p:spPr>
          <a:xfrm>
            <a:off x="5885709" y="192945"/>
            <a:ext cx="195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OMXS Small Cap PI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A038DD0-B533-AE53-F3E4-7D09CC1C6F5E}"/>
              </a:ext>
            </a:extLst>
          </p:cNvPr>
          <p:cNvSpPr txBox="1"/>
          <p:nvPr/>
        </p:nvSpPr>
        <p:spPr>
          <a:xfrm>
            <a:off x="1503542" y="3436785"/>
            <a:ext cx="104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OMXS 30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0747CB9-FD04-EFF9-A261-214583C6117D}"/>
              </a:ext>
            </a:extLst>
          </p:cNvPr>
          <p:cNvSpPr txBox="1"/>
          <p:nvPr/>
        </p:nvSpPr>
        <p:spPr>
          <a:xfrm>
            <a:off x="6300192" y="3436785"/>
            <a:ext cx="93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OMXSPI</a:t>
            </a: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BFFA3494-9C61-7183-9513-A137EF35FE5D}"/>
              </a:ext>
            </a:extLst>
          </p:cNvPr>
          <p:cNvSpPr/>
          <p:nvPr/>
        </p:nvSpPr>
        <p:spPr>
          <a:xfrm rot="19956487">
            <a:off x="7576289" y="4465599"/>
            <a:ext cx="1189059" cy="679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3C18FA78-92FF-E5E7-30B6-862B715B146E}"/>
              </a:ext>
            </a:extLst>
          </p:cNvPr>
          <p:cNvSpPr/>
          <p:nvPr/>
        </p:nvSpPr>
        <p:spPr>
          <a:xfrm>
            <a:off x="7870541" y="1558584"/>
            <a:ext cx="720080" cy="3876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A531AF41-3023-FF17-76DE-B6A95FD4934B}"/>
              </a:ext>
            </a:extLst>
          </p:cNvPr>
          <p:cNvSpPr/>
          <p:nvPr/>
        </p:nvSpPr>
        <p:spPr>
          <a:xfrm>
            <a:off x="3326372" y="1409515"/>
            <a:ext cx="839922" cy="536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46BAC36C-01B0-2DA6-682A-796EA61CBFD2}"/>
              </a:ext>
            </a:extLst>
          </p:cNvPr>
          <p:cNvSpPr/>
          <p:nvPr/>
        </p:nvSpPr>
        <p:spPr>
          <a:xfrm rot="19956487">
            <a:off x="2870155" y="4147946"/>
            <a:ext cx="1328629" cy="1126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745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47AF1C-0BBE-D73B-B6A5-9FDF51F8C9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Strategierna och portföljerna 4 år</a:t>
            </a:r>
            <a:br>
              <a:rPr lang="sv-SE" sz="3600" dirty="0"/>
            </a:br>
            <a:r>
              <a:rPr lang="sv-SE" sz="3600" dirty="0"/>
              <a:t>Vad har vi lärt oss?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A1656F3-05D5-0DA4-5911-04517F5D1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C966373-EDD4-55D6-31CE-CDBD45E1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347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7B273A-A7E8-FCFA-3D27-77325970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/>
              <a:t>Resultat på vägen</a:t>
            </a:r>
            <a:br>
              <a:rPr lang="sv-SE" dirty="0"/>
            </a:br>
            <a:r>
              <a:rPr lang="sv-SE" sz="2700" dirty="0"/>
              <a:t>Metodik - Verktyg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9A4A48-4399-9225-C21D-F8A926D3C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Dokumenterad strategi</a:t>
            </a:r>
          </a:p>
          <a:p>
            <a:pPr lvl="1"/>
            <a:r>
              <a:rPr lang="sv-SE" dirty="0"/>
              <a:t>Klara köp- och säljvillkor</a:t>
            </a:r>
          </a:p>
          <a:p>
            <a:r>
              <a:rPr lang="sv-SE" dirty="0"/>
              <a:t>Screening har kunnat göras effektivt</a:t>
            </a:r>
          </a:p>
          <a:p>
            <a:pPr lvl="1"/>
            <a:r>
              <a:rPr lang="sv-SE" dirty="0"/>
              <a:t>Både vad gäller möjliga villkor och aktuell data</a:t>
            </a:r>
          </a:p>
          <a:p>
            <a:r>
              <a:rPr lang="sv-SE" dirty="0"/>
              <a:t>Rankning har kunnat göras effektivt</a:t>
            </a:r>
          </a:p>
          <a:p>
            <a:pPr lvl="1"/>
            <a:r>
              <a:rPr lang="sv-SE" dirty="0"/>
              <a:t>Utmatning till Excel</a:t>
            </a:r>
          </a:p>
          <a:p>
            <a:pPr lvl="1"/>
            <a:r>
              <a:rPr lang="sv-SE" dirty="0"/>
              <a:t>Rankningen i Excel</a:t>
            </a:r>
          </a:p>
          <a:p>
            <a:r>
              <a:rPr lang="sv-SE" dirty="0"/>
              <a:t>Test av avkastning i Portfölj har kunnat göras effektivt</a:t>
            </a:r>
          </a:p>
          <a:p>
            <a:pPr lvl="1"/>
            <a:r>
              <a:rPr lang="sv-SE" dirty="0"/>
              <a:t>Skapa Portfölj, köp och sälj av aktier, införande av utdelning och jämföra avkastningen med index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1C4D2D6-B427-2A52-21A7-39EE07BD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011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208EA8-E4C4-BECA-E3B6-BD098AEA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0942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Resultat på vägen</a:t>
            </a:r>
            <a:br>
              <a:rPr lang="sv-SE" dirty="0"/>
            </a:br>
            <a:r>
              <a:rPr lang="sv-SE" sz="2700" dirty="0"/>
              <a:t>Avkastningen - Beroendefaktorer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05E190-5D33-A6F7-0901-C5589EAED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5114"/>
            <a:ext cx="7886700" cy="3624859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Marknadsklimatet</a:t>
            </a:r>
          </a:p>
          <a:p>
            <a:pPr lvl="1"/>
            <a:r>
              <a:rPr lang="sv-SE" dirty="0"/>
              <a:t>Total avkastning under 4 år 1 månad (2020-02-28 – 2024-03-28)</a:t>
            </a:r>
          </a:p>
          <a:p>
            <a:pPr lvl="2"/>
            <a:r>
              <a:rPr lang="sv-SE" dirty="0"/>
              <a:t>Etta: F-Score + </a:t>
            </a:r>
            <a:r>
              <a:rPr lang="sv-SE" dirty="0" err="1"/>
              <a:t>Momentum</a:t>
            </a:r>
            <a:r>
              <a:rPr lang="sv-SE" dirty="0"/>
              <a:t>, 3 månaders byte</a:t>
            </a:r>
          </a:p>
          <a:p>
            <a:pPr lvl="2"/>
            <a:r>
              <a:rPr lang="sv-SE" dirty="0"/>
              <a:t>Tvåa: Stabil tillväxt, årligt byte</a:t>
            </a:r>
          </a:p>
          <a:p>
            <a:pPr lvl="2"/>
            <a:r>
              <a:rPr lang="sv-SE" dirty="0"/>
              <a:t>Trea: MF + </a:t>
            </a:r>
            <a:r>
              <a:rPr lang="sv-SE" dirty="0" err="1"/>
              <a:t>Momentum</a:t>
            </a:r>
            <a:r>
              <a:rPr lang="sv-SE" dirty="0"/>
              <a:t>, årligt byte</a:t>
            </a:r>
          </a:p>
          <a:p>
            <a:pPr lvl="1"/>
            <a:r>
              <a:rPr lang="sv-SE" dirty="0"/>
              <a:t>Marknaden har uppåtgående trend (2020-02-28 – 2022-01-04)</a:t>
            </a:r>
          </a:p>
          <a:p>
            <a:pPr lvl="2"/>
            <a:r>
              <a:rPr lang="sv-SE" dirty="0"/>
              <a:t>Etta: Stabil tillväxt, årligt byte</a:t>
            </a:r>
          </a:p>
          <a:p>
            <a:pPr lvl="2"/>
            <a:r>
              <a:rPr lang="sv-SE" dirty="0"/>
              <a:t>Tvåa: F-Score + </a:t>
            </a:r>
            <a:r>
              <a:rPr lang="sv-SE" dirty="0" err="1"/>
              <a:t>Momentum</a:t>
            </a:r>
            <a:r>
              <a:rPr lang="sv-SE" dirty="0"/>
              <a:t>, 3 månaders byte</a:t>
            </a:r>
          </a:p>
          <a:p>
            <a:pPr lvl="2"/>
            <a:r>
              <a:rPr lang="sv-SE" dirty="0"/>
              <a:t>Trea: MF (</a:t>
            </a:r>
            <a:r>
              <a:rPr lang="sv-SE" dirty="0" err="1"/>
              <a:t>Greenblatt</a:t>
            </a:r>
            <a:r>
              <a:rPr lang="sv-SE" dirty="0"/>
              <a:t>), årligt byte rullande per kvartal</a:t>
            </a:r>
          </a:p>
          <a:p>
            <a:pPr lvl="1"/>
            <a:r>
              <a:rPr lang="sv-SE" dirty="0"/>
              <a:t>Marknaden har nedåtgående trend (2022-01-04 – 2023-10-27)</a:t>
            </a:r>
          </a:p>
          <a:p>
            <a:pPr lvl="2"/>
            <a:r>
              <a:rPr lang="sv-SE" dirty="0"/>
              <a:t>Etta: F-Score + </a:t>
            </a:r>
            <a:r>
              <a:rPr lang="sv-SE" dirty="0" err="1"/>
              <a:t>Momentum</a:t>
            </a:r>
            <a:r>
              <a:rPr lang="sv-SE" dirty="0"/>
              <a:t>, 3 månaders byte</a:t>
            </a:r>
          </a:p>
          <a:p>
            <a:pPr lvl="2"/>
            <a:r>
              <a:rPr lang="sv-SE" dirty="0"/>
              <a:t>Tvåa, delad: MF + </a:t>
            </a:r>
            <a:r>
              <a:rPr lang="sv-SE" dirty="0" err="1"/>
              <a:t>Momentum</a:t>
            </a:r>
            <a:r>
              <a:rPr lang="sv-SE" dirty="0"/>
              <a:t>, årligt byte</a:t>
            </a:r>
          </a:p>
          <a:p>
            <a:pPr lvl="2"/>
            <a:r>
              <a:rPr lang="sv-SE" dirty="0"/>
              <a:t>Tvåa, delad: Stabil tillväxt, årligt byte</a:t>
            </a:r>
          </a:p>
          <a:p>
            <a:pPr lvl="2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EBC796-51F4-9FDD-B699-4B837994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821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CEE2B0-2FA1-5714-093B-1CFDFD33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Resultat på vägen</a:t>
            </a:r>
            <a:br>
              <a:rPr lang="sv-SE" dirty="0"/>
            </a:br>
            <a:r>
              <a:rPr lang="sv-SE" sz="2700" dirty="0"/>
              <a:t>Avkastningen - Beroendefaktorer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08D968-E5C8-7BFD-3BF3-07D14D381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221213"/>
          </a:xfrm>
        </p:spPr>
        <p:txBody>
          <a:bodyPr>
            <a:normAutofit fontScale="55000" lnSpcReduction="20000"/>
          </a:bodyPr>
          <a:lstStyle/>
          <a:p>
            <a:r>
              <a:rPr lang="sv-SE" dirty="0"/>
              <a:t>Riskspridning</a:t>
            </a:r>
          </a:p>
          <a:p>
            <a:pPr lvl="1"/>
            <a:r>
              <a:rPr lang="sv-SE" dirty="0"/>
              <a:t>Portföljerna innehåller minst tio olika aktier. Detta innebär att </a:t>
            </a:r>
            <a:r>
              <a:rPr lang="sv-SE"/>
              <a:t>om exempelvis en </a:t>
            </a:r>
            <a:r>
              <a:rPr lang="sv-SE" dirty="0"/>
              <a:t>svart svan </a:t>
            </a:r>
            <a:r>
              <a:rPr lang="sv-SE"/>
              <a:t>dyker upp, </a:t>
            </a:r>
            <a:r>
              <a:rPr lang="sv-SE" dirty="0"/>
              <a:t>så begränsas portföljens värdeminskning</a:t>
            </a:r>
          </a:p>
          <a:p>
            <a:r>
              <a:rPr lang="sv-SE" dirty="0"/>
              <a:t>Värde-/Tillväxtbolag</a:t>
            </a:r>
          </a:p>
          <a:p>
            <a:pPr lvl="1"/>
            <a:r>
              <a:rPr lang="sv-SE" dirty="0"/>
              <a:t>Värdebolag (F-Score) klarar sig bäst i en nedåtgående marknad</a:t>
            </a:r>
          </a:p>
          <a:p>
            <a:pPr lvl="1"/>
            <a:r>
              <a:rPr lang="sv-SE" dirty="0"/>
              <a:t>Tillväxtbolag (Stabil tillväxt) klarar sig bäst i en uppåtgående marknad</a:t>
            </a:r>
          </a:p>
          <a:p>
            <a:r>
              <a:rPr lang="sv-SE" dirty="0"/>
              <a:t>Bolagets börsvärde/börslista</a:t>
            </a:r>
          </a:p>
          <a:p>
            <a:pPr lvl="1"/>
            <a:r>
              <a:rPr lang="sv-SE" dirty="0"/>
              <a:t>Bolag som handlas på småbolagslistorna utvecklas sämre än de större på OMXS30 i en nedåtgående marknadstrend</a:t>
            </a:r>
          </a:p>
          <a:p>
            <a:pPr lvl="1"/>
            <a:r>
              <a:rPr lang="sv-SE" dirty="0"/>
              <a:t>Bolag på småbolagslistorna utvecklas bättre än de större på OMXS30 i en uppåtgående marknadstrend</a:t>
            </a:r>
          </a:p>
          <a:p>
            <a:r>
              <a:rPr lang="sv-SE" dirty="0" err="1"/>
              <a:t>Kursmomentum</a:t>
            </a:r>
            <a:endParaRPr lang="sv-SE" dirty="0"/>
          </a:p>
          <a:p>
            <a:pPr lvl="1"/>
            <a:r>
              <a:rPr lang="sv-SE" dirty="0" err="1"/>
              <a:t>Kursmomentum</a:t>
            </a:r>
            <a:r>
              <a:rPr lang="sv-SE" dirty="0"/>
              <a:t> har en positiv inverkan på portföljernas avkastning</a:t>
            </a:r>
          </a:p>
          <a:p>
            <a:r>
              <a:rPr lang="sv-SE" dirty="0"/>
              <a:t>Investeringens längd</a:t>
            </a:r>
          </a:p>
          <a:p>
            <a:pPr lvl="1"/>
            <a:r>
              <a:rPr lang="sv-SE" dirty="0"/>
              <a:t>En faktor som påverkar avkastningen kan vara hur lång tid investeringen i en aktie görs. Vad ger bäst avkastning för en strategi, om tiden för investeringen är 3 eller 12 månader?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E84981-8693-7558-9B23-A0E580BB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80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D0DF7D-8A57-A771-0A1B-DEBD0B6F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32190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400" dirty="0"/>
              <a:t>Screeningportföljers avkastning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E49891AC-02D1-42FC-4F30-6E087D12B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450805"/>
              </p:ext>
            </p:extLst>
          </p:nvPr>
        </p:nvGraphicFramePr>
        <p:xfrm>
          <a:off x="167106" y="980728"/>
          <a:ext cx="8809789" cy="409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774">
                  <a:extLst>
                    <a:ext uri="{9D8B030D-6E8A-4147-A177-3AD203B41FA5}">
                      <a16:colId xmlns:a16="http://schemas.microsoft.com/office/drawing/2014/main" val="24808418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84455082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9600512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82412121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736902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02909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893470151"/>
                    </a:ext>
                  </a:extLst>
                </a:gridCol>
                <a:gridCol w="732487">
                  <a:extLst>
                    <a:ext uri="{9D8B030D-6E8A-4147-A177-3AD203B41FA5}">
                      <a16:colId xmlns:a16="http://schemas.microsoft.com/office/drawing/2014/main" val="172145197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sv-SE" sz="1400" dirty="0"/>
                        <a:t>Portfölj</a:t>
                      </a:r>
                    </a:p>
                    <a:p>
                      <a:r>
                        <a:rPr lang="sv-SE" sz="1400" dirty="0"/>
                        <a:t>För detaljerad beskrivning se: Screeningstrategier - Regelverk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Antal mån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Avkastning ,</a:t>
                      </a:r>
                    </a:p>
                    <a:p>
                      <a:r>
                        <a:rPr lang="sv-SE" sz="1400" dirty="0"/>
                        <a:t>Underlag </a:t>
                      </a:r>
                      <a:r>
                        <a:rPr lang="sv-SE" sz="1400"/>
                        <a:t>för kalkyl</a:t>
                      </a:r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Årsavkastn</a:t>
                      </a:r>
                      <a:r>
                        <a:rPr lang="sv-SE" sz="1400" dirty="0"/>
                        <a:t>. sedan start CAGR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Avk</a:t>
                      </a:r>
                      <a:r>
                        <a:rPr lang="sv-SE" sz="1400" dirty="0"/>
                        <a:t>.</a:t>
                      </a:r>
                    </a:p>
                    <a:p>
                      <a:r>
                        <a:rPr lang="sv-SE" sz="1400" dirty="0"/>
                        <a:t>2022</a:t>
                      </a:r>
                    </a:p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Avk</a:t>
                      </a:r>
                      <a:r>
                        <a:rPr lang="sv-SE" sz="1400" dirty="0"/>
                        <a:t>.</a:t>
                      </a:r>
                    </a:p>
                    <a:p>
                      <a:r>
                        <a:rPr lang="sv-SE" sz="1400" dirty="0"/>
                        <a:t>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Avk</a:t>
                      </a:r>
                      <a:r>
                        <a:rPr lang="sv-SE" sz="1400" dirty="0"/>
                        <a:t>.</a:t>
                      </a:r>
                    </a:p>
                    <a:p>
                      <a:r>
                        <a:rPr lang="sv-SE" sz="1400" dirty="0"/>
                        <a:t>3 mån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Avk</a:t>
                      </a:r>
                      <a:r>
                        <a:rPr lang="sv-SE" sz="1400" dirty="0"/>
                        <a:t>.</a:t>
                      </a:r>
                    </a:p>
                    <a:p>
                      <a:r>
                        <a:rPr lang="sv-SE" sz="1400" dirty="0"/>
                        <a:t>1 mån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284247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400" dirty="0"/>
                        <a:t>1. </a:t>
                      </a:r>
                      <a:r>
                        <a:rPr lang="sv-SE" sz="1400" dirty="0" err="1"/>
                        <a:t>Greenblatt</a:t>
                      </a:r>
                      <a:r>
                        <a:rPr lang="sv-SE" sz="1400" dirty="0"/>
                        <a:t>, Magic </a:t>
                      </a:r>
                      <a:r>
                        <a:rPr lang="sv-SE" sz="1400" dirty="0" err="1"/>
                        <a:t>formula</a:t>
                      </a:r>
                      <a:r>
                        <a:rPr lang="sv-SE" sz="1400" dirty="0"/>
                        <a:t>, byte ¼ /</a:t>
                      </a:r>
                      <a:r>
                        <a:rPr lang="sv-SE" sz="1400" dirty="0" err="1"/>
                        <a:t>kv</a:t>
                      </a:r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+50%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10,4 %/år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-25%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6988467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400" dirty="0"/>
                        <a:t>2. Magic </a:t>
                      </a:r>
                      <a:r>
                        <a:rPr lang="sv-SE" sz="1400" dirty="0" err="1"/>
                        <a:t>formula</a:t>
                      </a:r>
                      <a:r>
                        <a:rPr lang="sv-SE" sz="1400" dirty="0"/>
                        <a:t> + </a:t>
                      </a:r>
                      <a:r>
                        <a:rPr lang="sv-SE" sz="1400" dirty="0" err="1"/>
                        <a:t>Mom</a:t>
                      </a:r>
                      <a:r>
                        <a:rPr lang="sv-SE" sz="1400" dirty="0"/>
                        <a:t>, byte år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+60%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12,2 %/år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-15%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52497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400" dirty="0"/>
                        <a:t>3. F-Score, byte år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+50%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10,4 %/år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-12%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99954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400" dirty="0"/>
                        <a:t>4. F-Score + </a:t>
                      </a:r>
                      <a:r>
                        <a:rPr lang="sv-SE" sz="1400" dirty="0" err="1"/>
                        <a:t>Mom</a:t>
                      </a:r>
                      <a:r>
                        <a:rPr lang="sv-SE" sz="1400" dirty="0"/>
                        <a:t>, byte </a:t>
                      </a:r>
                      <a:r>
                        <a:rPr lang="sv-SE" sz="1400" dirty="0" err="1"/>
                        <a:t>kv</a:t>
                      </a:r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+132%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22,9 %/år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+12%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977267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400" dirty="0"/>
                        <a:t>5. Stabil tillväxt, byte år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+96%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17,9 %/år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-18%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+16%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-18%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-13%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30477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400" dirty="0"/>
                        <a:t>6. Stabil tillväxt + </a:t>
                      </a:r>
                      <a:r>
                        <a:rPr lang="sv-SE" sz="1400" dirty="0" err="1"/>
                        <a:t>Momentum</a:t>
                      </a:r>
                      <a:r>
                        <a:rPr lang="sv-SE" sz="1400" dirty="0"/>
                        <a:t>, byte år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14404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400" dirty="0"/>
                        <a:t>7. Stabil tillväxt + </a:t>
                      </a:r>
                      <a:r>
                        <a:rPr lang="sv-SE" sz="1400" dirty="0" err="1"/>
                        <a:t>Mom</a:t>
                      </a:r>
                      <a:r>
                        <a:rPr lang="sv-SE" sz="1400" dirty="0"/>
                        <a:t>, byte </a:t>
                      </a:r>
                      <a:r>
                        <a:rPr lang="sv-SE" sz="1400" dirty="0" err="1"/>
                        <a:t>kv</a:t>
                      </a:r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0,5 %/år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-41%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28807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400" dirty="0"/>
                        <a:t>8. Tio-i-topp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-15%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-6,7 %/år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-18%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-1%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69942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400" dirty="0"/>
                        <a:t>Index OMXSGI från 2020-02-28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+69%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13,7 %/år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2956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400" dirty="0"/>
                        <a:t>Index OMXSGI från 2021-11-30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+4%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1,7 %/år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860228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400" dirty="0"/>
                        <a:t>Index OMXSGI från 2024-02-28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182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400" dirty="0"/>
                        <a:t>Index OMXSGI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-22%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+19%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+8%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+6%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62840816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DDFCD857-62AF-4859-026D-8DE86899E1C9}"/>
              </a:ext>
            </a:extLst>
          </p:cNvPr>
          <p:cNvSpPr txBox="1"/>
          <p:nvPr/>
        </p:nvSpPr>
        <p:spPr>
          <a:xfrm>
            <a:off x="1709192" y="5877272"/>
            <a:ext cx="57256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CAGR står för </a:t>
            </a:r>
            <a:r>
              <a:rPr lang="sv-SE" dirty="0" err="1"/>
              <a:t>Compound</a:t>
            </a:r>
            <a:r>
              <a:rPr lang="sv-SE" dirty="0"/>
              <a:t> </a:t>
            </a:r>
            <a:r>
              <a:rPr lang="sv-SE" dirty="0" err="1"/>
              <a:t>Annual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 Rate</a:t>
            </a:r>
          </a:p>
          <a:p>
            <a:r>
              <a:rPr lang="sv-SE" dirty="0"/>
              <a:t>Genomsnittlig årlig avkastningen i procent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D7A242-D6AF-2BA7-E724-62176C7B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3</a:t>
            </a:fld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34DFA72A-EDCE-5557-C773-D973B5AEFCF2}"/>
              </a:ext>
            </a:extLst>
          </p:cNvPr>
          <p:cNvSpPr/>
          <p:nvPr/>
        </p:nvSpPr>
        <p:spPr>
          <a:xfrm>
            <a:off x="6444208" y="2531034"/>
            <a:ext cx="576064" cy="321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EC3096BC-5353-053D-DCAE-F7A9C026193F}"/>
              </a:ext>
            </a:extLst>
          </p:cNvPr>
          <p:cNvSpPr/>
          <p:nvPr/>
        </p:nvSpPr>
        <p:spPr>
          <a:xfrm>
            <a:off x="6433646" y="4750766"/>
            <a:ext cx="576064" cy="321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06F9D2CA-8902-BEF3-63A1-88A7DC9F0EC7}"/>
              </a:ext>
            </a:extLst>
          </p:cNvPr>
          <p:cNvSpPr/>
          <p:nvPr/>
        </p:nvSpPr>
        <p:spPr>
          <a:xfrm>
            <a:off x="6980706" y="2796680"/>
            <a:ext cx="576064" cy="321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87AC5F58-561F-FE14-021B-91A5F3CE6D9F}"/>
              </a:ext>
            </a:extLst>
          </p:cNvPr>
          <p:cNvSpPr/>
          <p:nvPr/>
        </p:nvSpPr>
        <p:spPr>
          <a:xfrm>
            <a:off x="7018245" y="4759540"/>
            <a:ext cx="576064" cy="321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AD1ED47E-BE05-5B88-36F0-2657FACDCB2C}"/>
              </a:ext>
            </a:extLst>
          </p:cNvPr>
          <p:cNvSpPr/>
          <p:nvPr/>
        </p:nvSpPr>
        <p:spPr>
          <a:xfrm>
            <a:off x="6435547" y="2233362"/>
            <a:ext cx="576064" cy="321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C9EAD581-9AFA-CD9A-E56A-265DA0BB5B5F}"/>
              </a:ext>
            </a:extLst>
          </p:cNvPr>
          <p:cNvSpPr/>
          <p:nvPr/>
        </p:nvSpPr>
        <p:spPr>
          <a:xfrm>
            <a:off x="7630750" y="4759540"/>
            <a:ext cx="576064" cy="321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9625603E-791F-DC9F-D274-C3ADD5D987C1}"/>
              </a:ext>
            </a:extLst>
          </p:cNvPr>
          <p:cNvSpPr/>
          <p:nvPr/>
        </p:nvSpPr>
        <p:spPr>
          <a:xfrm>
            <a:off x="8263704" y="4759540"/>
            <a:ext cx="576064" cy="321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83C269B4-4A62-0D0B-DEEB-97CBC5C23228}"/>
              </a:ext>
            </a:extLst>
          </p:cNvPr>
          <p:cNvSpPr/>
          <p:nvPr/>
        </p:nvSpPr>
        <p:spPr>
          <a:xfrm>
            <a:off x="8249735" y="2525436"/>
            <a:ext cx="576064" cy="321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B6486189-D838-BBEB-50FD-2F65D365E386}"/>
              </a:ext>
            </a:extLst>
          </p:cNvPr>
          <p:cNvSpPr/>
          <p:nvPr/>
        </p:nvSpPr>
        <p:spPr>
          <a:xfrm>
            <a:off x="6980706" y="1943486"/>
            <a:ext cx="576064" cy="321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B32E25B-36AB-3C57-D467-8B7652FB3547}"/>
              </a:ext>
            </a:extLst>
          </p:cNvPr>
          <p:cNvSpPr/>
          <p:nvPr/>
        </p:nvSpPr>
        <p:spPr>
          <a:xfrm>
            <a:off x="5148064" y="3961893"/>
            <a:ext cx="1008112" cy="2512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5ED2B763-6A3C-1580-74A7-03AB4D1836EE}"/>
              </a:ext>
            </a:extLst>
          </p:cNvPr>
          <p:cNvSpPr/>
          <p:nvPr/>
        </p:nvSpPr>
        <p:spPr>
          <a:xfrm>
            <a:off x="5148064" y="2852936"/>
            <a:ext cx="1008112" cy="223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2956D39-1A0D-4AE9-632F-3C34793699B5}"/>
              </a:ext>
            </a:extLst>
          </p:cNvPr>
          <p:cNvSpPr/>
          <p:nvPr/>
        </p:nvSpPr>
        <p:spPr>
          <a:xfrm>
            <a:off x="5148064" y="1991734"/>
            <a:ext cx="1008112" cy="223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F997911-26F0-3A83-0C6C-2C3A1E128C7B}"/>
              </a:ext>
            </a:extLst>
          </p:cNvPr>
          <p:cNvSpPr/>
          <p:nvPr/>
        </p:nvSpPr>
        <p:spPr>
          <a:xfrm>
            <a:off x="5148064" y="2282548"/>
            <a:ext cx="1008112" cy="223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CB7E3FA-D12B-4FEB-AADC-1A937F2EC13A}"/>
              </a:ext>
            </a:extLst>
          </p:cNvPr>
          <p:cNvSpPr/>
          <p:nvPr/>
        </p:nvSpPr>
        <p:spPr>
          <a:xfrm>
            <a:off x="5148064" y="2567959"/>
            <a:ext cx="1008112" cy="223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956144F-BDA4-FAF5-1CF6-311AE44CD088}"/>
              </a:ext>
            </a:extLst>
          </p:cNvPr>
          <p:cNvSpPr/>
          <p:nvPr/>
        </p:nvSpPr>
        <p:spPr>
          <a:xfrm>
            <a:off x="5148064" y="1730357"/>
            <a:ext cx="1008112" cy="223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82EFA13-53CC-12B5-912F-1AA8AF0B9746}"/>
              </a:ext>
            </a:extLst>
          </p:cNvPr>
          <p:cNvSpPr/>
          <p:nvPr/>
        </p:nvSpPr>
        <p:spPr>
          <a:xfrm>
            <a:off x="5148064" y="3407415"/>
            <a:ext cx="1008112" cy="223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51B77B0B-6D91-6537-D512-51BF157D1464}"/>
              </a:ext>
            </a:extLst>
          </p:cNvPr>
          <p:cNvSpPr/>
          <p:nvPr/>
        </p:nvSpPr>
        <p:spPr>
          <a:xfrm>
            <a:off x="7630608" y="1668459"/>
            <a:ext cx="576064" cy="321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C4BBBC55-B972-4253-5528-1BD9F6823FC1}"/>
              </a:ext>
            </a:extLst>
          </p:cNvPr>
          <p:cNvSpPr/>
          <p:nvPr/>
        </p:nvSpPr>
        <p:spPr>
          <a:xfrm>
            <a:off x="8255947" y="2215264"/>
            <a:ext cx="576064" cy="321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87CF10D5-8DE4-C471-3847-11F8ECD9939B}"/>
              </a:ext>
            </a:extLst>
          </p:cNvPr>
          <p:cNvSpPr/>
          <p:nvPr/>
        </p:nvSpPr>
        <p:spPr>
          <a:xfrm>
            <a:off x="7630750" y="2492896"/>
            <a:ext cx="576064" cy="321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Likbent triangel 21">
            <a:extLst>
              <a:ext uri="{FF2B5EF4-FFF2-40B4-BE49-F238E27FC236}">
                <a16:creationId xmlns:a16="http://schemas.microsoft.com/office/drawing/2014/main" id="{809239D9-B8AE-E7C2-9C3D-850E3F40A717}"/>
              </a:ext>
            </a:extLst>
          </p:cNvPr>
          <p:cNvSpPr/>
          <p:nvPr/>
        </p:nvSpPr>
        <p:spPr>
          <a:xfrm rot="10800000">
            <a:off x="107504" y="1987100"/>
            <a:ext cx="360040" cy="27109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Likbent triangel 28">
            <a:extLst>
              <a:ext uri="{FF2B5EF4-FFF2-40B4-BE49-F238E27FC236}">
                <a16:creationId xmlns:a16="http://schemas.microsoft.com/office/drawing/2014/main" id="{27DE396D-E67D-B25D-D96B-B5EA8D2676FF}"/>
              </a:ext>
            </a:extLst>
          </p:cNvPr>
          <p:cNvSpPr/>
          <p:nvPr/>
        </p:nvSpPr>
        <p:spPr>
          <a:xfrm rot="10800000">
            <a:off x="96115" y="2838711"/>
            <a:ext cx="360040" cy="27109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Likbent triangel 29">
            <a:extLst>
              <a:ext uri="{FF2B5EF4-FFF2-40B4-BE49-F238E27FC236}">
                <a16:creationId xmlns:a16="http://schemas.microsoft.com/office/drawing/2014/main" id="{21300733-D538-08EE-0CA3-78C85ECF428B}"/>
              </a:ext>
            </a:extLst>
          </p:cNvPr>
          <p:cNvSpPr/>
          <p:nvPr/>
        </p:nvSpPr>
        <p:spPr>
          <a:xfrm rot="10800000">
            <a:off x="99339" y="3118582"/>
            <a:ext cx="360040" cy="27109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Likbent triangel 30">
            <a:extLst>
              <a:ext uri="{FF2B5EF4-FFF2-40B4-BE49-F238E27FC236}">
                <a16:creationId xmlns:a16="http://schemas.microsoft.com/office/drawing/2014/main" id="{44A9A318-2957-AC8E-69D1-6E25DD6858D6}"/>
              </a:ext>
            </a:extLst>
          </p:cNvPr>
          <p:cNvSpPr/>
          <p:nvPr/>
        </p:nvSpPr>
        <p:spPr>
          <a:xfrm rot="10800000">
            <a:off x="86387" y="3407415"/>
            <a:ext cx="360040" cy="27109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Likbent triangel 31">
            <a:extLst>
              <a:ext uri="{FF2B5EF4-FFF2-40B4-BE49-F238E27FC236}">
                <a16:creationId xmlns:a16="http://schemas.microsoft.com/office/drawing/2014/main" id="{62786995-206C-0A1F-F7A6-177DAE4B9E9E}"/>
              </a:ext>
            </a:extLst>
          </p:cNvPr>
          <p:cNvSpPr/>
          <p:nvPr/>
        </p:nvSpPr>
        <p:spPr>
          <a:xfrm rot="10800000">
            <a:off x="86387" y="3693664"/>
            <a:ext cx="360040" cy="27109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Likbent triangel 32">
            <a:extLst>
              <a:ext uri="{FF2B5EF4-FFF2-40B4-BE49-F238E27FC236}">
                <a16:creationId xmlns:a16="http://schemas.microsoft.com/office/drawing/2014/main" id="{B29DD66D-F7C0-0117-744F-87A5F7A0E654}"/>
              </a:ext>
            </a:extLst>
          </p:cNvPr>
          <p:cNvSpPr/>
          <p:nvPr/>
        </p:nvSpPr>
        <p:spPr>
          <a:xfrm rot="10800000">
            <a:off x="107504" y="5203872"/>
            <a:ext cx="360040" cy="27109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8E5B9C08-217A-465C-4104-BB6F5709B9CC}"/>
              </a:ext>
            </a:extLst>
          </p:cNvPr>
          <p:cNvSpPr txBox="1"/>
          <p:nvPr/>
        </p:nvSpPr>
        <p:spPr>
          <a:xfrm>
            <a:off x="628650" y="5149080"/>
            <a:ext cx="476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Drabbad av svart svan, </a:t>
            </a:r>
            <a:r>
              <a:rPr lang="sv-SE" dirty="0" err="1"/>
              <a:t>Swemet</a:t>
            </a:r>
            <a:r>
              <a:rPr lang="sv-SE" dirty="0"/>
              <a:t> – </a:t>
            </a:r>
            <a:r>
              <a:rPr lang="sv-SE" dirty="0" err="1"/>
              <a:t>avnoterad</a:t>
            </a:r>
            <a:r>
              <a:rPr lang="sv-SE" dirty="0"/>
              <a:t>, såld</a:t>
            </a:r>
          </a:p>
        </p:txBody>
      </p:sp>
    </p:spTree>
    <p:extLst>
      <p:ext uri="{BB962C8B-B14F-4D97-AF65-F5344CB8AC3E}">
        <p14:creationId xmlns:p14="http://schemas.microsoft.com/office/powerpoint/2010/main" val="378667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A9FA47C8-4E6C-F768-95D2-CF19A2EAB1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041" y="708511"/>
            <a:ext cx="8385266" cy="216771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1. Magic Formula, </a:t>
            </a:r>
            <a:r>
              <a:rPr lang="sv-SE" sz="2400" dirty="0" err="1"/>
              <a:t>Greenblatt</a:t>
            </a:r>
            <a:r>
              <a:rPr lang="sv-SE" sz="2400" dirty="0"/>
              <a:t>, årligt byte rullande per kvartal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30E9AC9-0642-42F1-B881-ED8C4A1F1041}"/>
              </a:ext>
            </a:extLst>
          </p:cNvPr>
          <p:cNvSpPr txBox="1"/>
          <p:nvPr/>
        </p:nvSpPr>
        <p:spPr>
          <a:xfrm>
            <a:off x="138622" y="4378834"/>
            <a:ext cx="888744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Observation, se pilar i diagrammet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start till 2022-01-04, all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, har portföljen gått </a:t>
            </a:r>
            <a:r>
              <a:rPr lang="sv-SE" u="sng" dirty="0"/>
              <a:t>31% bättre än index</a:t>
            </a:r>
            <a:r>
              <a:rPr lang="sv-SE" dirty="0"/>
              <a:t>, 102% vs 71% för index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2022-01-04 till 2023-10-27 har portföljen gått </a:t>
            </a:r>
            <a:r>
              <a:rPr lang="sv-SE" u="sng" dirty="0"/>
              <a:t>17% sämre än index</a:t>
            </a:r>
            <a:r>
              <a:rPr lang="sv-SE" dirty="0"/>
              <a:t>, portfölj -41% och index -24%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2023-10-27 till 2024-03-28 har portföljen gått </a:t>
            </a:r>
            <a:r>
              <a:rPr lang="sv-SE" u="sng" dirty="0"/>
              <a:t>6% sämre än index</a:t>
            </a:r>
            <a:r>
              <a:rPr lang="sv-SE" dirty="0"/>
              <a:t>, portfölj +24% och index +30% </a:t>
            </a:r>
          </a:p>
        </p:txBody>
      </p:sp>
      <p:graphicFrame>
        <p:nvGraphicFramePr>
          <p:cNvPr id="7" name="Tabell 5">
            <a:extLst>
              <a:ext uri="{FF2B5EF4-FFF2-40B4-BE49-F238E27FC236}">
                <a16:creationId xmlns:a16="http://schemas.microsoft.com/office/drawing/2014/main" id="{4336E8EC-2B19-4C36-AC02-5821ECC81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880680"/>
              </p:ext>
            </p:extLst>
          </p:nvPr>
        </p:nvGraphicFramePr>
        <p:xfrm>
          <a:off x="353619" y="3187543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1658224253"/>
                    </a:ext>
                  </a:extLst>
                </a:gridCol>
                <a:gridCol w="1707664">
                  <a:extLst>
                    <a:ext uri="{9D8B030D-6E8A-4147-A177-3AD203B41FA5}">
                      <a16:colId xmlns:a16="http://schemas.microsoft.com/office/drawing/2014/main" val="262283457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65733966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2495492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56583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4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1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3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1 mån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999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Greenblatt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2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OMXSGI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90004"/>
                  </a:ext>
                </a:extLst>
              </a:tr>
            </a:tbl>
          </a:graphicData>
        </a:graphic>
      </p:graphicFrame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69DBC7D-DB39-497D-B0A7-9FE2789DE98E}"/>
              </a:ext>
            </a:extLst>
          </p:cNvPr>
          <p:cNvCxnSpPr>
            <a:cxnSpLocks/>
          </p:cNvCxnSpPr>
          <p:nvPr/>
        </p:nvCxnSpPr>
        <p:spPr>
          <a:xfrm flipH="1">
            <a:off x="4716016" y="2309920"/>
            <a:ext cx="729971" cy="862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l: höger 10">
            <a:extLst>
              <a:ext uri="{FF2B5EF4-FFF2-40B4-BE49-F238E27FC236}">
                <a16:creationId xmlns:a16="http://schemas.microsoft.com/office/drawing/2014/main" id="{6058D0E6-DACD-4106-85E3-40A7396408A1}"/>
              </a:ext>
            </a:extLst>
          </p:cNvPr>
          <p:cNvSpPr/>
          <p:nvPr/>
        </p:nvSpPr>
        <p:spPr>
          <a:xfrm>
            <a:off x="5148064" y="2276828"/>
            <a:ext cx="151216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il: höger 13">
            <a:extLst>
              <a:ext uri="{FF2B5EF4-FFF2-40B4-BE49-F238E27FC236}">
                <a16:creationId xmlns:a16="http://schemas.microsoft.com/office/drawing/2014/main" id="{7C1C1D88-F26F-4FB8-B3B1-6CDF4123E416}"/>
              </a:ext>
            </a:extLst>
          </p:cNvPr>
          <p:cNvSpPr/>
          <p:nvPr/>
        </p:nvSpPr>
        <p:spPr>
          <a:xfrm>
            <a:off x="6300192" y="2479396"/>
            <a:ext cx="360040" cy="62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il: höger 14">
            <a:extLst>
              <a:ext uri="{FF2B5EF4-FFF2-40B4-BE49-F238E27FC236}">
                <a16:creationId xmlns:a16="http://schemas.microsoft.com/office/drawing/2014/main" id="{85D9A091-60D2-43AF-BFAB-A0B74B291298}"/>
              </a:ext>
            </a:extLst>
          </p:cNvPr>
          <p:cNvSpPr/>
          <p:nvPr/>
        </p:nvSpPr>
        <p:spPr>
          <a:xfrm>
            <a:off x="6526108" y="2686025"/>
            <a:ext cx="134123" cy="5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0C4C21BA-9E8F-4CAE-8EFA-6E7F66A33897}"/>
              </a:ext>
            </a:extLst>
          </p:cNvPr>
          <p:cNvCxnSpPr>
            <a:cxnSpLocks/>
          </p:cNvCxnSpPr>
          <p:nvPr/>
        </p:nvCxnSpPr>
        <p:spPr>
          <a:xfrm flipH="1">
            <a:off x="6218291" y="2502145"/>
            <a:ext cx="225917" cy="631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FC8A3DB0-679A-497D-BB27-10E294BE74AE}"/>
              </a:ext>
            </a:extLst>
          </p:cNvPr>
          <p:cNvCxnSpPr>
            <a:cxnSpLocks/>
          </p:cNvCxnSpPr>
          <p:nvPr/>
        </p:nvCxnSpPr>
        <p:spPr>
          <a:xfrm>
            <a:off x="6553200" y="2738108"/>
            <a:ext cx="827112" cy="434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556BBAE-C888-B9C3-9406-3F50F5DE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4</a:t>
            </a:fld>
            <a:endParaRPr lang="sv-SE" dirty="0"/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A1FB097-9303-0F42-9F9C-B9F8D35ED72B}"/>
              </a:ext>
            </a:extLst>
          </p:cNvPr>
          <p:cNvCxnSpPr>
            <a:cxnSpLocks/>
          </p:cNvCxnSpPr>
          <p:nvPr/>
        </p:nvCxnSpPr>
        <p:spPr>
          <a:xfrm flipV="1">
            <a:off x="800024" y="1329454"/>
            <a:ext cx="2725572" cy="947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4E2B5B61-1CA5-5634-00A9-A66BFFFD0C21}"/>
              </a:ext>
            </a:extLst>
          </p:cNvPr>
          <p:cNvCxnSpPr>
            <a:cxnSpLocks/>
          </p:cNvCxnSpPr>
          <p:nvPr/>
        </p:nvCxnSpPr>
        <p:spPr>
          <a:xfrm>
            <a:off x="3525596" y="1329454"/>
            <a:ext cx="2558572" cy="80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5F1563AA-E501-C19C-4F6C-3B4F68E587B1}"/>
              </a:ext>
            </a:extLst>
          </p:cNvPr>
          <p:cNvCxnSpPr>
            <a:cxnSpLocks/>
          </p:cNvCxnSpPr>
          <p:nvPr/>
        </p:nvCxnSpPr>
        <p:spPr>
          <a:xfrm flipV="1">
            <a:off x="827584" y="1625693"/>
            <a:ext cx="2698012" cy="680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B0A27680-25EF-CF86-C78C-4CE283318447}"/>
              </a:ext>
            </a:extLst>
          </p:cNvPr>
          <p:cNvCxnSpPr>
            <a:cxnSpLocks/>
          </p:cNvCxnSpPr>
          <p:nvPr/>
        </p:nvCxnSpPr>
        <p:spPr>
          <a:xfrm>
            <a:off x="3525596" y="1625693"/>
            <a:ext cx="2558572" cy="387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FB95D078-6D78-5D9D-7E4A-0D39D7D71917}"/>
              </a:ext>
            </a:extLst>
          </p:cNvPr>
          <p:cNvCxnSpPr>
            <a:cxnSpLocks/>
          </p:cNvCxnSpPr>
          <p:nvPr/>
        </p:nvCxnSpPr>
        <p:spPr>
          <a:xfrm flipV="1">
            <a:off x="6084168" y="1669242"/>
            <a:ext cx="648072" cy="375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EA9996AE-C727-304C-8D44-B133B1EC8E55}"/>
              </a:ext>
            </a:extLst>
          </p:cNvPr>
          <p:cNvCxnSpPr>
            <a:cxnSpLocks/>
          </p:cNvCxnSpPr>
          <p:nvPr/>
        </p:nvCxnSpPr>
        <p:spPr>
          <a:xfrm flipV="1">
            <a:off x="6084168" y="1844824"/>
            <a:ext cx="648072" cy="300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54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E081788-42D3-6E00-D172-D4B40DA826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94" y="404664"/>
            <a:ext cx="8801012" cy="60486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1. Magic Formula, </a:t>
            </a:r>
            <a:r>
              <a:rPr lang="sv-SE" sz="2400" dirty="0" err="1"/>
              <a:t>Greenblatt</a:t>
            </a:r>
            <a:r>
              <a:rPr lang="sv-SE" sz="2400" dirty="0"/>
              <a:t>, årligt byte rullande per kvartal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93AEF99-B780-3AEE-9549-C15F3B30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15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AB7CD23-25C0-9533-118B-0754B3041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664" y="655868"/>
            <a:ext cx="8535182" cy="221068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4474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sv-SE" sz="2400"/>
              <a:t>2. Magic Formula + Momentum, årligt byte</a:t>
            </a:r>
            <a:endParaRPr lang="sv-SE" sz="18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5DD629C-0B20-42E3-9FDF-663A5B9C4BBE}"/>
              </a:ext>
            </a:extLst>
          </p:cNvPr>
          <p:cNvSpPr txBox="1"/>
          <p:nvPr/>
        </p:nvSpPr>
        <p:spPr>
          <a:xfrm>
            <a:off x="300806" y="4682398"/>
            <a:ext cx="853693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Observation, se pilar i diagrammet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start till 2022-01-04, all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, har portföljen gått </a:t>
            </a:r>
            <a:r>
              <a:rPr lang="sv-SE" u="sng" dirty="0"/>
              <a:t>22% bättre än index</a:t>
            </a:r>
            <a:r>
              <a:rPr lang="sv-SE" dirty="0"/>
              <a:t>, 93% vs 71% för index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2022-01-04 till 2023-10-27 har portföljen gått </a:t>
            </a:r>
            <a:r>
              <a:rPr lang="sv-SE" u="sng" dirty="0"/>
              <a:t>4% sämre än index</a:t>
            </a:r>
            <a:r>
              <a:rPr lang="sv-SE" dirty="0"/>
              <a:t>, portfölj -28% och index -24%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2023-10-27 till 2024-03-28 har portföljen gått </a:t>
            </a:r>
            <a:r>
              <a:rPr lang="sv-SE" u="sng" dirty="0"/>
              <a:t>15% sämre än index</a:t>
            </a:r>
            <a:r>
              <a:rPr lang="sv-SE" dirty="0"/>
              <a:t>, portfölj +15% och index +30% 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AA750369-909C-413B-AAE6-59BD2A154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429919"/>
              </p:ext>
            </p:extLst>
          </p:nvPr>
        </p:nvGraphicFramePr>
        <p:xfrm>
          <a:off x="454474" y="3541771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1658224253"/>
                    </a:ext>
                  </a:extLst>
                </a:gridCol>
                <a:gridCol w="1707664">
                  <a:extLst>
                    <a:ext uri="{9D8B030D-6E8A-4147-A177-3AD203B41FA5}">
                      <a16:colId xmlns:a16="http://schemas.microsoft.com/office/drawing/2014/main" val="262283457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65733966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2495492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56583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4 år 1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1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3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Utv 1 mån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999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MF+Mom</a:t>
                      </a:r>
                      <a:r>
                        <a:rPr lang="sv-SE" dirty="0"/>
                        <a:t>,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2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OMXSGI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90004"/>
                  </a:ext>
                </a:extLst>
              </a:tr>
            </a:tbl>
          </a:graphicData>
        </a:graphic>
      </p:graphicFrame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F6A73BAB-6202-4848-B54B-63EDDEE26CDF}"/>
              </a:ext>
            </a:extLst>
          </p:cNvPr>
          <p:cNvCxnSpPr>
            <a:cxnSpLocks/>
          </p:cNvCxnSpPr>
          <p:nvPr/>
        </p:nvCxnSpPr>
        <p:spPr>
          <a:xfrm flipH="1">
            <a:off x="4499992" y="2186857"/>
            <a:ext cx="782195" cy="1343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l: höger 15">
            <a:extLst>
              <a:ext uri="{FF2B5EF4-FFF2-40B4-BE49-F238E27FC236}">
                <a16:creationId xmlns:a16="http://schemas.microsoft.com/office/drawing/2014/main" id="{D74CC046-691E-4C3A-8BED-13243EC57755}"/>
              </a:ext>
            </a:extLst>
          </p:cNvPr>
          <p:cNvSpPr/>
          <p:nvPr/>
        </p:nvSpPr>
        <p:spPr>
          <a:xfrm>
            <a:off x="5282187" y="2078617"/>
            <a:ext cx="1522061" cy="88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il: höger 16">
            <a:extLst>
              <a:ext uri="{FF2B5EF4-FFF2-40B4-BE49-F238E27FC236}">
                <a16:creationId xmlns:a16="http://schemas.microsoft.com/office/drawing/2014/main" id="{E79BA7F6-8669-453F-9188-0BE71AFAF336}"/>
              </a:ext>
            </a:extLst>
          </p:cNvPr>
          <p:cNvSpPr/>
          <p:nvPr/>
        </p:nvSpPr>
        <p:spPr>
          <a:xfrm>
            <a:off x="6372200" y="2344674"/>
            <a:ext cx="401970" cy="55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höger 17">
            <a:extLst>
              <a:ext uri="{FF2B5EF4-FFF2-40B4-BE49-F238E27FC236}">
                <a16:creationId xmlns:a16="http://schemas.microsoft.com/office/drawing/2014/main" id="{52D2C27A-7C94-442D-87D0-6FA02CB6F010}"/>
              </a:ext>
            </a:extLst>
          </p:cNvPr>
          <p:cNvSpPr/>
          <p:nvPr/>
        </p:nvSpPr>
        <p:spPr>
          <a:xfrm>
            <a:off x="6651837" y="2600517"/>
            <a:ext cx="134123" cy="73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3ED495AB-073F-45CD-8BED-6EE9E3D66E67}"/>
              </a:ext>
            </a:extLst>
          </p:cNvPr>
          <p:cNvCxnSpPr>
            <a:cxnSpLocks/>
          </p:cNvCxnSpPr>
          <p:nvPr/>
        </p:nvCxnSpPr>
        <p:spPr>
          <a:xfrm flipH="1">
            <a:off x="6156176" y="2418048"/>
            <a:ext cx="288032" cy="1112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36C4C6D5-40B9-480D-B89A-86C633404EAD}"/>
              </a:ext>
            </a:extLst>
          </p:cNvPr>
          <p:cNvCxnSpPr>
            <a:cxnSpLocks/>
          </p:cNvCxnSpPr>
          <p:nvPr/>
        </p:nvCxnSpPr>
        <p:spPr>
          <a:xfrm>
            <a:off x="6732239" y="2695666"/>
            <a:ext cx="1080121" cy="834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DE634D-35CC-DDC2-CB5D-845131D8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6</a:t>
            </a:fld>
            <a:endParaRPr lang="sv-SE"/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C9FFE02E-2064-A9D5-7F75-F6C10B9833AB}"/>
              </a:ext>
            </a:extLst>
          </p:cNvPr>
          <p:cNvCxnSpPr>
            <a:cxnSpLocks/>
          </p:cNvCxnSpPr>
          <p:nvPr/>
        </p:nvCxnSpPr>
        <p:spPr>
          <a:xfrm flipV="1">
            <a:off x="899592" y="1359175"/>
            <a:ext cx="2664296" cy="840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EF86ECF4-6FE9-5BA3-F771-2E693EE44090}"/>
              </a:ext>
            </a:extLst>
          </p:cNvPr>
          <p:cNvCxnSpPr>
            <a:cxnSpLocks/>
          </p:cNvCxnSpPr>
          <p:nvPr/>
        </p:nvCxnSpPr>
        <p:spPr>
          <a:xfrm>
            <a:off x="3563888" y="1376322"/>
            <a:ext cx="2592288" cy="50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04B7552E-B7A4-7337-98C6-AF7F42F31DC1}"/>
              </a:ext>
            </a:extLst>
          </p:cNvPr>
          <p:cNvCxnSpPr>
            <a:cxnSpLocks/>
          </p:cNvCxnSpPr>
          <p:nvPr/>
        </p:nvCxnSpPr>
        <p:spPr>
          <a:xfrm flipV="1">
            <a:off x="899592" y="1554153"/>
            <a:ext cx="2664296" cy="64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8CD7F825-1363-3622-F48E-C8F4B6809D01}"/>
              </a:ext>
            </a:extLst>
          </p:cNvPr>
          <p:cNvCxnSpPr>
            <a:cxnSpLocks/>
          </p:cNvCxnSpPr>
          <p:nvPr/>
        </p:nvCxnSpPr>
        <p:spPr>
          <a:xfrm>
            <a:off x="3563888" y="1556792"/>
            <a:ext cx="2664296" cy="423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69AE9B1F-64F8-3D45-154D-AE477084861C}"/>
              </a:ext>
            </a:extLst>
          </p:cNvPr>
          <p:cNvCxnSpPr>
            <a:cxnSpLocks/>
          </p:cNvCxnSpPr>
          <p:nvPr/>
        </p:nvCxnSpPr>
        <p:spPr>
          <a:xfrm flipV="1">
            <a:off x="6228184" y="1718336"/>
            <a:ext cx="576064" cy="18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C48731E6-B96A-0967-D036-738D9034F3B5}"/>
              </a:ext>
            </a:extLst>
          </p:cNvPr>
          <p:cNvCxnSpPr>
            <a:cxnSpLocks/>
          </p:cNvCxnSpPr>
          <p:nvPr/>
        </p:nvCxnSpPr>
        <p:spPr>
          <a:xfrm flipV="1">
            <a:off x="6228184" y="1718336"/>
            <a:ext cx="504055" cy="262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24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5798F70-FA50-5A48-2E69-9381FAFDF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18" y="429295"/>
            <a:ext cx="8756508" cy="599940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4474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2. Magic Formula + </a:t>
            </a:r>
            <a:r>
              <a:rPr lang="sv-SE" sz="2400" dirty="0" err="1"/>
              <a:t>Momentum</a:t>
            </a:r>
            <a:r>
              <a:rPr lang="sv-SE" sz="2400" dirty="0"/>
              <a:t>, årligt byte</a:t>
            </a:r>
            <a:endParaRPr lang="sv-SE" sz="18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83EB74D-5AE4-D347-5C6C-D8708E39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341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6540B9D-E3A1-315C-6353-B380C25FCB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746210"/>
            <a:ext cx="8568952" cy="201811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429642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3. F-Score, årligt byte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32D204D-9AD6-4D72-B956-256D2FF36AA4}"/>
              </a:ext>
            </a:extLst>
          </p:cNvPr>
          <p:cNvSpPr txBox="1"/>
          <p:nvPr/>
        </p:nvSpPr>
        <p:spPr>
          <a:xfrm>
            <a:off x="126246" y="4647635"/>
            <a:ext cx="891024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Observation, se pilar i diagrammet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start till 2022-01-04, all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, har portföljen gått </a:t>
            </a:r>
            <a:r>
              <a:rPr lang="sv-SE" u="sng" dirty="0"/>
              <a:t>13% bättre än index</a:t>
            </a:r>
            <a:r>
              <a:rPr lang="sv-SE" dirty="0"/>
              <a:t>, 84% vs 71% för index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2022-01-04 till 2023-10-27 har portföljen gått </a:t>
            </a:r>
            <a:r>
              <a:rPr lang="sv-SE" u="sng" dirty="0"/>
              <a:t>1% sämre än index</a:t>
            </a:r>
            <a:r>
              <a:rPr lang="sv-SE" dirty="0"/>
              <a:t>, portfölj -25% och index -24%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Från 2023-10-27 till 2024-03-28 har portföljen gått </a:t>
            </a:r>
            <a:r>
              <a:rPr lang="sv-SE" u="sng" dirty="0"/>
              <a:t>19% sämre än index</a:t>
            </a:r>
            <a:r>
              <a:rPr lang="sv-SE" dirty="0"/>
              <a:t>, portfölj +11% och index +30% </a:t>
            </a:r>
          </a:p>
        </p:txBody>
      </p:sp>
      <p:graphicFrame>
        <p:nvGraphicFramePr>
          <p:cNvPr id="8" name="Tabell 5">
            <a:extLst>
              <a:ext uri="{FF2B5EF4-FFF2-40B4-BE49-F238E27FC236}">
                <a16:creationId xmlns:a16="http://schemas.microsoft.com/office/drawing/2014/main" id="{8EAC45F4-EB62-448F-A9AE-F737EBA737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050374"/>
              </p:ext>
            </p:extLst>
          </p:nvPr>
        </p:nvGraphicFramePr>
        <p:xfrm>
          <a:off x="457199" y="3348012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1658224253"/>
                    </a:ext>
                  </a:extLst>
                </a:gridCol>
                <a:gridCol w="1707664">
                  <a:extLst>
                    <a:ext uri="{9D8B030D-6E8A-4147-A177-3AD203B41FA5}">
                      <a16:colId xmlns:a16="http://schemas.microsoft.com/office/drawing/2014/main" val="262283457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65733966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2495492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56583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4 år 1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1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3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Utv</a:t>
                      </a:r>
                      <a:r>
                        <a:rPr lang="sv-SE" dirty="0"/>
                        <a:t> 1 mån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999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F-Score,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2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OMXSGI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90004"/>
                  </a:ext>
                </a:extLst>
              </a:tr>
            </a:tbl>
          </a:graphicData>
        </a:graphic>
      </p:graphicFrame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FA9D6ABF-FBB5-4DDB-B746-CCF0E75758E8}"/>
              </a:ext>
            </a:extLst>
          </p:cNvPr>
          <p:cNvCxnSpPr>
            <a:cxnSpLocks/>
          </p:cNvCxnSpPr>
          <p:nvPr/>
        </p:nvCxnSpPr>
        <p:spPr>
          <a:xfrm flipH="1">
            <a:off x="4572000" y="1988541"/>
            <a:ext cx="915935" cy="138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l: höger 16">
            <a:extLst>
              <a:ext uri="{FF2B5EF4-FFF2-40B4-BE49-F238E27FC236}">
                <a16:creationId xmlns:a16="http://schemas.microsoft.com/office/drawing/2014/main" id="{FF5D5E7D-734D-4986-9011-89A3A3E51FAA}"/>
              </a:ext>
            </a:extLst>
          </p:cNvPr>
          <p:cNvSpPr/>
          <p:nvPr/>
        </p:nvSpPr>
        <p:spPr>
          <a:xfrm>
            <a:off x="5387666" y="1942822"/>
            <a:ext cx="153045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höger 17">
            <a:extLst>
              <a:ext uri="{FF2B5EF4-FFF2-40B4-BE49-F238E27FC236}">
                <a16:creationId xmlns:a16="http://schemas.microsoft.com/office/drawing/2014/main" id="{CD29B25B-B22A-4932-9456-B186BB4200CB}"/>
              </a:ext>
            </a:extLst>
          </p:cNvPr>
          <p:cNvSpPr/>
          <p:nvPr/>
        </p:nvSpPr>
        <p:spPr>
          <a:xfrm>
            <a:off x="6497789" y="2154901"/>
            <a:ext cx="378327" cy="5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il: höger 18">
            <a:extLst>
              <a:ext uri="{FF2B5EF4-FFF2-40B4-BE49-F238E27FC236}">
                <a16:creationId xmlns:a16="http://schemas.microsoft.com/office/drawing/2014/main" id="{53F3451D-9A66-4F45-82BC-30F8D07596F1}"/>
              </a:ext>
            </a:extLst>
          </p:cNvPr>
          <p:cNvSpPr/>
          <p:nvPr/>
        </p:nvSpPr>
        <p:spPr>
          <a:xfrm>
            <a:off x="6764965" y="2412531"/>
            <a:ext cx="126300" cy="70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D2B43737-C9CD-4883-B6DC-A05565B310FB}"/>
              </a:ext>
            </a:extLst>
          </p:cNvPr>
          <p:cNvCxnSpPr>
            <a:cxnSpLocks/>
          </p:cNvCxnSpPr>
          <p:nvPr/>
        </p:nvCxnSpPr>
        <p:spPr>
          <a:xfrm flipH="1">
            <a:off x="6228184" y="2175644"/>
            <a:ext cx="325016" cy="1198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B3FABFB5-27E4-4243-8EFA-7E722A510F4D}"/>
              </a:ext>
            </a:extLst>
          </p:cNvPr>
          <p:cNvCxnSpPr>
            <a:cxnSpLocks/>
          </p:cNvCxnSpPr>
          <p:nvPr/>
        </p:nvCxnSpPr>
        <p:spPr>
          <a:xfrm>
            <a:off x="6828115" y="2483378"/>
            <a:ext cx="1056253" cy="89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DAE88EC-B221-8B89-FEC1-9B898EF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8</a:t>
            </a:fld>
            <a:endParaRPr lang="sv-SE" dirty="0"/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B61C6E9E-371F-CA5E-D243-3C3803988827}"/>
              </a:ext>
            </a:extLst>
          </p:cNvPr>
          <p:cNvCxnSpPr>
            <a:cxnSpLocks/>
          </p:cNvCxnSpPr>
          <p:nvPr/>
        </p:nvCxnSpPr>
        <p:spPr>
          <a:xfrm flipV="1">
            <a:off x="899592" y="1299368"/>
            <a:ext cx="2664295" cy="74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889372A5-336A-6343-F80F-2237848665C9}"/>
              </a:ext>
            </a:extLst>
          </p:cNvPr>
          <p:cNvCxnSpPr>
            <a:cxnSpLocks/>
          </p:cNvCxnSpPr>
          <p:nvPr/>
        </p:nvCxnSpPr>
        <p:spPr>
          <a:xfrm>
            <a:off x="3563887" y="1284991"/>
            <a:ext cx="2664295" cy="458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56FE49BA-2AD6-427A-5594-214C3176CCF7}"/>
              </a:ext>
            </a:extLst>
          </p:cNvPr>
          <p:cNvCxnSpPr>
            <a:cxnSpLocks/>
          </p:cNvCxnSpPr>
          <p:nvPr/>
        </p:nvCxnSpPr>
        <p:spPr>
          <a:xfrm flipV="1">
            <a:off x="899592" y="1391674"/>
            <a:ext cx="2664295" cy="647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E7B261ED-7346-37CA-CFC5-B3A4BE03476A}"/>
              </a:ext>
            </a:extLst>
          </p:cNvPr>
          <p:cNvCxnSpPr>
            <a:cxnSpLocks/>
          </p:cNvCxnSpPr>
          <p:nvPr/>
        </p:nvCxnSpPr>
        <p:spPr>
          <a:xfrm>
            <a:off x="3563887" y="1397160"/>
            <a:ext cx="2664295" cy="447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3969AB11-39C8-CB53-2EA7-A94C238A2CD6}"/>
              </a:ext>
            </a:extLst>
          </p:cNvPr>
          <p:cNvCxnSpPr>
            <a:cxnSpLocks/>
          </p:cNvCxnSpPr>
          <p:nvPr/>
        </p:nvCxnSpPr>
        <p:spPr>
          <a:xfrm flipV="1">
            <a:off x="6228182" y="1628800"/>
            <a:ext cx="647934" cy="11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3077C57A-258A-A07F-F6AA-0D192934A0BF}"/>
              </a:ext>
            </a:extLst>
          </p:cNvPr>
          <p:cNvCxnSpPr>
            <a:cxnSpLocks/>
          </p:cNvCxnSpPr>
          <p:nvPr/>
        </p:nvCxnSpPr>
        <p:spPr>
          <a:xfrm flipV="1">
            <a:off x="6228182" y="1518832"/>
            <a:ext cx="647934" cy="355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61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5EBB2F43-102A-CD3E-52D3-763D1E6743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802" y="620688"/>
            <a:ext cx="8638396" cy="583264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429642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3. F-Score, årligt byte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FC203DC-AB23-C941-BB02-90B8A4D1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7B28-E9E2-4210-A62F-F67C47EDA25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6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40069</TotalTime>
  <Words>2145</Words>
  <Application>Microsoft Office PowerPoint</Application>
  <PresentationFormat>Bildspel på skärmen (4:3)</PresentationFormat>
  <Paragraphs>457</Paragraphs>
  <Slides>29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Wingdings</vt:lpstr>
      <vt:lpstr>Office-tema</vt:lpstr>
      <vt:lpstr>Uppföljning screeningstrategierna</vt:lpstr>
      <vt:lpstr>Innehåll</vt:lpstr>
      <vt:lpstr>Screeningportföljers avkastning</vt:lpstr>
      <vt:lpstr>1. Magic Formula, Greenblatt, årligt byte rullande per kvartal</vt:lpstr>
      <vt:lpstr>1. Magic Formula, Greenblatt, årligt byte rullande per kvartal</vt:lpstr>
      <vt:lpstr>2. Magic Formula + Momentum, årligt byte</vt:lpstr>
      <vt:lpstr>2. Magic Formula + Momentum, årligt byte</vt:lpstr>
      <vt:lpstr>3. F-Score, årligt byte</vt:lpstr>
      <vt:lpstr>3. F-Score, årligt byte</vt:lpstr>
      <vt:lpstr>4. F-Score + Momentum, byte varje kvartal</vt:lpstr>
      <vt:lpstr>4. F-Score + Momentum, byte varje kvartal</vt:lpstr>
      <vt:lpstr>5. Stabil tillväxt, årligt byte</vt:lpstr>
      <vt:lpstr>5. Stabil tillväxt, årligt byte</vt:lpstr>
      <vt:lpstr>6. Stabil tillväxt + Momentum, årligt byte</vt:lpstr>
      <vt:lpstr>6. Stabil tillväxt + Momentum, årligt byte</vt:lpstr>
      <vt:lpstr>7. Stabil tillväxt + Momentum, byte varje kvartal Momentum tillagt 2023-05-28</vt:lpstr>
      <vt:lpstr>7. Stabil tillväxt + Momentum, byte varje kvartal</vt:lpstr>
      <vt:lpstr>8. Tio-i-topp</vt:lpstr>
      <vt:lpstr>8. Tio-i-topp</vt:lpstr>
      <vt:lpstr>Jämförelse mellan index, 2022-01-04 – 2024-03-28</vt:lpstr>
      <vt:lpstr>Jämförelse mellan index, 2023-10-27 – 2024-03-28</vt:lpstr>
      <vt:lpstr>Fördelning av bolag per börslista, 2024-03-28</vt:lpstr>
      <vt:lpstr>Reflektion</vt:lpstr>
      <vt:lpstr>First North Sweden SEK PI Regressionslinje med 2 standardavvikelser</vt:lpstr>
      <vt:lpstr>PowerPoint-presentation</vt:lpstr>
      <vt:lpstr>Strategierna och portföljerna 4 år Vad har vi lärt oss?</vt:lpstr>
      <vt:lpstr>Resultat på vägen Metodik - Verktyg</vt:lpstr>
      <vt:lpstr>Resultat på vägen Avkastningen - Beroendefaktorer</vt:lpstr>
      <vt:lpstr>Resultat på vägen Avkastningen - Beroendefaktorer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Screeningstrategierna</dc:title>
  <dc:creator>Johan</dc:creator>
  <cp:lastModifiedBy>Johan Törnström</cp:lastModifiedBy>
  <cp:revision>744</cp:revision>
  <dcterms:created xsi:type="dcterms:W3CDTF">2019-10-07T10:43:16Z</dcterms:created>
  <dcterms:modified xsi:type="dcterms:W3CDTF">2024-04-01T16:22:56Z</dcterms:modified>
</cp:coreProperties>
</file>