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58" r:id="rId5"/>
    <p:sldId id="259" r:id="rId6"/>
    <p:sldId id="274" r:id="rId7"/>
    <p:sldId id="277" r:id="rId8"/>
    <p:sldId id="260" r:id="rId9"/>
    <p:sldId id="262" r:id="rId10"/>
    <p:sldId id="261" r:id="rId11"/>
    <p:sldId id="263" r:id="rId12"/>
    <p:sldId id="267" r:id="rId13"/>
    <p:sldId id="266" r:id="rId14"/>
    <p:sldId id="269" r:id="rId15"/>
    <p:sldId id="264" r:id="rId16"/>
    <p:sldId id="268" r:id="rId17"/>
    <p:sldId id="270" r:id="rId18"/>
    <p:sldId id="271" r:id="rId19"/>
    <p:sldId id="272" r:id="rId20"/>
    <p:sldId id="276" r:id="rId21"/>
    <p:sldId id="273" r:id="rId22"/>
  </p:sldIdLst>
  <p:sldSz cx="12192000" cy="6858000"/>
  <p:notesSz cx="6858000" cy="9144000"/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660AE-FA9F-4F34-811F-54877CA8EB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A671C4-9F9B-4DD0-AD35-4E87689251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25AED-BDCA-41CE-A996-F60B7D55F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0A33B-3CF8-4354-B788-6A709A7D5736}" type="datetimeFigureOut">
              <a:rPr lang="en-SE" smtClean="0"/>
              <a:t>04/02/2024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B8C0E6-897E-4B37-AB3F-A24109974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44CCB-EB20-40F3-989B-B0E8EFAF7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68DAE-47E9-4AA2-80EC-27B3BBEB460B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614614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F663F-D644-4CBD-AAFB-A3272279D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4FCB92-1FF6-4A34-87D1-927D34E49C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258F4B-CCDD-45A9-9264-8720BB279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0A33B-3CF8-4354-B788-6A709A7D5736}" type="datetimeFigureOut">
              <a:rPr lang="en-SE" smtClean="0"/>
              <a:t>04/02/2024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6CFDC-FE64-4706-8C02-EE04BCD2B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9590E-2BDE-42AA-AEA9-0A857F9C0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68DAE-47E9-4AA2-80EC-27B3BBEB460B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213479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585334-4693-4AE3-9182-7573357C81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8C62B4-4AEE-4E92-A42E-8EAF328FF2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CEE1EB-3E72-4CF5-8C05-C81285858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0A33B-3CF8-4354-B788-6A709A7D5736}" type="datetimeFigureOut">
              <a:rPr lang="en-SE" smtClean="0"/>
              <a:t>04/02/2024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DDEB4-FCB5-4B83-9F57-ADCEE1983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830B5-6784-4608-9819-84BEB893B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68DAE-47E9-4AA2-80EC-27B3BBEB460B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88883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E0316-C484-4362-ADF6-7741B975C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D64A4-3E48-42D8-B7F9-95B514DF8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D914F-6493-4AE7-85A9-BF7F7FD88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0A33B-3CF8-4354-B788-6A709A7D5736}" type="datetimeFigureOut">
              <a:rPr lang="en-SE" smtClean="0"/>
              <a:t>04/02/2024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B7260-231E-460F-883E-913592248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54C37-A2E8-4886-9886-8E9D23D17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68DAE-47E9-4AA2-80EC-27B3BBEB460B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116548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220AC-CBCB-4434-907C-933F03921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B0AC78-9004-4CFA-A852-4F6921F77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0842B-7822-4C53-AF19-4C5831495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0A33B-3CF8-4354-B788-6A709A7D5736}" type="datetimeFigureOut">
              <a:rPr lang="en-SE" smtClean="0"/>
              <a:t>04/02/2024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56351B-3EAC-437C-9A3A-8D3598916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A208-C12C-4568-85A4-5816AD07F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68DAE-47E9-4AA2-80EC-27B3BBEB460B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065271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B0D77-32D9-42B6-B57F-1545A97C1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D7677-36A9-4129-A3B3-90ECF059BE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A5464A-076C-41DC-9566-016D51523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FEACE-054B-47E2-9E3B-A43443F59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0A33B-3CF8-4354-B788-6A709A7D5736}" type="datetimeFigureOut">
              <a:rPr lang="en-SE" smtClean="0"/>
              <a:t>04/02/2024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797B26-309C-4E8E-B2BB-6CE90EF4F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7A9E9E-44D2-4F89-B868-7B7347969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68DAE-47E9-4AA2-80EC-27B3BBEB460B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064259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AA021-650C-4050-9F4B-311EE8F1C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25E32C-424C-4FBA-8649-7E2051915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D073DA-B37F-4B28-9426-98F1BBBA4A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D76E73-FF52-4454-967D-D1EA004F67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5F9AB3-86DD-47DB-BE2A-D357271C89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5DC3D1-1753-4B5C-8CA9-1A5BAC557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0A33B-3CF8-4354-B788-6A709A7D5736}" type="datetimeFigureOut">
              <a:rPr lang="en-SE" smtClean="0"/>
              <a:t>04/02/2024</a:t>
            </a:fld>
            <a:endParaRPr lang="en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7FC26F-26E2-4A5D-AA15-02AF8D635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826B8B-CF41-4C0A-A2ED-1B2345CEC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68DAE-47E9-4AA2-80EC-27B3BBEB460B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084595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97159-5180-4D98-A884-5A256CF09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B37EF0-8318-458E-8AC3-E100825B8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0A33B-3CF8-4354-B788-6A709A7D5736}" type="datetimeFigureOut">
              <a:rPr lang="en-SE" smtClean="0"/>
              <a:t>04/02/2024</a:t>
            </a:fld>
            <a:endParaRPr lang="en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861065-89DF-4B0A-9C8E-1499F2623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66621-116D-4890-8183-A385D8F7B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68DAE-47E9-4AA2-80EC-27B3BBEB460B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822755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AFDEF8-01BF-4730-83AC-FEB8B965B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0A33B-3CF8-4354-B788-6A709A7D5736}" type="datetimeFigureOut">
              <a:rPr lang="en-SE" smtClean="0"/>
              <a:t>04/02/2024</a:t>
            </a:fld>
            <a:endParaRPr lang="en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AE09AC-D5BE-4412-A7BF-6569D14F6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5E6F92-5DB4-4666-9FB2-F852236FA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68DAE-47E9-4AA2-80EC-27B3BBEB460B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827528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CEC34-A3B2-42ED-8E0D-EF312D0E7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751C3-2588-45BA-8DAE-A072BCCD2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B6A8A6-CA90-463B-BAA1-EC9E66DC03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5232E5-CACB-4780-B2C6-E6630623E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0A33B-3CF8-4354-B788-6A709A7D5736}" type="datetimeFigureOut">
              <a:rPr lang="en-SE" smtClean="0"/>
              <a:t>04/02/2024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5C1FC6-2D57-4D40-A975-9F08545C1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62323-F655-406E-82A9-C4DA3E1CC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68DAE-47E9-4AA2-80EC-27B3BBEB460B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741034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2AE19-DB17-4ECA-890A-54D20FD30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3341BB-6E31-4A8B-8622-9D0AAC14D7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AE2F40-A59C-48E8-BBF0-4EE2FCBDD5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F3DF68-91AA-474C-AB34-F0F3A7B8F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0A33B-3CF8-4354-B788-6A709A7D5736}" type="datetimeFigureOut">
              <a:rPr lang="en-SE" smtClean="0"/>
              <a:t>04/02/2024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14EF1D-32B3-4705-BF27-B9CA5603D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C788E2-2374-4262-B3EC-8E9DF5676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68DAE-47E9-4AA2-80EC-27B3BBEB460B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184551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E8E5CD-3F46-4258-BFC3-5DE6B5EA8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2FBD8-1B70-4BD5-B09C-8BFA657E1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62C9E-087C-43B4-8801-79F2E374AE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0A33B-3CF8-4354-B788-6A709A7D5736}" type="datetimeFigureOut">
              <a:rPr lang="en-SE" smtClean="0"/>
              <a:t>04/02/2024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5F4B4-6578-44EB-B186-A6B080DF28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FBD799-A189-47CC-A68A-4A16A57823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68DAE-47E9-4AA2-80EC-27B3BBEB460B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206091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546B6-7662-4C02-AB6F-02F9704D44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Trender</a:t>
            </a:r>
            <a:r>
              <a:rPr lang="en-US" b="1" dirty="0"/>
              <a:t> </a:t>
            </a:r>
            <a:r>
              <a:rPr lang="en-US" b="1" dirty="0" err="1"/>
              <a:t>och</a:t>
            </a:r>
            <a:r>
              <a:rPr lang="en-US" b="1" dirty="0"/>
              <a:t> Timing </a:t>
            </a:r>
            <a:r>
              <a:rPr lang="en-US" b="1" dirty="0" err="1"/>
              <a:t>på</a:t>
            </a:r>
            <a:r>
              <a:rPr lang="en-US" b="1" dirty="0"/>
              <a:t> </a:t>
            </a:r>
            <a:r>
              <a:rPr lang="en-US" b="1" dirty="0" err="1"/>
              <a:t>Börsen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Sektorer</a:t>
            </a:r>
            <a:r>
              <a:rPr lang="en-US" b="1" dirty="0"/>
              <a:t> </a:t>
            </a:r>
            <a:r>
              <a:rPr lang="en-US" b="1" dirty="0" err="1"/>
              <a:t>och</a:t>
            </a:r>
            <a:r>
              <a:rPr lang="en-US" b="1" dirty="0"/>
              <a:t> </a:t>
            </a:r>
            <a:r>
              <a:rPr lang="en-US" b="1" dirty="0" err="1"/>
              <a:t>Aktier</a:t>
            </a:r>
            <a:r>
              <a:rPr lang="en-US" b="1" dirty="0"/>
              <a:t> (TTBSA)</a:t>
            </a:r>
            <a:endParaRPr lang="en-SE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412B1C-F932-429B-8DD1-1A9376E3D2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Presenteras</a:t>
            </a:r>
            <a:r>
              <a:rPr lang="en-US" dirty="0"/>
              <a:t> av</a:t>
            </a:r>
          </a:p>
          <a:p>
            <a:r>
              <a:rPr lang="en-US" dirty="0"/>
              <a:t>Martin Nigals</a:t>
            </a:r>
          </a:p>
          <a:p>
            <a:r>
              <a:rPr lang="en-US" dirty="0" err="1"/>
              <a:t>Ursprungsmaterial</a:t>
            </a:r>
            <a:r>
              <a:rPr lang="en-US" dirty="0"/>
              <a:t> av Pontus </a:t>
            </a:r>
            <a:r>
              <a:rPr lang="en-US" dirty="0" err="1"/>
              <a:t>Schröder</a:t>
            </a:r>
            <a:r>
              <a:rPr lang="en-US" dirty="0"/>
              <a:t>, Quantitative </a:t>
            </a:r>
            <a:r>
              <a:rPr lang="en-US" dirty="0" err="1"/>
              <a:t>Reaserach</a:t>
            </a:r>
            <a:r>
              <a:rPr lang="en-US" dirty="0"/>
              <a:t>, Carnegie Investment Bank</a:t>
            </a:r>
          </a:p>
          <a:p>
            <a:r>
              <a:rPr lang="en-US" dirty="0"/>
              <a:t> (</a:t>
            </a:r>
            <a:r>
              <a:rPr lang="en-US" dirty="0" err="1"/>
              <a:t>föredraget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STAF 2024-02-20)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255843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8ABFD-027D-4E46-B509-484A41CE5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Svenska aktier – årlig avkastning 1964-2023</a:t>
            </a:r>
            <a:endParaRPr lang="en-SE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4DA8425-7851-4F4E-8856-97287F0E00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528700"/>
              </p:ext>
            </p:extLst>
          </p:nvPr>
        </p:nvGraphicFramePr>
        <p:xfrm>
          <a:off x="838200" y="1825625"/>
          <a:ext cx="10515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308213101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5505332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82372711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7941874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Avkastning medel (%)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Avkastning median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/>
                        <a:t>Standardasvikelse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3110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Alla år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13,9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12,9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25,6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1676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Upp-år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24,9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21,8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18,4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3180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Ned-år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-19,2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-18,0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10,9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2930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262E536-571A-486C-A468-288A4CAB6833}"/>
              </a:ext>
            </a:extLst>
          </p:cNvPr>
          <p:cNvSpPr txBox="1"/>
          <p:nvPr/>
        </p:nvSpPr>
        <p:spPr>
          <a:xfrm>
            <a:off x="838200" y="3562597"/>
            <a:ext cx="103899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600" dirty="0"/>
              <a:t>Om marknaden går upp så har den slutat året på mer än +20% oftare än på minus.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600" dirty="0"/>
              <a:t>Tjurmarknaden 2009-2020: Första ATH feb 2013 (c:a 200 ATH innan den slutliga).</a:t>
            </a:r>
            <a:endParaRPr lang="en-SE" sz="3600" dirty="0"/>
          </a:p>
        </p:txBody>
      </p:sp>
    </p:spTree>
    <p:extLst>
      <p:ext uri="{BB962C8B-B14F-4D97-AF65-F5344CB8AC3E}">
        <p14:creationId xmlns:p14="http://schemas.microsoft.com/office/powerpoint/2010/main" val="4067976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8ABFD-027D-4E46-B509-484A41CE5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S&amp;P 500 aktier – årlig avkastning 1964-2023</a:t>
            </a:r>
            <a:endParaRPr lang="en-SE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4DA8425-7851-4F4E-8856-97287F0E00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9685770"/>
              </p:ext>
            </p:extLst>
          </p:nvPr>
        </p:nvGraphicFramePr>
        <p:xfrm>
          <a:off x="838200" y="1825625"/>
          <a:ext cx="10515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308213101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5505332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82372711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7941874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Avkastning medel (%)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Avkastning median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/>
                        <a:t>Standardasvikelse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3110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Alla år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8,5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11,9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16,4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1676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Upp-år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16,8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15,6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9,2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3180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Ned-år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-13,3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-11,4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10,5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2930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262E536-571A-486C-A468-288A4CAB6833}"/>
              </a:ext>
            </a:extLst>
          </p:cNvPr>
          <p:cNvSpPr txBox="1"/>
          <p:nvPr/>
        </p:nvSpPr>
        <p:spPr>
          <a:xfrm>
            <a:off x="838200" y="3562597"/>
            <a:ext cx="10389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62017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2D4E1-E9C1-4A34-A9B8-AF984C7C3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/>
              <a:t>Utveckling efter en stark 2-månadersperiod (&gt;=16%)</a:t>
            </a:r>
            <a:br>
              <a:rPr lang="sv-SE" sz="3000" dirty="0"/>
            </a:br>
            <a:r>
              <a:rPr lang="sv-SE" sz="2000" dirty="0"/>
              <a:t>(S&amp;P 500 senaste 50 åren)</a:t>
            </a:r>
            <a:endParaRPr lang="en-SE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9041704-E920-474B-AC35-D26F2A5333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1439075"/>
              </p:ext>
            </p:extLst>
          </p:nvPr>
        </p:nvGraphicFramePr>
        <p:xfrm>
          <a:off x="838203" y="1564369"/>
          <a:ext cx="10515597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4175383570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705817456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2370463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Kommande 3 månader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Kommande 6 månader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1356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Medelvärde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4,20%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7,81%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4008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Median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4,57%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8,60%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054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Standardavvikelse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6,40%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8,97%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57193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3A950BF-707D-430B-8B57-1E7B5CED2C0B}"/>
              </a:ext>
            </a:extLst>
          </p:cNvPr>
          <p:cNvSpPr txBox="1"/>
          <p:nvPr/>
        </p:nvSpPr>
        <p:spPr>
          <a:xfrm>
            <a:off x="838200" y="3893641"/>
            <a:ext cx="72310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/>
              <a:t>Alla observationer (att köpa när som helst) helst</a:t>
            </a:r>
            <a:endParaRPr lang="en-SE" sz="3200" dirty="0"/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4E6B1822-EDED-49CF-B6CB-263FFEE55A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172320"/>
              </p:ext>
            </p:extLst>
          </p:nvPr>
        </p:nvGraphicFramePr>
        <p:xfrm>
          <a:off x="838200" y="4478416"/>
          <a:ext cx="10515597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4099367336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3260039364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36977539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Kommande 3 månader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Kommande 6 månader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3609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Medelvärde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2,53%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4,17%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3507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Median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2,82%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5,13%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474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Standardavvikelse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6,78%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6,85%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053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48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2DD0D-3A71-42DE-ACC9-1C38F7901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S&amp;P 500 – Det hade varit bättre att köpa vid ATH än ”när som helst”. (Data sedan 1966)</a:t>
            </a:r>
            <a:endParaRPr lang="en-SE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654848B-43CD-4C14-A2F1-455CDDE623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0116578"/>
              </p:ext>
            </p:extLst>
          </p:nvPr>
        </p:nvGraphicFramePr>
        <p:xfrm>
          <a:off x="784761" y="2239170"/>
          <a:ext cx="1051559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962599298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779214607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964299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Medelvärde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6 månader senare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12 månader senare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8955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Avkastning efter ny ATH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3,72%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7,59%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762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Alla tillfällen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3,47%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7,00%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3055417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8594A8F-A68D-4277-8727-2C3C1D1785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13780"/>
              </p:ext>
            </p:extLst>
          </p:nvPr>
        </p:nvGraphicFramePr>
        <p:xfrm>
          <a:off x="838200" y="4062570"/>
          <a:ext cx="1051559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2741912765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806877906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582079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Median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6 månader senare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12 månader senare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9391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Avkastning efter ny ATH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4,99%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10,08%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336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Alla tillfällen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4,66%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9,51%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32745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0385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BD9C1-DCA8-4947-931C-AC7C1C79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6" y="19293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sv-SE" dirty="0"/>
              <a:t>% av marknaderna (börser) i </a:t>
            </a:r>
            <a:r>
              <a:rPr lang="sv-SE" dirty="0" err="1"/>
              <a:t>uptrend</a:t>
            </a:r>
            <a:r>
              <a:rPr lang="sv-SE" dirty="0"/>
              <a:t> och utvecklingen på OMXS30 </a:t>
            </a:r>
            <a:r>
              <a:rPr lang="sv-SE" sz="3200" dirty="0"/>
              <a:t>(18 av 25 marknader eller 72% i </a:t>
            </a:r>
            <a:r>
              <a:rPr lang="sv-SE" sz="3200" dirty="0" err="1"/>
              <a:t>uptrend</a:t>
            </a:r>
            <a:r>
              <a:rPr lang="sv-SE" sz="3200" dirty="0"/>
              <a:t> feb 2024)</a:t>
            </a:r>
            <a:endParaRPr lang="en-SE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B994E8E-9EA2-48DA-A1FB-27DB1900C2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255179"/>
              </p:ext>
            </p:extLst>
          </p:nvPr>
        </p:nvGraphicFramePr>
        <p:xfrm>
          <a:off x="838200" y="1825625"/>
          <a:ext cx="10515596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2228">
                  <a:extLst>
                    <a:ext uri="{9D8B030D-6E8A-4147-A177-3AD203B41FA5}">
                      <a16:colId xmlns:a16="http://schemas.microsoft.com/office/drawing/2014/main" val="2805003954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1983036539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2001277042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3752209899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1189622311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239336832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18650873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1200" dirty="0"/>
                        <a:t>% av marknaderna i </a:t>
                      </a:r>
                      <a:r>
                        <a:rPr lang="sv-SE" sz="1200" dirty="0" err="1"/>
                        <a:t>uptrend</a:t>
                      </a:r>
                      <a:endParaRPr lang="en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Kommande 5 d</a:t>
                      </a:r>
                      <a:endParaRPr lang="en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Kommande 10 d</a:t>
                      </a:r>
                      <a:endParaRPr lang="en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Kommande 1 m</a:t>
                      </a:r>
                      <a:endParaRPr lang="en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Kommande 3 m</a:t>
                      </a:r>
                      <a:endParaRPr lang="en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Kommande 6 m</a:t>
                      </a:r>
                      <a:endParaRPr lang="en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Kommande 12 m</a:t>
                      </a:r>
                      <a:endParaRPr lang="en-S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48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200" dirty="0"/>
                        <a:t>100%</a:t>
                      </a:r>
                      <a:endParaRPr lang="en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>
                          <a:solidFill>
                            <a:srgbClr val="00B050"/>
                          </a:solidFill>
                        </a:rPr>
                        <a:t>0,24%</a:t>
                      </a:r>
                      <a:endParaRPr lang="en-SE" sz="1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>
                          <a:solidFill>
                            <a:srgbClr val="00B050"/>
                          </a:solidFill>
                        </a:rPr>
                        <a:t>0,59%</a:t>
                      </a:r>
                      <a:endParaRPr lang="en-SE" sz="1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>
                          <a:solidFill>
                            <a:srgbClr val="00B050"/>
                          </a:solidFill>
                        </a:rPr>
                        <a:t>1,35%</a:t>
                      </a:r>
                      <a:endParaRPr lang="en-SE" sz="1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>
                          <a:solidFill>
                            <a:srgbClr val="00B050"/>
                          </a:solidFill>
                        </a:rPr>
                        <a:t>3,55%</a:t>
                      </a:r>
                      <a:endParaRPr lang="en-SE" sz="1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>
                          <a:solidFill>
                            <a:srgbClr val="00B050"/>
                          </a:solidFill>
                        </a:rPr>
                        <a:t>6,08%</a:t>
                      </a:r>
                      <a:endParaRPr lang="en-SE" sz="1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>
                          <a:solidFill>
                            <a:srgbClr val="00B050"/>
                          </a:solidFill>
                        </a:rPr>
                        <a:t>13,26%</a:t>
                      </a:r>
                      <a:endParaRPr lang="en-SE" sz="1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757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200" dirty="0"/>
                        <a:t>&gt;= 90-&gt;100%</a:t>
                      </a:r>
                      <a:endParaRPr lang="en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>
                          <a:solidFill>
                            <a:srgbClr val="00B050"/>
                          </a:solidFill>
                        </a:rPr>
                        <a:t>0,37%</a:t>
                      </a:r>
                      <a:endParaRPr lang="en-SE" sz="1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>
                          <a:solidFill>
                            <a:srgbClr val="00B050"/>
                          </a:solidFill>
                        </a:rPr>
                        <a:t>0,70</a:t>
                      </a:r>
                      <a:endParaRPr lang="en-SE" sz="1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>
                          <a:solidFill>
                            <a:srgbClr val="00B050"/>
                          </a:solidFill>
                        </a:rPr>
                        <a:t>1,23</a:t>
                      </a:r>
                      <a:endParaRPr lang="en-SE" sz="1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>
                          <a:solidFill>
                            <a:srgbClr val="00B050"/>
                          </a:solidFill>
                        </a:rPr>
                        <a:t>3,54</a:t>
                      </a:r>
                      <a:endParaRPr lang="en-SE" sz="1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>
                          <a:solidFill>
                            <a:srgbClr val="00B050"/>
                          </a:solidFill>
                        </a:rPr>
                        <a:t>7,38</a:t>
                      </a:r>
                      <a:endParaRPr lang="en-SE" sz="1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>
                          <a:solidFill>
                            <a:srgbClr val="00B050"/>
                          </a:solidFill>
                        </a:rPr>
                        <a:t>10,96</a:t>
                      </a:r>
                      <a:endParaRPr lang="en-SE" sz="1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582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200" dirty="0"/>
                        <a:t>&gt;=80-90%</a:t>
                      </a:r>
                      <a:endParaRPr lang="en-SE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dirty="0">
                          <a:solidFill>
                            <a:srgbClr val="00B050"/>
                          </a:solidFill>
                        </a:rPr>
                        <a:t>0,26%</a:t>
                      </a:r>
                      <a:endParaRPr lang="en-SE" sz="12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dirty="0">
                          <a:solidFill>
                            <a:srgbClr val="00B050"/>
                          </a:solidFill>
                        </a:rPr>
                        <a:t>0,56</a:t>
                      </a:r>
                      <a:endParaRPr lang="en-SE" sz="12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dirty="0">
                          <a:solidFill>
                            <a:srgbClr val="00B050"/>
                          </a:solidFill>
                        </a:rPr>
                        <a:t>1,33</a:t>
                      </a:r>
                      <a:endParaRPr lang="en-SE" sz="12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dirty="0">
                          <a:solidFill>
                            <a:srgbClr val="00B050"/>
                          </a:solidFill>
                        </a:rPr>
                        <a:t>4,22</a:t>
                      </a:r>
                      <a:endParaRPr lang="en-SE" sz="12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dirty="0">
                          <a:solidFill>
                            <a:srgbClr val="00B050"/>
                          </a:solidFill>
                        </a:rPr>
                        <a:t>7,11</a:t>
                      </a:r>
                      <a:endParaRPr lang="en-SE" sz="12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dirty="0">
                          <a:solidFill>
                            <a:srgbClr val="00B050"/>
                          </a:solidFill>
                        </a:rPr>
                        <a:t>12,51</a:t>
                      </a:r>
                      <a:endParaRPr lang="en-SE" sz="12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9755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200" dirty="0"/>
                        <a:t>&gt;=70-80%</a:t>
                      </a:r>
                      <a:endParaRPr lang="en-S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dirty="0">
                          <a:solidFill>
                            <a:srgbClr val="00B050"/>
                          </a:solidFill>
                        </a:rPr>
                        <a:t>0,25%</a:t>
                      </a:r>
                      <a:endParaRPr lang="en-SE" sz="12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dirty="0">
                          <a:solidFill>
                            <a:srgbClr val="00B050"/>
                          </a:solidFill>
                        </a:rPr>
                        <a:t>0,49</a:t>
                      </a:r>
                      <a:endParaRPr lang="en-SE" sz="12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dirty="0">
                          <a:solidFill>
                            <a:srgbClr val="00B050"/>
                          </a:solidFill>
                        </a:rPr>
                        <a:t>1,01</a:t>
                      </a:r>
                      <a:endParaRPr lang="en-SE" sz="12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dirty="0">
                          <a:solidFill>
                            <a:srgbClr val="00B050"/>
                          </a:solidFill>
                        </a:rPr>
                        <a:t>2,95</a:t>
                      </a:r>
                      <a:endParaRPr lang="en-SE" sz="12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dirty="0">
                          <a:solidFill>
                            <a:schemeClr val="tx1"/>
                          </a:solidFill>
                        </a:rPr>
                        <a:t>3,25</a:t>
                      </a:r>
                      <a:endParaRPr lang="en-S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dirty="0">
                          <a:solidFill>
                            <a:srgbClr val="00B050"/>
                          </a:solidFill>
                        </a:rPr>
                        <a:t>7,01</a:t>
                      </a:r>
                      <a:endParaRPr lang="en-SE" sz="12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8800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200" dirty="0"/>
                        <a:t>&gt;=60-70%</a:t>
                      </a:r>
                      <a:endParaRPr lang="en-SE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0,07%</a:t>
                      </a:r>
                      <a:endParaRPr lang="en-SE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dirty="0">
                          <a:solidFill>
                            <a:srgbClr val="FF0000"/>
                          </a:solidFill>
                        </a:rPr>
                        <a:t>-0,23</a:t>
                      </a:r>
                      <a:endParaRPr lang="en-SE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0,29</a:t>
                      </a:r>
                      <a:endParaRPr lang="en-SE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1,77</a:t>
                      </a:r>
                      <a:endParaRPr lang="en-SE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dirty="0">
                          <a:solidFill>
                            <a:schemeClr val="tx1"/>
                          </a:solidFill>
                        </a:rPr>
                        <a:t>3,32</a:t>
                      </a:r>
                      <a:endParaRPr lang="en-S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dirty="0">
                          <a:solidFill>
                            <a:srgbClr val="00B050"/>
                          </a:solidFill>
                        </a:rPr>
                        <a:t>7,63</a:t>
                      </a:r>
                      <a:endParaRPr lang="en-SE" sz="12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24005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200" dirty="0"/>
                        <a:t>&gt;=50-60%</a:t>
                      </a:r>
                      <a:endParaRPr lang="en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0,46%</a:t>
                      </a:r>
                      <a:endParaRPr lang="en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0,91</a:t>
                      </a:r>
                      <a:endParaRPr lang="en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2,05</a:t>
                      </a:r>
                      <a:endParaRPr lang="en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3,02</a:t>
                      </a:r>
                      <a:endParaRPr lang="en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6,05</a:t>
                      </a:r>
                      <a:endParaRPr lang="en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>
                          <a:solidFill>
                            <a:srgbClr val="00B050"/>
                          </a:solidFill>
                        </a:rPr>
                        <a:t>7,91</a:t>
                      </a:r>
                      <a:endParaRPr lang="en-SE" sz="1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79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200" dirty="0"/>
                        <a:t>&gt;=40-50%</a:t>
                      </a:r>
                      <a:endParaRPr lang="en-SE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dirty="0">
                          <a:solidFill>
                            <a:srgbClr val="FF0000"/>
                          </a:solidFill>
                        </a:rPr>
                        <a:t>-0,05%</a:t>
                      </a:r>
                      <a:endParaRPr lang="en-SE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0,42</a:t>
                      </a:r>
                      <a:endParaRPr lang="en-SE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1,07</a:t>
                      </a:r>
                      <a:endParaRPr lang="en-SE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2,61</a:t>
                      </a:r>
                      <a:endParaRPr lang="en-SE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1,88</a:t>
                      </a:r>
                      <a:endParaRPr lang="en-SE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0,05</a:t>
                      </a:r>
                      <a:endParaRPr lang="en-SE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4381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200" dirty="0"/>
                        <a:t>&gt;=30-40%</a:t>
                      </a:r>
                      <a:endParaRPr lang="en-SE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dirty="0">
                          <a:solidFill>
                            <a:srgbClr val="FF0000"/>
                          </a:solidFill>
                        </a:rPr>
                        <a:t>-0,26%</a:t>
                      </a:r>
                      <a:endParaRPr lang="en-SE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dirty="0">
                          <a:solidFill>
                            <a:srgbClr val="FF0000"/>
                          </a:solidFill>
                        </a:rPr>
                        <a:t>-0,51</a:t>
                      </a:r>
                      <a:endParaRPr lang="en-SE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dirty="0">
                          <a:solidFill>
                            <a:srgbClr val="FF0000"/>
                          </a:solidFill>
                        </a:rPr>
                        <a:t>-1,09</a:t>
                      </a:r>
                      <a:endParaRPr lang="en-SE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dirty="0">
                          <a:solidFill>
                            <a:srgbClr val="FF0000"/>
                          </a:solidFill>
                        </a:rPr>
                        <a:t>-1,90</a:t>
                      </a:r>
                      <a:endParaRPr lang="en-SE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dirty="0">
                          <a:solidFill>
                            <a:srgbClr val="FF0000"/>
                          </a:solidFill>
                        </a:rPr>
                        <a:t>-3,25</a:t>
                      </a:r>
                      <a:endParaRPr lang="en-SE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dirty="0">
                          <a:solidFill>
                            <a:srgbClr val="FF0000"/>
                          </a:solidFill>
                        </a:rPr>
                        <a:t>-6,46</a:t>
                      </a:r>
                      <a:endParaRPr lang="en-SE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19752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200" dirty="0"/>
                        <a:t>&gt;=20-30%</a:t>
                      </a:r>
                      <a:endParaRPr lang="en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>
                          <a:solidFill>
                            <a:srgbClr val="FF0000"/>
                          </a:solidFill>
                        </a:rPr>
                        <a:t>-0,26%</a:t>
                      </a:r>
                      <a:endParaRPr lang="en-SE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>
                          <a:solidFill>
                            <a:srgbClr val="FF0000"/>
                          </a:solidFill>
                        </a:rPr>
                        <a:t>-0,28</a:t>
                      </a:r>
                      <a:endParaRPr lang="en-SE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>
                          <a:solidFill>
                            <a:srgbClr val="FF0000"/>
                          </a:solidFill>
                        </a:rPr>
                        <a:t>-0,87</a:t>
                      </a:r>
                      <a:endParaRPr lang="en-SE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>
                          <a:solidFill>
                            <a:srgbClr val="FF0000"/>
                          </a:solidFill>
                        </a:rPr>
                        <a:t>-2,29</a:t>
                      </a:r>
                      <a:endParaRPr lang="en-SE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>
                          <a:solidFill>
                            <a:srgbClr val="FF0000"/>
                          </a:solidFill>
                        </a:rPr>
                        <a:t>-2,87</a:t>
                      </a:r>
                      <a:endParaRPr lang="en-SE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>
                          <a:solidFill>
                            <a:srgbClr val="FF0000"/>
                          </a:solidFill>
                        </a:rPr>
                        <a:t>-3,08</a:t>
                      </a:r>
                      <a:endParaRPr lang="en-SE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9318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200" dirty="0"/>
                        <a:t>&gt;=10-20%</a:t>
                      </a:r>
                      <a:endParaRPr lang="en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>
                          <a:solidFill>
                            <a:srgbClr val="FF0000"/>
                          </a:solidFill>
                        </a:rPr>
                        <a:t>-0,11%</a:t>
                      </a:r>
                      <a:endParaRPr lang="en-SE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>
                          <a:solidFill>
                            <a:srgbClr val="FF0000"/>
                          </a:solidFill>
                        </a:rPr>
                        <a:t>-0,40</a:t>
                      </a:r>
                      <a:endParaRPr lang="en-SE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>
                          <a:solidFill>
                            <a:srgbClr val="FF0000"/>
                          </a:solidFill>
                        </a:rPr>
                        <a:t>-1,12</a:t>
                      </a:r>
                      <a:endParaRPr lang="en-SE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>
                          <a:solidFill>
                            <a:srgbClr val="FF0000"/>
                          </a:solidFill>
                        </a:rPr>
                        <a:t>-3,74</a:t>
                      </a:r>
                      <a:endParaRPr lang="en-SE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>
                          <a:solidFill>
                            <a:srgbClr val="FF0000"/>
                          </a:solidFill>
                        </a:rPr>
                        <a:t>-2,36</a:t>
                      </a:r>
                      <a:endParaRPr lang="en-SE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>
                          <a:solidFill>
                            <a:srgbClr val="FF0000"/>
                          </a:solidFill>
                        </a:rPr>
                        <a:t>-3,79</a:t>
                      </a:r>
                      <a:endParaRPr lang="en-SE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0754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200" dirty="0"/>
                        <a:t>&gt;0-10%</a:t>
                      </a:r>
                      <a:endParaRPr lang="en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>
                          <a:solidFill>
                            <a:srgbClr val="00B050"/>
                          </a:solidFill>
                        </a:rPr>
                        <a:t>0,23%</a:t>
                      </a:r>
                      <a:endParaRPr lang="en-SE" sz="1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>
                          <a:solidFill>
                            <a:srgbClr val="00B050"/>
                          </a:solidFill>
                        </a:rPr>
                        <a:t>0,44</a:t>
                      </a:r>
                      <a:endParaRPr lang="en-SE" sz="1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>
                          <a:solidFill>
                            <a:srgbClr val="00B050"/>
                          </a:solidFill>
                        </a:rPr>
                        <a:t>0,71</a:t>
                      </a:r>
                      <a:endParaRPr lang="en-SE" sz="1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0,47</a:t>
                      </a:r>
                      <a:endParaRPr lang="en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1,41</a:t>
                      </a:r>
                      <a:endParaRPr lang="en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3,78</a:t>
                      </a:r>
                      <a:endParaRPr lang="en-S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7341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200" dirty="0"/>
                        <a:t>0,0%</a:t>
                      </a:r>
                      <a:endParaRPr lang="en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>
                          <a:solidFill>
                            <a:srgbClr val="FF0000"/>
                          </a:solidFill>
                        </a:rPr>
                        <a:t>-0,09%</a:t>
                      </a:r>
                      <a:endParaRPr lang="en-SE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>
                          <a:solidFill>
                            <a:srgbClr val="FF0000"/>
                          </a:solidFill>
                        </a:rPr>
                        <a:t>-0,38</a:t>
                      </a:r>
                      <a:endParaRPr lang="en-SE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>
                          <a:solidFill>
                            <a:srgbClr val="FF0000"/>
                          </a:solidFill>
                        </a:rPr>
                        <a:t>-0,59</a:t>
                      </a:r>
                      <a:endParaRPr lang="en-SE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1,17</a:t>
                      </a:r>
                      <a:endParaRPr lang="en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2,84</a:t>
                      </a:r>
                      <a:endParaRPr lang="en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>
                          <a:solidFill>
                            <a:srgbClr val="00B050"/>
                          </a:solidFill>
                        </a:rPr>
                        <a:t>9,05</a:t>
                      </a:r>
                      <a:endParaRPr lang="en-SE" sz="1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7353157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8430D6D-44E2-4668-88BE-11F8B659C4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462924"/>
              </p:ext>
            </p:extLst>
          </p:nvPr>
        </p:nvGraphicFramePr>
        <p:xfrm>
          <a:off x="838200" y="1454785"/>
          <a:ext cx="1051559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2228">
                  <a:extLst>
                    <a:ext uri="{9D8B030D-6E8A-4147-A177-3AD203B41FA5}">
                      <a16:colId xmlns:a16="http://schemas.microsoft.com/office/drawing/2014/main" val="835149961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887136906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857309053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1044800661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3098376446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2616193999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2051434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dirty="0">
                          <a:solidFill>
                            <a:schemeClr val="tx1"/>
                          </a:solidFill>
                        </a:rPr>
                        <a:t>All periods</a:t>
                      </a:r>
                      <a:endParaRPr lang="en-S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v-SE" dirty="0">
                          <a:solidFill>
                            <a:schemeClr val="tx1"/>
                          </a:solidFill>
                        </a:rPr>
                        <a:t>0,14%</a:t>
                      </a:r>
                      <a:endParaRPr lang="en-S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v-SE" dirty="0">
                          <a:solidFill>
                            <a:schemeClr val="tx1"/>
                          </a:solidFill>
                        </a:rPr>
                        <a:t>0,27%</a:t>
                      </a:r>
                      <a:endParaRPr lang="en-S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v-SE" dirty="0">
                          <a:solidFill>
                            <a:schemeClr val="tx1"/>
                          </a:solidFill>
                        </a:rPr>
                        <a:t>0,60%</a:t>
                      </a:r>
                      <a:endParaRPr lang="en-S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v-SE" dirty="0">
                          <a:solidFill>
                            <a:schemeClr val="tx1"/>
                          </a:solidFill>
                        </a:rPr>
                        <a:t>1,80%</a:t>
                      </a:r>
                      <a:endParaRPr lang="en-S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v-SE" dirty="0">
                          <a:solidFill>
                            <a:schemeClr val="tx1"/>
                          </a:solidFill>
                        </a:rPr>
                        <a:t>3,46%</a:t>
                      </a:r>
                      <a:endParaRPr lang="en-S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v-SE" dirty="0">
                          <a:solidFill>
                            <a:schemeClr val="tx1"/>
                          </a:solidFill>
                        </a:rPr>
                        <a:t>6,63%</a:t>
                      </a:r>
                      <a:endParaRPr lang="en-S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21628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6385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5381D-E82F-4B6E-BBB0-48D3B31A6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S&amp;P 500 - Tidens betydelse (data sedan 1966)</a:t>
            </a:r>
            <a:endParaRPr lang="en-SE" b="1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4722E24-15B8-48A8-9DB0-1CF6D797CE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2046088"/>
              </p:ext>
            </p:extLst>
          </p:nvPr>
        </p:nvGraphicFramePr>
        <p:xfrm>
          <a:off x="843148" y="1825625"/>
          <a:ext cx="10510649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0395">
                  <a:extLst>
                    <a:ext uri="{9D8B030D-6E8A-4147-A177-3AD203B41FA5}">
                      <a16:colId xmlns:a16="http://schemas.microsoft.com/office/drawing/2014/main" val="3854258178"/>
                    </a:ext>
                  </a:extLst>
                </a:gridCol>
                <a:gridCol w="4589813">
                  <a:extLst>
                    <a:ext uri="{9D8B030D-6E8A-4147-A177-3AD203B41FA5}">
                      <a16:colId xmlns:a16="http://schemas.microsoft.com/office/drawing/2014/main" val="359211242"/>
                    </a:ext>
                  </a:extLst>
                </a:gridCol>
                <a:gridCol w="2910441">
                  <a:extLst>
                    <a:ext uri="{9D8B030D-6E8A-4147-A177-3AD203B41FA5}">
                      <a16:colId xmlns:a16="http://schemas.microsoft.com/office/drawing/2014/main" val="28363552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Tid sedan senaste ATH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% av observationerna som vi fått en nedgång på &gt;= 10% inom kommande 6 månader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Totalt antal observationer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181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err="1"/>
                        <a:t>All-Time-High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15,5%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941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325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&lt; 1 månad (men inte ATH)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15,0%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3289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7297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1-2 månader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18,7%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1239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121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2-3 månader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23,5%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722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9923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3-4 månader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19,5%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493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5963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4-5 månader</a:t>
                      </a:r>
                      <a:endParaRPr lang="en-S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28,9%</a:t>
                      </a:r>
                      <a:endParaRPr lang="en-S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398</a:t>
                      </a:r>
                      <a:endParaRPr lang="en-S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3586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5-6 månader</a:t>
                      </a:r>
                      <a:endParaRPr lang="en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42,9%</a:t>
                      </a:r>
                      <a:endParaRPr lang="en-S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375</a:t>
                      </a:r>
                      <a:endParaRPr lang="en-S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85560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6-7 månader</a:t>
                      </a:r>
                      <a:endParaRPr lang="en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49,2%</a:t>
                      </a:r>
                      <a:endParaRPr lang="en-S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327</a:t>
                      </a:r>
                      <a:endParaRPr lang="en-S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66284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7-8 månader</a:t>
                      </a:r>
                      <a:endParaRPr lang="en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52,8%</a:t>
                      </a:r>
                      <a:endParaRPr lang="en-S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233</a:t>
                      </a:r>
                      <a:endParaRPr lang="en-S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6360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8-9 månader</a:t>
                      </a:r>
                      <a:endParaRPr lang="en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46,4%</a:t>
                      </a:r>
                      <a:endParaRPr lang="en-S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220</a:t>
                      </a:r>
                      <a:endParaRPr lang="en-S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12708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3784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BEB99-8F15-44E0-A0F9-5986390DA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Sektorer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84EEA-A61F-4095-A169-F554ADBA9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Carnegie tror fortsatt på </a:t>
            </a:r>
            <a:r>
              <a:rPr lang="sv-SE" dirty="0" err="1"/>
              <a:t>Finasiella</a:t>
            </a:r>
            <a:r>
              <a:rPr lang="sv-SE" dirty="0"/>
              <a:t> sektorn som bäst.</a:t>
            </a:r>
          </a:p>
          <a:p>
            <a:r>
              <a:rPr lang="sv-SE" dirty="0"/>
              <a:t>Andra sektorer kommande 6 månader:</a:t>
            </a:r>
          </a:p>
          <a:p>
            <a:pPr lvl="1"/>
            <a:r>
              <a:rPr lang="sv-SE" dirty="0"/>
              <a:t>EUROPA: </a:t>
            </a:r>
            <a:r>
              <a:rPr lang="sv-SE" dirty="0" err="1"/>
              <a:t>Automobile</a:t>
            </a:r>
            <a:r>
              <a:rPr lang="sv-SE" dirty="0"/>
              <a:t>, Bygg, Råmaterial, Industri. Olja &amp; gas, Fastigheter.</a:t>
            </a:r>
          </a:p>
          <a:p>
            <a:pPr lvl="1"/>
            <a:r>
              <a:rPr lang="sv-SE" dirty="0"/>
              <a:t>USA: Energi, Industri, Råmaterial</a:t>
            </a:r>
          </a:p>
          <a:p>
            <a:r>
              <a:rPr lang="sv-SE" dirty="0"/>
              <a:t>Man förväntar sig att de nordiska aktierna inom dessa sektorer påverkas positivt.  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815143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9FCAA-E3B8-4DF2-8A5A-511681DA0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9AF386-D208-4FB8-93E6-718C09C758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255" y="102733"/>
            <a:ext cx="11897682" cy="6510053"/>
          </a:xfrm>
        </p:spPr>
      </p:pic>
    </p:spTree>
    <p:extLst>
      <p:ext uri="{BB962C8B-B14F-4D97-AF65-F5344CB8AC3E}">
        <p14:creationId xmlns:p14="http://schemas.microsoft.com/office/powerpoint/2010/main" val="3226456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59145-397E-497C-BCAC-D3D7D75C9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Svenska aktier i positivt </a:t>
            </a:r>
            <a:r>
              <a:rPr lang="sv-SE" dirty="0" err="1"/>
              <a:t>momentum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C5E0B-6DD8-47D3-8608-C8F1AE90F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33504" cy="4351338"/>
          </a:xfrm>
        </p:spPr>
        <p:txBody>
          <a:bodyPr>
            <a:normAutofit lnSpcReduction="10000"/>
          </a:bodyPr>
          <a:lstStyle/>
          <a:p>
            <a:r>
              <a:rPr lang="sv-SE" dirty="0"/>
              <a:t>ABB</a:t>
            </a:r>
          </a:p>
          <a:p>
            <a:r>
              <a:rPr lang="sv-SE" dirty="0"/>
              <a:t>Atlas</a:t>
            </a:r>
          </a:p>
          <a:p>
            <a:r>
              <a:rPr lang="sv-SE" dirty="0"/>
              <a:t>Frontline</a:t>
            </a:r>
          </a:p>
          <a:p>
            <a:r>
              <a:rPr lang="sv-SE" dirty="0"/>
              <a:t>Industrivärden</a:t>
            </a:r>
          </a:p>
          <a:p>
            <a:r>
              <a:rPr lang="sv-SE" dirty="0"/>
              <a:t>Investor</a:t>
            </a:r>
          </a:p>
          <a:p>
            <a:r>
              <a:rPr lang="sv-SE" dirty="0" err="1"/>
              <a:t>Lifco</a:t>
            </a:r>
            <a:endParaRPr lang="sv-SE" dirty="0"/>
          </a:p>
          <a:p>
            <a:r>
              <a:rPr lang="sv-SE" dirty="0"/>
              <a:t>Lundbergs</a:t>
            </a:r>
          </a:p>
          <a:p>
            <a:r>
              <a:rPr lang="sv-SE" dirty="0"/>
              <a:t>New </a:t>
            </a:r>
            <a:r>
              <a:rPr lang="sv-SE" dirty="0" err="1"/>
              <a:t>Wave</a:t>
            </a:r>
            <a:endParaRPr lang="sv-SE" dirty="0"/>
          </a:p>
          <a:p>
            <a:r>
              <a:rPr lang="sv-SE" dirty="0"/>
              <a:t>SAAB</a:t>
            </a:r>
          </a:p>
          <a:p>
            <a:endParaRPr lang="en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160994-F6E4-4979-8E52-1D0636768A97}"/>
              </a:ext>
            </a:extLst>
          </p:cNvPr>
          <p:cNvSpPr txBox="1">
            <a:spLocks/>
          </p:cNvSpPr>
          <p:nvPr/>
        </p:nvSpPr>
        <p:spPr>
          <a:xfrm>
            <a:off x="5241967" y="1825625"/>
            <a:ext cx="4333504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SAAB</a:t>
            </a:r>
          </a:p>
          <a:p>
            <a:r>
              <a:rPr lang="sv-SE" dirty="0"/>
              <a:t>Sandvik</a:t>
            </a:r>
          </a:p>
          <a:p>
            <a:r>
              <a:rPr lang="sv-SE" dirty="0"/>
              <a:t>Securitas</a:t>
            </a:r>
          </a:p>
          <a:p>
            <a:r>
              <a:rPr lang="sv-SE" dirty="0"/>
              <a:t>SEB</a:t>
            </a:r>
          </a:p>
          <a:p>
            <a:r>
              <a:rPr lang="sv-SE" dirty="0"/>
              <a:t>SHB</a:t>
            </a:r>
          </a:p>
          <a:p>
            <a:r>
              <a:rPr lang="sv-SE" dirty="0"/>
              <a:t>SKF</a:t>
            </a:r>
          </a:p>
          <a:p>
            <a:r>
              <a:rPr lang="sv-SE" dirty="0"/>
              <a:t>Swedbank</a:t>
            </a:r>
          </a:p>
          <a:p>
            <a:r>
              <a:rPr lang="sv-SE" dirty="0"/>
              <a:t>Trelleborg</a:t>
            </a:r>
          </a:p>
          <a:p>
            <a:r>
              <a:rPr lang="sv-SE" dirty="0"/>
              <a:t>Volvo</a:t>
            </a:r>
          </a:p>
          <a:p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931466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59145-397E-497C-BCAC-D3D7D75C9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Svenska aktier i negativt </a:t>
            </a:r>
            <a:r>
              <a:rPr lang="sv-SE" dirty="0" err="1"/>
              <a:t>momentum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C5E0B-6DD8-47D3-8608-C8F1AE90F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084122" cy="4351338"/>
          </a:xfrm>
        </p:spPr>
        <p:txBody>
          <a:bodyPr>
            <a:normAutofit/>
          </a:bodyPr>
          <a:lstStyle/>
          <a:p>
            <a:r>
              <a:rPr lang="sv-SE" dirty="0"/>
              <a:t>Avanza</a:t>
            </a:r>
          </a:p>
          <a:p>
            <a:r>
              <a:rPr lang="sv-SE" dirty="0"/>
              <a:t>Billerud</a:t>
            </a:r>
          </a:p>
          <a:p>
            <a:r>
              <a:rPr lang="sv-SE" dirty="0" err="1"/>
              <a:t>Bioarctic</a:t>
            </a:r>
            <a:endParaRPr lang="sv-SE" dirty="0"/>
          </a:p>
          <a:p>
            <a:r>
              <a:rPr lang="sv-SE" dirty="0"/>
              <a:t>Boliden</a:t>
            </a:r>
          </a:p>
          <a:p>
            <a:r>
              <a:rPr lang="sv-SE" dirty="0" err="1"/>
              <a:t>Essity</a:t>
            </a:r>
            <a:endParaRPr lang="sv-SE" dirty="0"/>
          </a:p>
          <a:p>
            <a:r>
              <a:rPr lang="sv-SE" dirty="0"/>
              <a:t>Getinge</a:t>
            </a:r>
          </a:p>
          <a:p>
            <a:endParaRPr lang="sv-SE" dirty="0"/>
          </a:p>
          <a:p>
            <a:endParaRPr lang="en-SE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77AF4B9-35C3-4097-A068-FBDF28776C1C}"/>
              </a:ext>
            </a:extLst>
          </p:cNvPr>
          <p:cNvSpPr txBox="1">
            <a:spLocks/>
          </p:cNvSpPr>
          <p:nvPr/>
        </p:nvSpPr>
        <p:spPr>
          <a:xfrm>
            <a:off x="5283530" y="1825625"/>
            <a:ext cx="408412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Husqvarna</a:t>
            </a:r>
          </a:p>
          <a:p>
            <a:r>
              <a:rPr lang="sv-SE" dirty="0"/>
              <a:t>Kinnevik</a:t>
            </a:r>
          </a:p>
          <a:p>
            <a:r>
              <a:rPr lang="sv-SE" dirty="0"/>
              <a:t>NIBE</a:t>
            </a:r>
          </a:p>
          <a:p>
            <a:r>
              <a:rPr lang="sv-SE" dirty="0"/>
              <a:t>SBB</a:t>
            </a:r>
          </a:p>
          <a:p>
            <a:r>
              <a:rPr lang="sv-SE" dirty="0" err="1"/>
              <a:t>Sinch</a:t>
            </a:r>
            <a:endParaRPr lang="sv-SE" dirty="0"/>
          </a:p>
          <a:p>
            <a:r>
              <a:rPr lang="sv-SE" dirty="0"/>
              <a:t>Tele2</a:t>
            </a:r>
          </a:p>
          <a:p>
            <a:endParaRPr lang="sv-SE" dirty="0"/>
          </a:p>
          <a:p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785349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B7BB6-A72F-488C-8049-1B35EDF0A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2AC6D-E325-4F7B-81EA-F36019056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5400" dirty="0"/>
              <a:t>Är det dag att sälja om vi har nått en ny ATH (Alla Tiders Högsta kurs)?</a:t>
            </a:r>
            <a:endParaRPr lang="en-SE" sz="5400" dirty="0"/>
          </a:p>
        </p:txBody>
      </p:sp>
    </p:spTree>
    <p:extLst>
      <p:ext uri="{BB962C8B-B14F-4D97-AF65-F5344CB8AC3E}">
        <p14:creationId xmlns:p14="http://schemas.microsoft.com/office/powerpoint/2010/main" val="1618603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B7BB6-A72F-488C-8049-1B35EDF0A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2AC6D-E325-4F7B-81EA-F36019056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5400" dirty="0"/>
              <a:t>Är det dag att sälja om vi har nått en ny ATH (Alla Tiders Högsta kurs)?</a:t>
            </a:r>
            <a:endParaRPr lang="en-SE" sz="5400" dirty="0"/>
          </a:p>
        </p:txBody>
      </p:sp>
    </p:spTree>
    <p:extLst>
      <p:ext uri="{BB962C8B-B14F-4D97-AF65-F5344CB8AC3E}">
        <p14:creationId xmlns:p14="http://schemas.microsoft.com/office/powerpoint/2010/main" val="35035862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97F7D-9D7E-4509-B811-305E1C498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v-SE" sz="8000" dirty="0"/>
              <a:t>Tack för mig!</a:t>
            </a:r>
          </a:p>
          <a:p>
            <a:pPr marL="0" indent="0" algn="ctr">
              <a:buNone/>
            </a:pPr>
            <a:r>
              <a:rPr lang="sv-SE" sz="4000" dirty="0"/>
              <a:t>Martin Nigals</a:t>
            </a:r>
            <a:endParaRPr lang="en-SE" sz="4000" dirty="0"/>
          </a:p>
        </p:txBody>
      </p:sp>
    </p:spTree>
    <p:extLst>
      <p:ext uri="{BB962C8B-B14F-4D97-AF65-F5344CB8AC3E}">
        <p14:creationId xmlns:p14="http://schemas.microsoft.com/office/powerpoint/2010/main" val="4137705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58C9D-4089-4102-920A-CBAD55602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b="1" dirty="0"/>
              <a:t>De flesta av indikatorerna och diagrammen indikerar en </a:t>
            </a:r>
            <a:r>
              <a:rPr lang="sv-SE" sz="3600" b="1" dirty="0" err="1"/>
              <a:t>Bullish</a:t>
            </a:r>
            <a:r>
              <a:rPr lang="sv-SE" sz="3600" b="1" dirty="0"/>
              <a:t> miljö kommande 3-6 månaderna för S&amp;P 500</a:t>
            </a:r>
            <a:endParaRPr lang="en-SE" sz="3600" b="1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8AA810B-650E-4820-AFC3-9BAB7E8E72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2994396"/>
              </p:ext>
            </p:extLst>
          </p:nvPr>
        </p:nvGraphicFramePr>
        <p:xfrm>
          <a:off x="838200" y="1837501"/>
          <a:ext cx="10421587" cy="4830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747744784"/>
                    </a:ext>
                  </a:extLst>
                </a:gridCol>
                <a:gridCol w="3835730">
                  <a:extLst>
                    <a:ext uri="{9D8B030D-6E8A-4147-A177-3AD203B41FA5}">
                      <a16:colId xmlns:a16="http://schemas.microsoft.com/office/drawing/2014/main" val="3739225531"/>
                    </a:ext>
                  </a:extLst>
                </a:gridCol>
                <a:gridCol w="2476005">
                  <a:extLst>
                    <a:ext uri="{9D8B030D-6E8A-4147-A177-3AD203B41FA5}">
                      <a16:colId xmlns:a16="http://schemas.microsoft.com/office/drawing/2014/main" val="737274580"/>
                    </a:ext>
                  </a:extLst>
                </a:gridCol>
                <a:gridCol w="1290452">
                  <a:extLst>
                    <a:ext uri="{9D8B030D-6E8A-4147-A177-3AD203B41FA5}">
                      <a16:colId xmlns:a16="http://schemas.microsoft.com/office/drawing/2014/main" val="3145845199"/>
                    </a:ext>
                  </a:extLst>
                </a:gridCol>
              </a:tblGrid>
              <a:tr h="777714">
                <a:tc>
                  <a:txBody>
                    <a:bodyPr/>
                    <a:lstStyle/>
                    <a:p>
                      <a:pPr algn="ctr"/>
                      <a:r>
                        <a:rPr lang="sv-SE" sz="1600" dirty="0"/>
                        <a:t>Kvantindikator</a:t>
                      </a:r>
                      <a:endParaRPr lang="en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/>
                        <a:t>Nuvarande status</a:t>
                      </a:r>
                      <a:endParaRPr lang="en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/>
                        <a:t>Tolkning för S&amp;P 500 och globala aktier kommande 3-6 månader</a:t>
                      </a:r>
                      <a:endParaRPr lang="en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/>
                        <a:t>Vikt</a:t>
                      </a:r>
                      <a:endParaRPr lang="en-S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62994"/>
                  </a:ext>
                </a:extLst>
              </a:tr>
              <a:tr h="315406">
                <a:tc>
                  <a:txBody>
                    <a:bodyPr/>
                    <a:lstStyle/>
                    <a:p>
                      <a:r>
                        <a:rPr lang="sv-SE" sz="1100" dirty="0"/>
                        <a:t>VIX </a:t>
                      </a:r>
                      <a:r>
                        <a:rPr lang="sv-SE" sz="1100" dirty="0" err="1"/>
                        <a:t>Volatility</a:t>
                      </a:r>
                      <a:r>
                        <a:rPr lang="sv-SE" sz="1100" dirty="0"/>
                        <a:t> index</a:t>
                      </a:r>
                      <a:endParaRPr lang="en-S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Lägsta VIX-nivå &lt; 15 senaste månaden</a:t>
                      </a:r>
                      <a:endParaRPr lang="en-S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Tjuraktig</a:t>
                      </a:r>
                      <a:endParaRPr lang="en-SE" sz="1100" dirty="0"/>
                    </a:p>
                  </a:txBody>
                  <a:tcPr/>
                </a:tc>
                <a:tc rowSpan="11">
                  <a:txBody>
                    <a:bodyPr/>
                    <a:lstStyle/>
                    <a:p>
                      <a:r>
                        <a:rPr lang="sv-SE" sz="1100" dirty="0"/>
                        <a:t>                                           Mindre än 50%</a:t>
                      </a:r>
                      <a:endParaRPr lang="en-SE" sz="1100" dirty="0"/>
                    </a:p>
                  </a:txBody>
                  <a:tcPr vert="vert270" anchor="ctr"/>
                </a:tc>
                <a:extLst>
                  <a:ext uri="{0D108BD9-81ED-4DB2-BD59-A6C34878D82A}">
                    <a16:rowId xmlns:a16="http://schemas.microsoft.com/office/drawing/2014/main" val="359894078"/>
                  </a:ext>
                </a:extLst>
              </a:tr>
              <a:tr h="315406">
                <a:tc>
                  <a:txBody>
                    <a:bodyPr/>
                    <a:lstStyle/>
                    <a:p>
                      <a:r>
                        <a:rPr lang="sv-SE" sz="1100" dirty="0"/>
                        <a:t>Marknadsbredd (% av marknaderna i </a:t>
                      </a:r>
                      <a:r>
                        <a:rPr lang="sv-SE" sz="1100" dirty="0" err="1"/>
                        <a:t>uptrend</a:t>
                      </a:r>
                      <a:r>
                        <a:rPr lang="sv-SE" sz="1100" dirty="0"/>
                        <a:t>)</a:t>
                      </a:r>
                      <a:endParaRPr lang="en-S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18 av 25 eller 72% (&gt;= 40% = Tjuraktig)</a:t>
                      </a:r>
                      <a:endParaRPr lang="en-S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Tjuraktig</a:t>
                      </a:r>
                      <a:endParaRPr kumimoji="0" lang="en-S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SE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36232"/>
                  </a:ext>
                </a:extLst>
              </a:tr>
              <a:tr h="315406">
                <a:tc>
                  <a:txBody>
                    <a:bodyPr/>
                    <a:lstStyle/>
                    <a:p>
                      <a:r>
                        <a:rPr lang="sv-SE" sz="1100" dirty="0"/>
                        <a:t>Köprekommendationstemperatur</a:t>
                      </a:r>
                      <a:endParaRPr lang="en-S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19% (för björnaktig)</a:t>
                      </a:r>
                      <a:endParaRPr lang="en-S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Tjuraktig</a:t>
                      </a:r>
                      <a:endParaRPr kumimoji="0" lang="en-S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SE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407162"/>
                  </a:ext>
                </a:extLst>
              </a:tr>
              <a:tr h="315406">
                <a:tc>
                  <a:txBody>
                    <a:bodyPr/>
                    <a:lstStyle/>
                    <a:p>
                      <a:r>
                        <a:rPr lang="sv-SE" sz="1100" dirty="0"/>
                        <a:t>Mäklarhusens strategers optimismnivå</a:t>
                      </a:r>
                      <a:endParaRPr lang="en-S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dirty="0" err="1"/>
                        <a:t>Målkurs</a:t>
                      </a:r>
                      <a:r>
                        <a:rPr lang="sv-SE" sz="1100" dirty="0"/>
                        <a:t> 4867 i slutet 2024 (för björnaktig)</a:t>
                      </a:r>
                      <a:endParaRPr lang="en-S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Tjuraktig</a:t>
                      </a:r>
                      <a:endParaRPr kumimoji="0" lang="en-S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SE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1389906"/>
                  </a:ext>
                </a:extLst>
              </a:tr>
              <a:tr h="315406">
                <a:tc>
                  <a:txBody>
                    <a:bodyPr/>
                    <a:lstStyle/>
                    <a:p>
                      <a:r>
                        <a:rPr lang="sv-SE" sz="1100" b="1" dirty="0"/>
                        <a:t>Tid sedan ATH</a:t>
                      </a:r>
                      <a:endParaRPr lang="en-SE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b="1" dirty="0"/>
                        <a:t>&lt; 3 månader har gått sedan senaste ATH</a:t>
                      </a:r>
                      <a:endParaRPr lang="en-SE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b="1" dirty="0"/>
                        <a:t>Tjuraktig</a:t>
                      </a:r>
                      <a:endParaRPr lang="en-SE" sz="11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SE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385419"/>
                  </a:ext>
                </a:extLst>
              </a:tr>
              <a:tr h="315406">
                <a:tc>
                  <a:txBody>
                    <a:bodyPr/>
                    <a:lstStyle/>
                    <a:p>
                      <a:r>
                        <a:rPr lang="sv-SE" sz="1100" dirty="0"/>
                        <a:t>Trenden på S&amp;P 500 oviktat mot S&amp;P 500</a:t>
                      </a:r>
                      <a:endParaRPr lang="en-S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Nedåtriktad – under 200 dagars MA</a:t>
                      </a:r>
                      <a:endParaRPr lang="en-S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dirty="0">
                          <a:solidFill>
                            <a:srgbClr val="FF0000"/>
                          </a:solidFill>
                        </a:rPr>
                        <a:t>Björnaktig</a:t>
                      </a:r>
                      <a:endParaRPr lang="en-SE" sz="11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SE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043016"/>
                  </a:ext>
                </a:extLst>
              </a:tr>
              <a:tr h="315406">
                <a:tc>
                  <a:txBody>
                    <a:bodyPr/>
                    <a:lstStyle/>
                    <a:p>
                      <a:r>
                        <a:rPr lang="sv-SE" sz="1100" dirty="0"/>
                        <a:t>Trenden på aktier vs obligationer </a:t>
                      </a:r>
                      <a:endParaRPr lang="en-S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Upp (S&amp;P 500 vs 10-åriga räntan i relation till 200 dagars MA)</a:t>
                      </a:r>
                      <a:endParaRPr lang="en-S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Tjuraktig</a:t>
                      </a:r>
                      <a:endParaRPr kumimoji="0" lang="en-S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SE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5987181"/>
                  </a:ext>
                </a:extLst>
              </a:tr>
              <a:tr h="315406">
                <a:tc>
                  <a:txBody>
                    <a:bodyPr/>
                    <a:lstStyle/>
                    <a:p>
                      <a:r>
                        <a:rPr lang="sv-SE" sz="1100" dirty="0"/>
                        <a:t>Aktiernas svar på nyheter</a:t>
                      </a:r>
                      <a:endParaRPr lang="en-S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Tjuraktig</a:t>
                      </a:r>
                      <a:endParaRPr kumimoji="0" lang="en-S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SE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8633101"/>
                  </a:ext>
                </a:extLst>
              </a:tr>
              <a:tr h="315406">
                <a:tc>
                  <a:txBody>
                    <a:bodyPr/>
                    <a:lstStyle/>
                    <a:p>
                      <a:r>
                        <a:rPr lang="sv-SE" sz="1100" dirty="0"/>
                        <a:t>Dagens stängningskurser i förhållande till högsta och lägsta </a:t>
                      </a:r>
                      <a:endParaRPr lang="en-S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Tjuraktig</a:t>
                      </a:r>
                      <a:endParaRPr kumimoji="0" lang="en-S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SE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875420"/>
                  </a:ext>
                </a:extLst>
              </a:tr>
              <a:tr h="315406">
                <a:tc>
                  <a:txBody>
                    <a:bodyPr/>
                    <a:lstStyle/>
                    <a:p>
                      <a:r>
                        <a:rPr lang="sv-SE" sz="1100" dirty="0"/>
                        <a:t>US-sektorernas rörelse i </a:t>
                      </a:r>
                      <a:r>
                        <a:rPr lang="sv-SE" sz="1100" dirty="0" err="1"/>
                        <a:t>uptrend</a:t>
                      </a:r>
                      <a:endParaRPr lang="en-S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8 av 11 (&lt;= 5 = </a:t>
                      </a:r>
                      <a:r>
                        <a:rPr lang="sv-SE" sz="1100" dirty="0" err="1"/>
                        <a:t>nedtrend</a:t>
                      </a:r>
                      <a:r>
                        <a:rPr lang="sv-SE" sz="1100" dirty="0"/>
                        <a:t>)</a:t>
                      </a:r>
                      <a:endParaRPr lang="en-S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Tjuraktig</a:t>
                      </a:r>
                      <a:endParaRPr kumimoji="0" lang="en-S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SE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896031"/>
                  </a:ext>
                </a:extLst>
              </a:tr>
              <a:tr h="315406">
                <a:tc>
                  <a:txBody>
                    <a:bodyPr/>
                    <a:lstStyle/>
                    <a:p>
                      <a:r>
                        <a:rPr lang="sv-SE" sz="1100" dirty="0"/>
                        <a:t>S&amp;P 500 läge i priskanalen</a:t>
                      </a:r>
                      <a:endParaRPr lang="en-S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Mittentaket på 5436</a:t>
                      </a:r>
                      <a:endParaRPr lang="en-S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Tjuraktig</a:t>
                      </a:r>
                      <a:endParaRPr kumimoji="0" lang="en-S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SE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801996"/>
                  </a:ext>
                </a:extLst>
              </a:tr>
              <a:tr h="315406">
                <a:tc>
                  <a:txBody>
                    <a:bodyPr/>
                    <a:lstStyle/>
                    <a:p>
                      <a:r>
                        <a:rPr lang="sv-SE" sz="1100" b="1" dirty="0"/>
                        <a:t>Kursmönster (marknader, sektorer, aktier, risk on/off-indikatorer etc.</a:t>
                      </a:r>
                      <a:endParaRPr lang="en-SE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E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b="1" dirty="0"/>
                        <a:t>Tjuraktig</a:t>
                      </a:r>
                      <a:endParaRPr lang="en-SE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Mer än 50%</a:t>
                      </a:r>
                      <a:endParaRPr lang="en-SE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087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058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6BAE5-5272-482F-A2D6-E78474CDC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3200" b="1" dirty="0"/>
              <a:t>Några anledningar till den positiva synen på aktiemarknaden</a:t>
            </a:r>
            <a:endParaRPr lang="en-SE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6741F-B3C8-48D7-9A9D-1C67E67EF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sv-SE" dirty="0"/>
              <a:t>Brett marknadsdeltagande i den globala </a:t>
            </a:r>
            <a:r>
              <a:rPr lang="sv-SE" dirty="0" err="1"/>
              <a:t>uptrenden</a:t>
            </a:r>
            <a:r>
              <a:rPr lang="sv-SE" dirty="0"/>
              <a:t> för aktier. 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Brett sektordeltagande i </a:t>
            </a:r>
            <a:r>
              <a:rPr lang="sv-SE" dirty="0" err="1"/>
              <a:t>uptrenden</a:t>
            </a:r>
            <a:r>
              <a:rPr lang="sv-SE" dirty="0"/>
              <a:t> i USA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Stark </a:t>
            </a:r>
            <a:r>
              <a:rPr lang="sv-SE" dirty="0" err="1"/>
              <a:t>uptrend</a:t>
            </a:r>
            <a:r>
              <a:rPr lang="sv-SE" dirty="0"/>
              <a:t> i S&amp;P 500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Färsk ATH i USA (risk för stor nedgång är som lägst första månaden)</a:t>
            </a:r>
          </a:p>
          <a:p>
            <a:pPr lvl="1"/>
            <a:r>
              <a:rPr lang="sv-SE" dirty="0"/>
              <a:t>Sannolikheten för nedgång på &gt;=10% följande 6 mån = 15%.</a:t>
            </a:r>
          </a:p>
          <a:p>
            <a:pPr lvl="1"/>
            <a:r>
              <a:rPr lang="sv-SE" dirty="0"/>
              <a:t>De allra flesta rekylerna i en bull-market ligger på 3-6%. 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Bull-marknaden är fortfarande i en tidig fas (tiden från botten till </a:t>
            </a:r>
            <a:r>
              <a:rPr lang="sv-SE" dirty="0" err="1"/>
              <a:t>top</a:t>
            </a:r>
            <a:r>
              <a:rPr lang="sv-SE" dirty="0"/>
              <a:t> brukar vara 4-5 år. Skulle den ta slut nu så är det den kortaste perioden sedan 1948. Ska ta slut 2027 om den följer medianen.)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Strateger har som grupp en för konservativ hållning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Analytiker har som grupp en för konservativ hållning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616191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DDD01-FC45-4A3F-843E-EFF1CD884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4000" b="1" dirty="0"/>
              <a:t>S&amp;P 500 </a:t>
            </a:r>
            <a:r>
              <a:rPr lang="sv-SE" sz="4000" b="1" dirty="0" err="1"/>
              <a:t>målkurs</a:t>
            </a:r>
            <a:r>
              <a:rPr lang="sv-SE" sz="4000" b="1" dirty="0"/>
              <a:t> 2024: 5490 (jag 5440)</a:t>
            </a:r>
            <a:br>
              <a:rPr lang="sv-SE" sz="4000" b="1" dirty="0"/>
            </a:br>
            <a:endParaRPr lang="en-SE" sz="3100" b="1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1120711B-4E4B-4A4D-88BC-0EB11A784A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515600" cy="4602134"/>
          </a:xfr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C0DFEDC-0BAE-4665-A6A8-6012E1FE6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6292822"/>
            <a:ext cx="10265229" cy="14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97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DDD01-FC45-4A3F-843E-EFF1CD884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b="1" dirty="0"/>
              <a:t>OMXS30: </a:t>
            </a:r>
            <a:r>
              <a:rPr lang="sv-SE" b="1" dirty="0" err="1"/>
              <a:t>målkurs</a:t>
            </a:r>
            <a:r>
              <a:rPr lang="sv-SE" b="1" dirty="0"/>
              <a:t> 2690 (jag 2650)</a:t>
            </a:r>
            <a:endParaRPr lang="en-SE" sz="3100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C0DFEDC-0BAE-4665-A6A8-6012E1FE6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92822"/>
            <a:ext cx="9980221" cy="142895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293BEEB-CEAD-4F00-8B7F-30EFBB2F6E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6948" y="1632857"/>
            <a:ext cx="10515600" cy="4659965"/>
          </a:xfrm>
        </p:spPr>
      </p:pic>
    </p:spTree>
    <p:extLst>
      <p:ext uri="{BB962C8B-B14F-4D97-AF65-F5344CB8AC3E}">
        <p14:creationId xmlns:p14="http://schemas.microsoft.com/office/powerpoint/2010/main" val="2181942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CBE97-1B77-476E-82C7-552D756E5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E3264D-B152-4947-A5E3-9567294C58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6581" y="274497"/>
            <a:ext cx="9525141" cy="6405373"/>
          </a:xfrm>
        </p:spPr>
      </p:pic>
    </p:spTree>
    <p:extLst>
      <p:ext uri="{BB962C8B-B14F-4D97-AF65-F5344CB8AC3E}">
        <p14:creationId xmlns:p14="http://schemas.microsoft.com/office/powerpoint/2010/main" val="607421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84723-3020-4F1A-BFF1-B25451F8C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7312"/>
            <a:ext cx="10515600" cy="1325563"/>
          </a:xfrm>
        </p:spPr>
        <p:txBody>
          <a:bodyPr/>
          <a:lstStyle/>
          <a:p>
            <a:r>
              <a:rPr lang="sv-SE" b="1" dirty="0"/>
              <a:t>Svenska aktier – årlig avkastning 1964-2023</a:t>
            </a:r>
            <a:endParaRPr lang="en-SE" b="1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EFF6D4E-AE61-4884-A514-E016EED3D3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9756390"/>
              </p:ext>
            </p:extLst>
          </p:nvPr>
        </p:nvGraphicFramePr>
        <p:xfrm>
          <a:off x="838200" y="1825625"/>
          <a:ext cx="10515597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3926053636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398325709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4171647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Utveckling</a:t>
                      </a:r>
                      <a:endParaRPr lang="en-S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Observationer (år)</a:t>
                      </a:r>
                      <a:endParaRPr lang="en-S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Observationer (%)</a:t>
                      </a:r>
                      <a:endParaRPr lang="en-S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4781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&gt; 20%</a:t>
                      </a:r>
                      <a:endParaRPr lang="en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dirty="0">
                          <a:highlight>
                            <a:srgbClr val="FFFF00"/>
                          </a:highlight>
                        </a:rPr>
                        <a:t>25</a:t>
                      </a:r>
                      <a:endParaRPr lang="en-SE" dirty="0">
                        <a:highlight>
                          <a:srgbClr val="FFFF00"/>
                        </a:highlight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42%</a:t>
                      </a:r>
                      <a:endParaRPr lang="en-S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7462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15-20%</a:t>
                      </a:r>
                      <a:endParaRPr lang="en-S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2</a:t>
                      </a:r>
                      <a:endParaRPr lang="en-S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3%</a:t>
                      </a:r>
                      <a:endParaRPr lang="en-S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7269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10-15%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7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12%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288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5-10%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4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7%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053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0-5%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7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12%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131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Under 0 till -5%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2%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725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-5% till -10%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2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3%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7777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-10% till -15%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2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3%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9728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-15% till -20%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5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8%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5438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Under 20%</a:t>
                      </a:r>
                      <a:endParaRPr lang="en-S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5</a:t>
                      </a:r>
                      <a:endParaRPr lang="en-S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8%</a:t>
                      </a:r>
                      <a:endParaRPr lang="en-S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3146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Upp-år</a:t>
                      </a:r>
                      <a:endParaRPr lang="en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45</a:t>
                      </a:r>
                      <a:endParaRPr lang="en-S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75%</a:t>
                      </a:r>
                      <a:endParaRPr lang="en-S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0534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Ned-år</a:t>
                      </a:r>
                      <a:endParaRPr lang="en-S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sv-SE" dirty="0">
                          <a:highlight>
                            <a:srgbClr val="FFFF00"/>
                          </a:highlight>
                        </a:rPr>
                        <a:t>15</a:t>
                      </a:r>
                      <a:endParaRPr lang="en-SE" dirty="0">
                        <a:highlight>
                          <a:srgbClr val="FFFF00"/>
                        </a:highlight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25%</a:t>
                      </a:r>
                      <a:endParaRPr lang="en-S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057373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1355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84723-3020-4F1A-BFF1-B25451F8C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7312"/>
            <a:ext cx="10515600" cy="1325563"/>
          </a:xfrm>
        </p:spPr>
        <p:txBody>
          <a:bodyPr/>
          <a:lstStyle/>
          <a:p>
            <a:r>
              <a:rPr lang="sv-SE" b="1" dirty="0"/>
              <a:t>S&amp;P 500 aktier – årlig avkastning 1964-2023</a:t>
            </a:r>
            <a:endParaRPr lang="en-SE" b="1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EFF6D4E-AE61-4884-A514-E016EED3D3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4970087"/>
              </p:ext>
            </p:extLst>
          </p:nvPr>
        </p:nvGraphicFramePr>
        <p:xfrm>
          <a:off x="838200" y="1825625"/>
          <a:ext cx="10515597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3926053636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398325709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4171647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Utveckling</a:t>
                      </a:r>
                      <a:endParaRPr lang="en-S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Observationer (år)</a:t>
                      </a:r>
                      <a:endParaRPr lang="en-S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Observationer (%)</a:t>
                      </a:r>
                      <a:endParaRPr lang="en-S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4781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&gt; 20%</a:t>
                      </a:r>
                      <a:endParaRPr lang="en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dirty="0">
                          <a:highlight>
                            <a:srgbClr val="FFFF00"/>
                          </a:highlight>
                        </a:rPr>
                        <a:t>16</a:t>
                      </a:r>
                      <a:endParaRPr lang="en-SE" dirty="0">
                        <a:highlight>
                          <a:srgbClr val="FFFF00"/>
                        </a:highlight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27%</a:t>
                      </a:r>
                      <a:endParaRPr lang="en-S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7462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15-20%</a:t>
                      </a:r>
                      <a:endParaRPr lang="en-S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6</a:t>
                      </a:r>
                      <a:endParaRPr lang="en-S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10%</a:t>
                      </a:r>
                      <a:endParaRPr lang="en-S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7269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10-15%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10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17%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288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5-10%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5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8%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053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0-5%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8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13%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131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Under 0 till -5%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3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5%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725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-5% till -10%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3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5%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7777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-10% till -15%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5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8%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9728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-15% till -20%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2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3%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5438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Under 20%</a:t>
                      </a:r>
                      <a:endParaRPr lang="en-S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3</a:t>
                      </a:r>
                      <a:endParaRPr lang="en-S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5%</a:t>
                      </a:r>
                      <a:endParaRPr lang="en-S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3146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Upp-år</a:t>
                      </a:r>
                      <a:endParaRPr lang="en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44</a:t>
                      </a:r>
                      <a:endParaRPr lang="en-S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73%</a:t>
                      </a:r>
                      <a:endParaRPr lang="en-S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0534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Ned-år</a:t>
                      </a:r>
                      <a:endParaRPr lang="en-S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sv-SE" dirty="0">
                          <a:highlight>
                            <a:srgbClr val="FFFF00"/>
                          </a:highlight>
                        </a:rPr>
                        <a:t>15</a:t>
                      </a:r>
                      <a:endParaRPr lang="en-SE" dirty="0">
                        <a:highlight>
                          <a:srgbClr val="FFFF00"/>
                        </a:highlight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25%</a:t>
                      </a:r>
                      <a:endParaRPr lang="en-S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057373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0911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1233</Words>
  <Application>Microsoft Office PowerPoint</Application>
  <PresentationFormat>Bredbild</PresentationFormat>
  <Paragraphs>391</Paragraphs>
  <Slides>21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Trender och Timing på Börsen i Sektorer och Aktier (TTBSA)</vt:lpstr>
      <vt:lpstr>PowerPoint-presentation</vt:lpstr>
      <vt:lpstr>De flesta av indikatorerna och diagrammen indikerar en Bullish miljö kommande 3-6 månaderna för S&amp;P 500</vt:lpstr>
      <vt:lpstr>Några anledningar till den positiva synen på aktiemarknaden</vt:lpstr>
      <vt:lpstr>S&amp;P 500 målkurs 2024: 5490 (jag 5440) </vt:lpstr>
      <vt:lpstr>OMXS30: målkurs 2690 (jag 2650)</vt:lpstr>
      <vt:lpstr>PowerPoint-presentation</vt:lpstr>
      <vt:lpstr>Svenska aktier – årlig avkastning 1964-2023</vt:lpstr>
      <vt:lpstr>S&amp;P 500 aktier – årlig avkastning 1964-2023</vt:lpstr>
      <vt:lpstr>Svenska aktier – årlig avkastning 1964-2023</vt:lpstr>
      <vt:lpstr>S&amp;P 500 aktier – årlig avkastning 1964-2023</vt:lpstr>
      <vt:lpstr>Utveckling efter en stark 2-månadersperiod (&gt;=16%) (S&amp;P 500 senaste 50 åren)</vt:lpstr>
      <vt:lpstr>S&amp;P 500 – Det hade varit bättre att köpa vid ATH än ”när som helst”. (Data sedan 1966)</vt:lpstr>
      <vt:lpstr>% av marknaderna (börser) i uptrend och utvecklingen på OMXS30 (18 av 25 marknader eller 72% i uptrend feb 2024)</vt:lpstr>
      <vt:lpstr>S&amp;P 500 - Tidens betydelse (data sedan 1966)</vt:lpstr>
      <vt:lpstr>Sektorer</vt:lpstr>
      <vt:lpstr>PowerPoint-presentation</vt:lpstr>
      <vt:lpstr>Svenska aktier i positivt momentum</vt:lpstr>
      <vt:lpstr>Svenska aktier i negativt momentum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 bästa strategin</dc:title>
  <dc:creator>Martin Nigals</dc:creator>
  <cp:lastModifiedBy>Johan Törnström</cp:lastModifiedBy>
  <cp:revision>110</cp:revision>
  <dcterms:created xsi:type="dcterms:W3CDTF">2023-05-26T16:49:32Z</dcterms:created>
  <dcterms:modified xsi:type="dcterms:W3CDTF">2024-04-02T11:42:22Z</dcterms:modified>
</cp:coreProperties>
</file>