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75" r:id="rId4"/>
    <p:sldId id="280" r:id="rId5"/>
    <p:sldId id="258" r:id="rId6"/>
    <p:sldId id="282" r:id="rId7"/>
    <p:sldId id="259" r:id="rId8"/>
    <p:sldId id="261" r:id="rId9"/>
    <p:sldId id="262" r:id="rId10"/>
    <p:sldId id="263" r:id="rId11"/>
    <p:sldId id="264" r:id="rId12"/>
    <p:sldId id="260" r:id="rId13"/>
    <p:sldId id="265" r:id="rId14"/>
    <p:sldId id="278" r:id="rId15"/>
    <p:sldId id="271" r:id="rId16"/>
    <p:sldId id="279" r:id="rId17"/>
    <p:sldId id="281" r:id="rId18"/>
    <p:sldId id="25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E86F-DE2D-40AA-B388-1F20B32A5912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0076-E8B0-4FF9-86C6-C5EE5F2E3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9A4E22-E77A-F0F1-309E-48193B45A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9DFE27-4964-DD05-38D1-0EF83353B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45D105-F8EA-B9B7-3A46-38428BD9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E727-2F94-4749-A969-800A9094FB5B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297B8-0D03-41DE-19EC-17F4D9F2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69606-B9B5-5067-2C21-1F90648F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22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E3225-4532-FB46-3B9F-7610D8BF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57CE57-70DE-5E2E-486E-BDCF8193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2A017D-AC11-B2D4-2BE1-07FEB4AE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7A1-75CF-4DBD-90C3-447A04A10BD4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6E58F-0B23-6A3C-0189-80873B51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83C67A-0020-444D-06B8-48F7F0BA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16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D823005-4CC0-7C76-E2F8-078D23C7F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9718F8-12C3-78E2-DE35-FFE5173F6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9A8DE-430F-04CA-007E-A6E54EC2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9538-E568-46BD-AB9A-6CF73C648134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939CE2-750B-E7F7-4E4D-6B46077D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3CCE6B-FA85-DDDA-4D1F-7E49FF5C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7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42967-AE8C-58B5-F410-85BE920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2EFA28-1A77-D8D2-736A-055A954F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72910E-EA08-2BD0-7DDE-6E57401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256-E32F-4B04-AEA2-B38E56C74051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FD395F-F50C-97E4-4D77-AD683D07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2630F0-2BCC-E3A8-B7A3-36BEF6DA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23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9F4C2-B8D5-73B3-FFA7-DEA64B0D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F309BA-CD1C-DE38-45BB-B8E46BC4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34E5E1-26AF-E848-EB95-D80B65B6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3B38-92F7-46BB-A590-198914F3E952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F25254-2D7D-F07A-298C-364B32D5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89BE36-CE14-385F-188C-08FF830D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3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B0F13-0724-5006-3508-8C1636E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189673-D12E-7D36-717F-CB2BE4828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EDA0C6-C7D5-66BF-554B-3A6E5A233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9D4E4A-6241-AFB6-AB83-FA8C6FEF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7F59-E0DD-4E26-BAA5-09EAE733DC27}" type="datetime1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DBDB69-D3B6-277B-2D3C-7D937BA8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B39D66-09E1-FE2E-16EC-DE5FA46C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56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F34765-8388-1E1F-41F9-44FAB250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18C92A-EEBB-13F0-72D7-335F98AC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0CC861-1440-72E3-969A-263B7527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F5F408-BA61-F1BF-9F0D-37B338983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9E0C8A0-9078-5094-4ADE-2B0849A27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31129A-53FE-ECEE-CA8F-A2957C8B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40FD-DDF0-4CD0-B63A-91F168EF14C4}" type="datetime1">
              <a:rPr lang="sv-SE" smtClean="0"/>
              <a:t>2024-04-12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2672268-6670-E5D1-C417-B7619135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7617BE9-D9C1-712A-9FFB-65C6D10D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E97BE-C2A5-79F0-D82F-110EA182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AFD8DE-A92F-1E3A-B7F9-9144AE3A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C69-C3D5-4164-B497-08DFE83D510A}" type="datetime1">
              <a:rPr lang="sv-SE" smtClean="0"/>
              <a:t>2024-04-12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9F04FB-98FE-1E80-1836-65A7E702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2F9F1B-647E-F900-BA0C-F95B7538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95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BC7DB64-0B66-B9F0-F26D-C7EFC60B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612B-9784-470D-AB84-072CA387458B}" type="datetime1">
              <a:rPr lang="sv-SE" smtClean="0"/>
              <a:t>2024-04-12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0BE4A59-5479-9DAA-317E-D6F1AAD4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7319DC-0051-C837-F706-E558B72E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8540F-97A4-A7A5-3C24-3F6FB60B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447B82-40A4-C75D-6765-E4599A3C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EC8F53-FD77-5026-B4B7-B396C3C4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9A5E91-415E-0A07-4F9A-CB64750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491A-F79C-4046-B94A-DCBB620E5192}" type="datetime1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2AC78E-B271-7E48-FBA6-C7678DDA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040CAF-B647-854D-6C5D-992AD965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64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873FB3-2E23-AF9E-F461-AEC43597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7AF881E-D56A-3756-0E7A-8AA5EBCD4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DC9F87-AD1C-987E-A250-1731E4EE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EDE38AD-8C8D-85D1-C6F4-06C52192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A1B6-8BD8-4062-8D6A-E627800BCBC8}" type="datetime1">
              <a:rPr lang="sv-SE" smtClean="0"/>
              <a:t>2024-04-12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7FCB75-7E19-D448-3DDF-A2544344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9DE43E-376A-6F12-C222-5C8D9584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4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12E10BC-2F50-8D99-E1E5-20FE42F0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EEBA6B-6613-BEFB-89A7-B0D053FF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6BF8F6-064D-2945-F2CB-4E8E39B41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D9DB7-57F1-4D98-B3A1-0A260CA182A7}" type="datetime1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C3381-D4E4-CB48-AE4D-D184B1235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B9FA15-BCCF-81D9-AFE3-E969C4FA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B8451-8B8E-4033-90A2-A7C1A2CC6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7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36C251-BF1D-EE62-F350-07F9879C0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Hexatronic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E50996-B0A9-66FC-85D7-A5CD0D32E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Analys på medellång sikt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C87E8B-9EB2-697B-EFBB-DCFF4D96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37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B73F062-1844-0575-A356-C64D37E4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261" y="17091"/>
            <a:ext cx="11563664" cy="6807959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295B579-93CB-5E9B-FBDE-D56AE35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69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DC98C07-4F9D-D4F5-CF47-C6977610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455" y="64787"/>
            <a:ext cx="11453090" cy="6728426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05EAEC4-571D-25C0-045B-347B596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25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F73BDA4-3B87-A0B3-3FB6-C2102443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" y="0"/>
            <a:ext cx="12187776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9AF9A6A-2A08-D897-04F2-D5864A584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"/>
            <a:ext cx="12192000" cy="6851828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75D8DA9-9359-191E-C15F-BD5EF7DB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36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8D04F3B-E6F2-9D6C-3D97-977910EA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" y="0"/>
            <a:ext cx="12172569" cy="68580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F5BEEDA-63C6-2FFB-4EB2-CFFB5722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64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17CCE-26ED-F9BC-B083-63039E55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595927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Underlag för kalkylen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A273E1D3-2CE8-B6E3-617B-525BC1ED0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376578"/>
              </p:ext>
            </p:extLst>
          </p:nvPr>
        </p:nvGraphicFramePr>
        <p:xfrm>
          <a:off x="838200" y="1273318"/>
          <a:ext cx="10515600" cy="148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351">
                  <a:extLst>
                    <a:ext uri="{9D8B030D-6E8A-4147-A177-3AD203B41FA5}">
                      <a16:colId xmlns:a16="http://schemas.microsoft.com/office/drawing/2014/main" val="4015138205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1785142356"/>
                    </a:ext>
                  </a:extLst>
                </a:gridCol>
                <a:gridCol w="1334277">
                  <a:extLst>
                    <a:ext uri="{9D8B030D-6E8A-4147-A177-3AD203B41FA5}">
                      <a16:colId xmlns:a16="http://schemas.microsoft.com/office/drawing/2014/main" val="3149864144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868859071"/>
                    </a:ext>
                  </a:extLst>
                </a:gridCol>
                <a:gridCol w="1267408">
                  <a:extLst>
                    <a:ext uri="{9D8B030D-6E8A-4147-A177-3AD203B41FA5}">
                      <a16:colId xmlns:a16="http://schemas.microsoft.com/office/drawing/2014/main" val="1229437478"/>
                    </a:ext>
                  </a:extLst>
                </a:gridCol>
              </a:tblGrid>
              <a:tr h="37268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 år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99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Försäljningstillväxt, årlig tillväxt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60,7 %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38,5%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57,6%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Vinstmarginal, procent/år, medelvärde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Vinsttillväxt, årlig tillväxt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60,9 %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66,3%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56473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6549FFAA-19BB-71CB-008A-7DB7C21D1276}"/>
              </a:ext>
            </a:extLst>
          </p:cNvPr>
          <p:cNvSpPr txBox="1"/>
          <p:nvPr/>
        </p:nvSpPr>
        <p:spPr>
          <a:xfrm>
            <a:off x="838200" y="4175186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Kalkylen baseras på följande ansats: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Försäljningstillväxt, enligt bolagets försäljningsmål 2027			20% per år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/>
              <a:t>I ett huvudscenario baseras kalkylen på 				15% per år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Vinstmarginal, medelvärde senaste 5 år					7,9% per år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/>
              <a:t>PE-hög, alternativa antaganden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/>
              <a:t>Alternativ 1: PE-hög = medelvärde senaste 5 år, strukit ett extremvärde	PE-hög = 36,3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/>
              <a:t>Alternativ 2: PE-hög = 2*vinsttillväxt = 2*7,3 (se nästa sida)		PE-hög = 14,6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dirty="0"/>
              <a:t>PE-lägsta, medelvärde senaste 5 år = 13,3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C8A46E1-D42A-E771-727D-232D7051FE7A}"/>
              </a:ext>
            </a:extLst>
          </p:cNvPr>
          <p:cNvSpPr txBox="1"/>
          <p:nvPr/>
        </p:nvSpPr>
        <p:spPr>
          <a:xfrm>
            <a:off x="838200" y="3095768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Värdering</a:t>
            </a:r>
          </a:p>
          <a:p>
            <a:r>
              <a:rPr lang="sv-SE" dirty="0"/>
              <a:t>P/E Senaste = 7,4</a:t>
            </a:r>
          </a:p>
          <a:p>
            <a:r>
              <a:rPr lang="sv-SE" dirty="0"/>
              <a:t>PEG Senaste = 1,3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FEC8C8-E05E-A6DD-739C-C0BBE89D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02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A0749730-6972-DB02-8859-08132E23B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53471"/>
              </p:ext>
            </p:extLst>
          </p:nvPr>
        </p:nvGraphicFramePr>
        <p:xfrm>
          <a:off x="179622" y="3719050"/>
          <a:ext cx="66449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784">
                  <a:extLst>
                    <a:ext uri="{9D8B030D-6E8A-4147-A177-3AD203B41FA5}">
                      <a16:colId xmlns:a16="http://schemas.microsoft.com/office/drawing/2014/main" val="1620869063"/>
                    </a:ext>
                  </a:extLst>
                </a:gridCol>
                <a:gridCol w="1823166">
                  <a:extLst>
                    <a:ext uri="{9D8B030D-6E8A-4147-A177-3AD203B41FA5}">
                      <a16:colId xmlns:a16="http://schemas.microsoft.com/office/drawing/2014/main" val="4047329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Kursprognos 2026 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Kurs, SEK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3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Aktuell kurs, slutkurs 2024-03-08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31,18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4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8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Högsta kurs (Vinst/aktie * PE-hög)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0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Undre säljkurs/Övre behållkurs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140,60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4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Undre behållkurs/Övre köpkurs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81,25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5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Lägsta kurs (70% av aktuell kurs)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21,85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3637"/>
                  </a:ext>
                </a:extLst>
              </a:tr>
            </a:tbl>
          </a:graphicData>
        </a:graphic>
      </p:graphicFrame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932257D-6A33-BBCF-832D-168D4E07A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871302"/>
              </p:ext>
            </p:extLst>
          </p:nvPr>
        </p:nvGraphicFramePr>
        <p:xfrm>
          <a:off x="75678" y="543070"/>
          <a:ext cx="702491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967">
                  <a:extLst>
                    <a:ext uri="{9D8B030D-6E8A-4147-A177-3AD203B41FA5}">
                      <a16:colId xmlns:a16="http://schemas.microsoft.com/office/drawing/2014/main" val="366527497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3167165306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2311037440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3694212334"/>
                    </a:ext>
                  </a:extLst>
                </a:gridCol>
                <a:gridCol w="905069">
                  <a:extLst>
                    <a:ext uri="{9D8B030D-6E8A-4147-A177-3AD203B41FA5}">
                      <a16:colId xmlns:a16="http://schemas.microsoft.com/office/drawing/2014/main" val="3795102008"/>
                    </a:ext>
                  </a:extLst>
                </a:gridCol>
                <a:gridCol w="923731">
                  <a:extLst>
                    <a:ext uri="{9D8B030D-6E8A-4147-A177-3AD203B41FA5}">
                      <a16:colId xmlns:a16="http://schemas.microsoft.com/office/drawing/2014/main" val="4168124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2023 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7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Omsättning, MSEK/år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9 372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10 778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12 395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14254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3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Oms. tillväxt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Vinstmarginal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8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Vinst MSEK/år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1 126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2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96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Antal aktier, milj.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1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Vinst/aktie, 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5698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ECB6C90F-6B24-ABB8-BE8F-7C79E9DB41D2}"/>
              </a:ext>
            </a:extLst>
          </p:cNvPr>
          <p:cNvSpPr txBox="1"/>
          <p:nvPr/>
        </p:nvSpPr>
        <p:spPr>
          <a:xfrm>
            <a:off x="7100597" y="56854"/>
            <a:ext cx="5015726" cy="64633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Potentiell kurstillväxt </a:t>
            </a:r>
          </a:p>
          <a:p>
            <a:pPr marL="342900" indent="-342900">
              <a:buAutoNum type="alphaLcParenR"/>
            </a:pPr>
            <a:r>
              <a:rPr lang="sv-SE" dirty="0"/>
              <a:t>Bolagets prognos är att försäljningen har en tillväxt på 20%/år – i kalkylen är 15%/år antaget.</a:t>
            </a:r>
          </a:p>
          <a:p>
            <a:pPr marL="342900" indent="-342900">
              <a:buAutoNum type="alphaLcParenR"/>
            </a:pPr>
            <a:r>
              <a:rPr lang="sv-SE" dirty="0"/>
              <a:t>Antagandet är att vinstmarginalen är 7,9%, snitt senaste 5 år.  </a:t>
            </a:r>
          </a:p>
          <a:p>
            <a:pPr marL="342900" indent="-342900">
              <a:buAutoNum type="alphaLcParenR"/>
            </a:pPr>
            <a:r>
              <a:rPr lang="sv-SE" dirty="0"/>
              <a:t>För kursprognosen har samma metoden använts som i Hitta Kursvinnare – högsta kurs om 4 år=VPA*PE-hög=5,50*36,3=200 SEK/aktie och lägsta kurs är 70% av aktuell kurs. Det ger ett kursspann från 21,85 SEK/aktie till 200 SEK/aktie. Detta intervall delas i 3 lika delar. KÖP-intervall blir då 21,85-81,25 SEK, behåll 81,25 -140,60 SEK samt sälj är 140,60 -200 SEK.</a:t>
            </a:r>
          </a:p>
          <a:p>
            <a:pPr marL="342900" indent="-342900">
              <a:buAutoNum type="alphaLcParenR"/>
            </a:pPr>
            <a:r>
              <a:rPr lang="sv-SE" dirty="0"/>
              <a:t>Utdelningar ingår inte i kalkylen</a:t>
            </a:r>
          </a:p>
          <a:p>
            <a:pPr marL="342900" indent="-342900">
              <a:buAutoNum type="alphaLcParenR"/>
            </a:pPr>
            <a:r>
              <a:rPr lang="sv-SE" b="1" dirty="0"/>
              <a:t>Om försäljningsmål och vinstmarginal uppnås  till år 2027 så blir den beräknade högsta avkastningen 59,1% per år (CAGR)</a:t>
            </a:r>
          </a:p>
          <a:p>
            <a:pPr marL="342900" indent="-342900">
              <a:buAutoNum type="alphaLcParenR"/>
            </a:pPr>
            <a:r>
              <a:rPr lang="sv-SE" b="1" dirty="0"/>
              <a:t>Aktuell kurs, 31,18 SEK, ligger inom område Köp, 21,85-81,25 SEK</a:t>
            </a:r>
          </a:p>
          <a:p>
            <a:r>
              <a:rPr lang="sv-SE" dirty="0"/>
              <a:t>Vinsttillväxt=CAGR(848 MSEK, 1140 MSEK, 4 år) = 7,3%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5062D3-3612-36BB-4514-AC251337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F10-111E-4707-B987-D1302846EF05}" type="slidenum">
              <a:rPr lang="sv-SE" smtClean="0"/>
              <a:t>15</a:t>
            </a:fld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99A55D-914E-E957-A993-EAD5F24C6BEB}"/>
              </a:ext>
            </a:extLst>
          </p:cNvPr>
          <p:cNvSpPr txBox="1"/>
          <p:nvPr/>
        </p:nvSpPr>
        <p:spPr>
          <a:xfrm>
            <a:off x="651935" y="0"/>
            <a:ext cx="527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u="sng" dirty="0"/>
              <a:t>Kalkyl inklusive år 2027, PE-hög = 36,3 </a:t>
            </a:r>
          </a:p>
        </p:txBody>
      </p:sp>
    </p:spTree>
    <p:extLst>
      <p:ext uri="{BB962C8B-B14F-4D97-AF65-F5344CB8AC3E}">
        <p14:creationId xmlns:p14="http://schemas.microsoft.com/office/powerpoint/2010/main" val="12863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CBD05-ED31-1CD7-30DF-247BF95F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4" y="8522"/>
            <a:ext cx="11499011" cy="417775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Alternativ 1, PE-hög = 36,3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08CFB68-AE2D-A8B1-F88E-9F65EB49CA97}"/>
              </a:ext>
            </a:extLst>
          </p:cNvPr>
          <p:cNvSpPr txBox="1"/>
          <p:nvPr/>
        </p:nvSpPr>
        <p:spPr>
          <a:xfrm>
            <a:off x="1150856" y="6391018"/>
            <a:ext cx="25557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/>
              <a:t>Kurs = 0,7*(Aktuell kurs)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88A5C54-4495-DD5F-1460-6A6BAECBDFD4}"/>
              </a:ext>
            </a:extLst>
          </p:cNvPr>
          <p:cNvGrpSpPr/>
          <p:nvPr/>
        </p:nvGrpSpPr>
        <p:grpSpPr>
          <a:xfrm>
            <a:off x="4849483" y="1486456"/>
            <a:ext cx="6305909" cy="4826477"/>
            <a:chOff x="2943043" y="901459"/>
            <a:chExt cx="6305909" cy="4826477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56CE50D-17CC-37F2-6DCB-9BFB5C728A44}"/>
                </a:ext>
              </a:extLst>
            </p:cNvPr>
            <p:cNvSpPr/>
            <p:nvPr/>
          </p:nvSpPr>
          <p:spPr>
            <a:xfrm>
              <a:off x="2943043" y="901459"/>
              <a:ext cx="6305909" cy="1608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A6C2610-D17C-87DF-70A7-DB9B729E4DDA}"/>
                </a:ext>
              </a:extLst>
            </p:cNvPr>
            <p:cNvSpPr/>
            <p:nvPr/>
          </p:nvSpPr>
          <p:spPr>
            <a:xfrm>
              <a:off x="2943043" y="4119110"/>
              <a:ext cx="6305909" cy="16088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6248173-A983-59F7-78B4-22F273C9EB13}"/>
                </a:ext>
              </a:extLst>
            </p:cNvPr>
            <p:cNvSpPr/>
            <p:nvPr/>
          </p:nvSpPr>
          <p:spPr>
            <a:xfrm>
              <a:off x="2943043" y="2510285"/>
              <a:ext cx="6305909" cy="16088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D2FD954-C4B1-61CF-1C65-446043370F76}"/>
              </a:ext>
            </a:extLst>
          </p:cNvPr>
          <p:cNvGrpSpPr/>
          <p:nvPr/>
        </p:nvGrpSpPr>
        <p:grpSpPr>
          <a:xfrm>
            <a:off x="7877354" y="5258354"/>
            <a:ext cx="250166" cy="250166"/>
            <a:chOff x="849702" y="1949570"/>
            <a:chExt cx="250166" cy="250166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EA7EEA0A-3FB3-A50F-9C41-A6BD68D8E969}"/>
                </a:ext>
              </a:extLst>
            </p:cNvPr>
            <p:cNvCxnSpPr/>
            <p:nvPr/>
          </p:nvCxnSpPr>
          <p:spPr>
            <a:xfrm>
              <a:off x="974785" y="1949570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72405CEE-DF7C-5367-3D38-B1D2F978BA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4785" y="1963947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3B801869-6E1F-CB61-8FD6-3E4A135600E7}"/>
              </a:ext>
            </a:extLst>
          </p:cNvPr>
          <p:cNvSpPr txBox="1"/>
          <p:nvPr/>
        </p:nvSpPr>
        <p:spPr>
          <a:xfrm>
            <a:off x="5068525" y="159561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Sälj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3882CAA-6AA9-75CA-EC6F-0BA1447F9F6A}"/>
              </a:ext>
            </a:extLst>
          </p:cNvPr>
          <p:cNvSpPr txBox="1"/>
          <p:nvPr/>
        </p:nvSpPr>
        <p:spPr>
          <a:xfrm>
            <a:off x="5068525" y="319860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Behåll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FF2CC2D-8C3B-16D7-648C-9E0E04E135C1}"/>
              </a:ext>
            </a:extLst>
          </p:cNvPr>
          <p:cNvSpPr txBox="1"/>
          <p:nvPr/>
        </p:nvSpPr>
        <p:spPr>
          <a:xfrm>
            <a:off x="5133612" y="4866295"/>
            <a:ext cx="56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Köp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CD17CE5-8998-A01C-5A7B-3156C857576D}"/>
              </a:ext>
            </a:extLst>
          </p:cNvPr>
          <p:cNvSpPr txBox="1"/>
          <p:nvPr/>
        </p:nvSpPr>
        <p:spPr>
          <a:xfrm>
            <a:off x="6405878" y="5198771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Aktuell kurs</a:t>
            </a:r>
          </a:p>
        </p:txBody>
      </p: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73305034-52A0-81B2-2BE8-745E411119F8}"/>
              </a:ext>
            </a:extLst>
          </p:cNvPr>
          <p:cNvCxnSpPr>
            <a:cxnSpLocks/>
          </p:cNvCxnSpPr>
          <p:nvPr/>
        </p:nvCxnSpPr>
        <p:spPr>
          <a:xfrm>
            <a:off x="8635041" y="5397814"/>
            <a:ext cx="43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65A205E0-7965-A3AA-319C-5F5E13A27EFA}"/>
              </a:ext>
            </a:extLst>
          </p:cNvPr>
          <p:cNvCxnSpPr/>
          <p:nvPr/>
        </p:nvCxnSpPr>
        <p:spPr>
          <a:xfrm>
            <a:off x="8859329" y="1482144"/>
            <a:ext cx="0" cy="3901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5D0694D3-7578-3BA3-FCEF-942D0858236D}"/>
              </a:ext>
            </a:extLst>
          </p:cNvPr>
          <p:cNvCxnSpPr/>
          <p:nvPr/>
        </p:nvCxnSpPr>
        <p:spPr>
          <a:xfrm>
            <a:off x="8859329" y="5397814"/>
            <a:ext cx="0" cy="915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A9C47EE6-BC3C-F4F7-DC19-10BCD7830752}"/>
              </a:ext>
            </a:extLst>
          </p:cNvPr>
          <p:cNvSpPr txBox="1"/>
          <p:nvPr/>
        </p:nvSpPr>
        <p:spPr>
          <a:xfrm>
            <a:off x="8905456" y="3248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89D9782-ACE7-2A76-98C7-5A54125A5D9A}"/>
              </a:ext>
            </a:extLst>
          </p:cNvPr>
          <p:cNvSpPr txBox="1"/>
          <p:nvPr/>
        </p:nvSpPr>
        <p:spPr>
          <a:xfrm>
            <a:off x="8907129" y="56707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920F8A5-0720-E8F9-9E58-713438B9ED22}"/>
              </a:ext>
            </a:extLst>
          </p:cNvPr>
          <p:cNvSpPr txBox="1"/>
          <p:nvPr/>
        </p:nvSpPr>
        <p:spPr>
          <a:xfrm>
            <a:off x="8002437" y="6381913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Vinst/förlustkvot = a/b</a:t>
            </a: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1EEDFEBB-AAA1-C861-8D55-2A82FA23D725}"/>
              </a:ext>
            </a:extLst>
          </p:cNvPr>
          <p:cNvSpPr/>
          <p:nvPr/>
        </p:nvSpPr>
        <p:spPr>
          <a:xfrm rot="16200000">
            <a:off x="4279422" y="5926786"/>
            <a:ext cx="226937" cy="772291"/>
          </a:xfrm>
          <a:prstGeom prst="downArrow">
            <a:avLst>
              <a:gd name="adj1" fmla="val 7280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734EBA16-05D0-82BE-4F4A-D28954ECC559}"/>
              </a:ext>
            </a:extLst>
          </p:cNvPr>
          <p:cNvSpPr/>
          <p:nvPr/>
        </p:nvSpPr>
        <p:spPr>
          <a:xfrm rot="16200000">
            <a:off x="4279421" y="1095998"/>
            <a:ext cx="226937" cy="772291"/>
          </a:xfrm>
          <a:prstGeom prst="downArrow">
            <a:avLst>
              <a:gd name="adj1" fmla="val 7280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DBD14EB-5CA1-3113-B110-77DE96FE2F4E}"/>
              </a:ext>
            </a:extLst>
          </p:cNvPr>
          <p:cNvSpPr txBox="1"/>
          <p:nvPr/>
        </p:nvSpPr>
        <p:spPr>
          <a:xfrm>
            <a:off x="199564" y="494764"/>
            <a:ext cx="573689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/>
              <a:t>Framtida vinst = Framtida omsättning * vinstmarginal</a:t>
            </a:r>
          </a:p>
          <a:p>
            <a:r>
              <a:rPr lang="sv-SE" dirty="0"/>
              <a:t>PE-hög = 36,3 (mv senaste 5 år, strukit ett extremvärde)</a:t>
            </a:r>
          </a:p>
          <a:p>
            <a:r>
              <a:rPr lang="sv-SE" dirty="0"/>
              <a:t>Kurs = Framtida vinst/aktie * PE-hög=5,50*36,3=200 SEK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FAE9891-584A-C0E7-DC4C-8BE02F9FB0CB}"/>
              </a:ext>
            </a:extLst>
          </p:cNvPr>
          <p:cNvGrpSpPr/>
          <p:nvPr/>
        </p:nvGrpSpPr>
        <p:grpSpPr>
          <a:xfrm>
            <a:off x="7877354" y="2415953"/>
            <a:ext cx="250166" cy="250166"/>
            <a:chOff x="849702" y="1949570"/>
            <a:chExt cx="250166" cy="25016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CD451EAC-095E-E566-25A0-2BDFBAA733B0}"/>
                </a:ext>
              </a:extLst>
            </p:cNvPr>
            <p:cNvCxnSpPr/>
            <p:nvPr/>
          </p:nvCxnSpPr>
          <p:spPr>
            <a:xfrm>
              <a:off x="974785" y="1949570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0C550ADD-327C-38E8-250D-98B60C3869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4785" y="1963947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946362FE-5D5E-32D2-5646-1FF92822BC38}"/>
              </a:ext>
            </a:extLst>
          </p:cNvPr>
          <p:cNvSpPr txBox="1"/>
          <p:nvPr/>
        </p:nvSpPr>
        <p:spPr>
          <a:xfrm>
            <a:off x="7151712" y="2056232"/>
            <a:ext cx="9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Målkurs</a:t>
            </a:r>
            <a:endParaRPr lang="sv-SE" dirty="0"/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0EFBA2A8-1C51-8953-4285-94F5BB231668}"/>
              </a:ext>
            </a:extLst>
          </p:cNvPr>
          <p:cNvCxnSpPr/>
          <p:nvPr/>
        </p:nvCxnSpPr>
        <p:spPr>
          <a:xfrm flipV="1">
            <a:off x="8002437" y="2666119"/>
            <a:ext cx="0" cy="2532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latshållare för bildnummer 33">
            <a:extLst>
              <a:ext uri="{FF2B5EF4-FFF2-40B4-BE49-F238E27FC236}">
                <a16:creationId xmlns:a16="http://schemas.microsoft.com/office/drawing/2014/main" id="{2CE4C0F2-0FBF-3ABD-CC48-4680EE5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113" y="6364977"/>
            <a:ext cx="2743200" cy="365125"/>
          </a:xfrm>
        </p:spPr>
        <p:txBody>
          <a:bodyPr/>
          <a:lstStyle/>
          <a:p>
            <a:fld id="{A4007AFA-39B3-43D7-9448-D6228298BEA8}" type="slidenum">
              <a:rPr lang="sv-SE" smtClean="0"/>
              <a:t>16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07B2E3-6FB5-667A-4DA3-FD58E8472D06}"/>
              </a:ext>
            </a:extLst>
          </p:cNvPr>
          <p:cNvSpPr txBox="1"/>
          <p:nvPr/>
        </p:nvSpPr>
        <p:spPr>
          <a:xfrm>
            <a:off x="1156308" y="2031836"/>
            <a:ext cx="1146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Ny analys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69A71214-B83F-81CB-C018-09D184F1D8E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03032" y="2216502"/>
            <a:ext cx="4694927" cy="18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0C40EBD8-98F3-3AFA-EB10-9F28E2B4BDBD}"/>
              </a:ext>
            </a:extLst>
          </p:cNvPr>
          <p:cNvSpPr txBox="1"/>
          <p:nvPr/>
        </p:nvSpPr>
        <p:spPr>
          <a:xfrm>
            <a:off x="2553421" y="6099619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21,85 SEK/aktie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39675FE-4321-3325-13E0-99D214DFC0D3}"/>
              </a:ext>
            </a:extLst>
          </p:cNvPr>
          <p:cNvSpPr txBox="1"/>
          <p:nvPr/>
        </p:nvSpPr>
        <p:spPr>
          <a:xfrm>
            <a:off x="2522625" y="1468222"/>
            <a:ext cx="15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200 SEK/aktie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0ABC8B9-ECBF-6E8E-0FD3-943B4A72F76E}"/>
              </a:ext>
            </a:extLst>
          </p:cNvPr>
          <p:cNvSpPr txBox="1"/>
          <p:nvPr/>
        </p:nvSpPr>
        <p:spPr>
          <a:xfrm>
            <a:off x="3112942" y="4519441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81,25 SEK/aktie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3B2DCD-6E27-4AB9-0250-32FC323FC5C7}"/>
              </a:ext>
            </a:extLst>
          </p:cNvPr>
          <p:cNvSpPr txBox="1"/>
          <p:nvPr/>
        </p:nvSpPr>
        <p:spPr>
          <a:xfrm>
            <a:off x="2973669" y="2934076"/>
            <a:ext cx="18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140,60 SEK/aktie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A2E9424-A5F0-FF67-E082-3EFF335CF738}"/>
              </a:ext>
            </a:extLst>
          </p:cNvPr>
          <p:cNvSpPr txBox="1"/>
          <p:nvPr/>
        </p:nvSpPr>
        <p:spPr>
          <a:xfrm>
            <a:off x="6785392" y="669334"/>
            <a:ext cx="5406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Beräknad högsta avkastning = 59,1% per år (CAGR)</a:t>
            </a:r>
            <a:endParaRPr lang="sv-SE" dirty="0"/>
          </a:p>
          <a:p>
            <a:r>
              <a:rPr lang="sv-SE" b="1" dirty="0"/>
              <a:t>Vinst/förlustkvot = 18,1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8045E22-C2C3-2098-851B-B7C1AC9C2DDD}"/>
              </a:ext>
            </a:extLst>
          </p:cNvPr>
          <p:cNvSpPr txBox="1"/>
          <p:nvPr/>
        </p:nvSpPr>
        <p:spPr>
          <a:xfrm>
            <a:off x="1764745" y="5279042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Aktuell kurs=31,18 SEK/aktie</a:t>
            </a:r>
          </a:p>
        </p:txBody>
      </p:sp>
    </p:spTree>
    <p:extLst>
      <p:ext uri="{BB962C8B-B14F-4D97-AF65-F5344CB8AC3E}">
        <p14:creationId xmlns:p14="http://schemas.microsoft.com/office/powerpoint/2010/main" val="112986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CBD05-ED31-1CD7-30DF-247BF95F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4" y="8522"/>
            <a:ext cx="11499011" cy="417775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Alternativ 2, PE-hög = 2*vinsttillväxten = 14,6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08CFB68-AE2D-A8B1-F88E-9F65EB49CA97}"/>
              </a:ext>
            </a:extLst>
          </p:cNvPr>
          <p:cNvSpPr txBox="1"/>
          <p:nvPr/>
        </p:nvSpPr>
        <p:spPr>
          <a:xfrm>
            <a:off x="1150856" y="6391018"/>
            <a:ext cx="25557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/>
              <a:t>Kurs = 0,7*(Aktuell kurs)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88A5C54-4495-DD5F-1460-6A6BAECBDFD4}"/>
              </a:ext>
            </a:extLst>
          </p:cNvPr>
          <p:cNvGrpSpPr/>
          <p:nvPr/>
        </p:nvGrpSpPr>
        <p:grpSpPr>
          <a:xfrm>
            <a:off x="4849483" y="1486456"/>
            <a:ext cx="6305909" cy="4826477"/>
            <a:chOff x="2943043" y="901459"/>
            <a:chExt cx="6305909" cy="4826477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56CE50D-17CC-37F2-6DCB-9BFB5C728A44}"/>
                </a:ext>
              </a:extLst>
            </p:cNvPr>
            <p:cNvSpPr/>
            <p:nvPr/>
          </p:nvSpPr>
          <p:spPr>
            <a:xfrm>
              <a:off x="2943043" y="901459"/>
              <a:ext cx="6305909" cy="1608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A6C2610-D17C-87DF-70A7-DB9B729E4DDA}"/>
                </a:ext>
              </a:extLst>
            </p:cNvPr>
            <p:cNvSpPr/>
            <p:nvPr/>
          </p:nvSpPr>
          <p:spPr>
            <a:xfrm>
              <a:off x="2943043" y="4119110"/>
              <a:ext cx="6305909" cy="16088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6248173-A983-59F7-78B4-22F273C9EB13}"/>
                </a:ext>
              </a:extLst>
            </p:cNvPr>
            <p:cNvSpPr/>
            <p:nvPr/>
          </p:nvSpPr>
          <p:spPr>
            <a:xfrm>
              <a:off x="2943043" y="2510285"/>
              <a:ext cx="6305909" cy="16088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D2FD954-C4B1-61CF-1C65-446043370F76}"/>
              </a:ext>
            </a:extLst>
          </p:cNvPr>
          <p:cNvGrpSpPr/>
          <p:nvPr/>
        </p:nvGrpSpPr>
        <p:grpSpPr>
          <a:xfrm>
            <a:off x="7877354" y="5258354"/>
            <a:ext cx="250166" cy="250166"/>
            <a:chOff x="849702" y="1949570"/>
            <a:chExt cx="250166" cy="250166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EA7EEA0A-3FB3-A50F-9C41-A6BD68D8E969}"/>
                </a:ext>
              </a:extLst>
            </p:cNvPr>
            <p:cNvCxnSpPr/>
            <p:nvPr/>
          </p:nvCxnSpPr>
          <p:spPr>
            <a:xfrm>
              <a:off x="974785" y="1949570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72405CEE-DF7C-5367-3D38-B1D2F978BA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4785" y="1963947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3B801869-6E1F-CB61-8FD6-3E4A135600E7}"/>
              </a:ext>
            </a:extLst>
          </p:cNvPr>
          <p:cNvSpPr txBox="1"/>
          <p:nvPr/>
        </p:nvSpPr>
        <p:spPr>
          <a:xfrm>
            <a:off x="5068525" y="159561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Sälj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3882CAA-6AA9-75CA-EC6F-0BA1447F9F6A}"/>
              </a:ext>
            </a:extLst>
          </p:cNvPr>
          <p:cNvSpPr txBox="1"/>
          <p:nvPr/>
        </p:nvSpPr>
        <p:spPr>
          <a:xfrm>
            <a:off x="5068525" y="319860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Behåll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FF2CC2D-8C3B-16D7-648C-9E0E04E135C1}"/>
              </a:ext>
            </a:extLst>
          </p:cNvPr>
          <p:cNvSpPr txBox="1"/>
          <p:nvPr/>
        </p:nvSpPr>
        <p:spPr>
          <a:xfrm>
            <a:off x="5133612" y="4866295"/>
            <a:ext cx="56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Köp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3CD17CE5-8998-A01C-5A7B-3156C857576D}"/>
              </a:ext>
            </a:extLst>
          </p:cNvPr>
          <p:cNvSpPr txBox="1"/>
          <p:nvPr/>
        </p:nvSpPr>
        <p:spPr>
          <a:xfrm>
            <a:off x="6405878" y="5198771"/>
            <a:ext cx="13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Aktuell kurs</a:t>
            </a:r>
          </a:p>
        </p:txBody>
      </p: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73305034-52A0-81B2-2BE8-745E411119F8}"/>
              </a:ext>
            </a:extLst>
          </p:cNvPr>
          <p:cNvCxnSpPr>
            <a:cxnSpLocks/>
          </p:cNvCxnSpPr>
          <p:nvPr/>
        </p:nvCxnSpPr>
        <p:spPr>
          <a:xfrm>
            <a:off x="8635041" y="5397814"/>
            <a:ext cx="439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65A205E0-7965-A3AA-319C-5F5E13A27EFA}"/>
              </a:ext>
            </a:extLst>
          </p:cNvPr>
          <p:cNvCxnSpPr/>
          <p:nvPr/>
        </p:nvCxnSpPr>
        <p:spPr>
          <a:xfrm>
            <a:off x="8859329" y="1482144"/>
            <a:ext cx="0" cy="3901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5D0694D3-7578-3BA3-FCEF-942D0858236D}"/>
              </a:ext>
            </a:extLst>
          </p:cNvPr>
          <p:cNvCxnSpPr/>
          <p:nvPr/>
        </p:nvCxnSpPr>
        <p:spPr>
          <a:xfrm>
            <a:off x="8859329" y="5397814"/>
            <a:ext cx="0" cy="915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A9C47EE6-BC3C-F4F7-DC19-10BCD7830752}"/>
              </a:ext>
            </a:extLst>
          </p:cNvPr>
          <p:cNvSpPr txBox="1"/>
          <p:nvPr/>
        </p:nvSpPr>
        <p:spPr>
          <a:xfrm>
            <a:off x="8905456" y="3248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89D9782-ACE7-2A76-98C7-5A54125A5D9A}"/>
              </a:ext>
            </a:extLst>
          </p:cNvPr>
          <p:cNvSpPr txBox="1"/>
          <p:nvPr/>
        </p:nvSpPr>
        <p:spPr>
          <a:xfrm>
            <a:off x="8907129" y="567070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920F8A5-0720-E8F9-9E58-713438B9ED22}"/>
              </a:ext>
            </a:extLst>
          </p:cNvPr>
          <p:cNvSpPr txBox="1"/>
          <p:nvPr/>
        </p:nvSpPr>
        <p:spPr>
          <a:xfrm>
            <a:off x="8002437" y="6381913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Vinst/förlustkvot = a/b</a:t>
            </a: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1EEDFEBB-AAA1-C861-8D55-2A82FA23D725}"/>
              </a:ext>
            </a:extLst>
          </p:cNvPr>
          <p:cNvSpPr/>
          <p:nvPr/>
        </p:nvSpPr>
        <p:spPr>
          <a:xfrm rot="16200000">
            <a:off x="4279422" y="5926786"/>
            <a:ext cx="226937" cy="772291"/>
          </a:xfrm>
          <a:prstGeom prst="downArrow">
            <a:avLst>
              <a:gd name="adj1" fmla="val 7280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734EBA16-05D0-82BE-4F4A-D28954ECC559}"/>
              </a:ext>
            </a:extLst>
          </p:cNvPr>
          <p:cNvSpPr/>
          <p:nvPr/>
        </p:nvSpPr>
        <p:spPr>
          <a:xfrm rot="16200000">
            <a:off x="4279421" y="1095998"/>
            <a:ext cx="226937" cy="772291"/>
          </a:xfrm>
          <a:prstGeom prst="downArrow">
            <a:avLst>
              <a:gd name="adj1" fmla="val 7280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DBD14EB-5CA1-3113-B110-77DE96FE2F4E}"/>
              </a:ext>
            </a:extLst>
          </p:cNvPr>
          <p:cNvSpPr txBox="1"/>
          <p:nvPr/>
        </p:nvSpPr>
        <p:spPr>
          <a:xfrm>
            <a:off x="199564" y="494764"/>
            <a:ext cx="549002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/>
              <a:t>Framtida vinst = Framtida omsättning * vinstmarginal</a:t>
            </a:r>
          </a:p>
          <a:p>
            <a:r>
              <a:rPr lang="sv-SE" dirty="0"/>
              <a:t>PE-hög = 2*vinsttillväxten = 14,6</a:t>
            </a:r>
          </a:p>
          <a:p>
            <a:r>
              <a:rPr lang="sv-SE" dirty="0"/>
              <a:t>Kurs = Framtida vinst/aktie * PE-hög=5,50*14,6=80,30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FAE9891-584A-C0E7-DC4C-8BE02F9FB0CB}"/>
              </a:ext>
            </a:extLst>
          </p:cNvPr>
          <p:cNvGrpSpPr/>
          <p:nvPr/>
        </p:nvGrpSpPr>
        <p:grpSpPr>
          <a:xfrm>
            <a:off x="7877354" y="2415953"/>
            <a:ext cx="250166" cy="250166"/>
            <a:chOff x="849702" y="1949570"/>
            <a:chExt cx="250166" cy="250166"/>
          </a:xfrm>
        </p:grpSpPr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CD451EAC-095E-E566-25A0-2BDFBAA733B0}"/>
                </a:ext>
              </a:extLst>
            </p:cNvPr>
            <p:cNvCxnSpPr/>
            <p:nvPr/>
          </p:nvCxnSpPr>
          <p:spPr>
            <a:xfrm>
              <a:off x="974785" y="1949570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0C550ADD-327C-38E8-250D-98B60C3869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74785" y="1963947"/>
              <a:ext cx="0" cy="2501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946362FE-5D5E-32D2-5646-1FF92822BC38}"/>
              </a:ext>
            </a:extLst>
          </p:cNvPr>
          <p:cNvSpPr txBox="1"/>
          <p:nvPr/>
        </p:nvSpPr>
        <p:spPr>
          <a:xfrm>
            <a:off x="7151712" y="2056232"/>
            <a:ext cx="9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Målkurs</a:t>
            </a:r>
            <a:endParaRPr lang="sv-SE" dirty="0"/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0EFBA2A8-1C51-8953-4285-94F5BB231668}"/>
              </a:ext>
            </a:extLst>
          </p:cNvPr>
          <p:cNvCxnSpPr/>
          <p:nvPr/>
        </p:nvCxnSpPr>
        <p:spPr>
          <a:xfrm flipV="1">
            <a:off x="8002437" y="2666119"/>
            <a:ext cx="0" cy="2532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latshållare för bildnummer 33">
            <a:extLst>
              <a:ext uri="{FF2B5EF4-FFF2-40B4-BE49-F238E27FC236}">
                <a16:creationId xmlns:a16="http://schemas.microsoft.com/office/drawing/2014/main" id="{2CE4C0F2-0FBF-3ABD-CC48-4680EE5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113" y="6364977"/>
            <a:ext cx="2743200" cy="365125"/>
          </a:xfrm>
        </p:spPr>
        <p:txBody>
          <a:bodyPr/>
          <a:lstStyle/>
          <a:p>
            <a:fld id="{A4007AFA-39B3-43D7-9448-D6228298BEA8}" type="slidenum">
              <a:rPr lang="sv-SE" smtClean="0"/>
              <a:t>17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07B2E3-6FB5-667A-4DA3-FD58E8472D06}"/>
              </a:ext>
            </a:extLst>
          </p:cNvPr>
          <p:cNvSpPr txBox="1"/>
          <p:nvPr/>
        </p:nvSpPr>
        <p:spPr>
          <a:xfrm>
            <a:off x="1156308" y="2031836"/>
            <a:ext cx="1146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/>
              <a:t>Ny analys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69A71214-B83F-81CB-C018-09D184F1D8E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03032" y="2216502"/>
            <a:ext cx="4694927" cy="18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0C40EBD8-98F3-3AFA-EB10-9F28E2B4BDBD}"/>
              </a:ext>
            </a:extLst>
          </p:cNvPr>
          <p:cNvSpPr txBox="1"/>
          <p:nvPr/>
        </p:nvSpPr>
        <p:spPr>
          <a:xfrm>
            <a:off x="2317570" y="6104806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21,85 SEK/aktie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39675FE-4321-3325-13E0-99D214DFC0D3}"/>
              </a:ext>
            </a:extLst>
          </p:cNvPr>
          <p:cNvSpPr txBox="1"/>
          <p:nvPr/>
        </p:nvSpPr>
        <p:spPr>
          <a:xfrm>
            <a:off x="2522625" y="1468222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80,30 SEK/aktie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0ABC8B9-ECBF-6E8E-0FD3-943B4A72F76E}"/>
              </a:ext>
            </a:extLst>
          </p:cNvPr>
          <p:cNvSpPr txBox="1"/>
          <p:nvPr/>
        </p:nvSpPr>
        <p:spPr>
          <a:xfrm>
            <a:off x="3112942" y="4519441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41,35 SEK/aktie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43B2DCD-6E27-4AB9-0250-32FC323FC5C7}"/>
              </a:ext>
            </a:extLst>
          </p:cNvPr>
          <p:cNvSpPr txBox="1"/>
          <p:nvPr/>
        </p:nvSpPr>
        <p:spPr>
          <a:xfrm>
            <a:off x="2973669" y="2934076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60,80 SEK/aktie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A2E9424-A5F0-FF67-E082-3EFF335CF738}"/>
              </a:ext>
            </a:extLst>
          </p:cNvPr>
          <p:cNvSpPr txBox="1"/>
          <p:nvPr/>
        </p:nvSpPr>
        <p:spPr>
          <a:xfrm>
            <a:off x="6785392" y="669334"/>
            <a:ext cx="5406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Beräknad högsta avkastning = 26,7% per år (CAGR)</a:t>
            </a:r>
            <a:endParaRPr lang="sv-SE" dirty="0"/>
          </a:p>
          <a:p>
            <a:r>
              <a:rPr lang="sv-SE" b="1" dirty="0"/>
              <a:t>Vinst/förlustkvot = 5,3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8045E22-C2C3-2098-851B-B7C1AC9C2DDD}"/>
              </a:ext>
            </a:extLst>
          </p:cNvPr>
          <p:cNvSpPr txBox="1"/>
          <p:nvPr/>
        </p:nvSpPr>
        <p:spPr>
          <a:xfrm>
            <a:off x="1764745" y="5279042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Aktuell kurs=31,18 SEK/aktie</a:t>
            </a:r>
          </a:p>
        </p:txBody>
      </p:sp>
    </p:spTree>
    <p:extLst>
      <p:ext uri="{BB962C8B-B14F-4D97-AF65-F5344CB8AC3E}">
        <p14:creationId xmlns:p14="http://schemas.microsoft.com/office/powerpoint/2010/main" val="190047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BF9FE1-0B31-5469-F7BF-3DF60762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642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Slutsats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AD48AC-267D-CC62-3BCC-7D19AEF3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642"/>
            <a:ext cx="10515600" cy="5909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Resultat från  analysen</a:t>
            </a:r>
          </a:p>
          <a:p>
            <a:pPr marL="0" indent="0">
              <a:buNone/>
            </a:pPr>
            <a:r>
              <a:rPr lang="sv-SE" b="1" u="sng" dirty="0"/>
              <a:t>Kalkyl räknad på PE-hög = 36,3 </a:t>
            </a:r>
          </a:p>
          <a:p>
            <a:r>
              <a:rPr lang="sv-SE" b="1" dirty="0"/>
              <a:t>Beräknad högsta avkastning per år = 59,1% per år (CAGR)</a:t>
            </a:r>
          </a:p>
          <a:p>
            <a:pPr lvl="1"/>
            <a:r>
              <a:rPr lang="sv-SE" dirty="0"/>
              <a:t>Omsättningstillväxt = 15%/år, företagets mål är 20%/år</a:t>
            </a:r>
          </a:p>
          <a:p>
            <a:pPr lvl="1"/>
            <a:r>
              <a:rPr lang="sv-SE" dirty="0"/>
              <a:t>Vinstmarginal = 7,9%, medelvärde senaste 5 år</a:t>
            </a:r>
          </a:p>
          <a:p>
            <a:pPr lvl="1"/>
            <a:r>
              <a:rPr lang="sv-SE" dirty="0"/>
              <a:t>PE-hög =36,3 medelvärde senaste 5 år där ett extremvärde struket</a:t>
            </a:r>
          </a:p>
          <a:p>
            <a:r>
              <a:rPr lang="sv-SE" b="1" dirty="0"/>
              <a:t>Vinst/Förlustkvot = 18,1 (över de fyra år som kalkylen gäller)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u="sng" dirty="0"/>
              <a:t>Kalkyl räknad på PE-hög = 14,6</a:t>
            </a:r>
          </a:p>
          <a:p>
            <a:r>
              <a:rPr lang="sv-SE" b="1" dirty="0"/>
              <a:t>Beräknad högsta avkastning per år = 26,7% per år (CAGR)</a:t>
            </a:r>
          </a:p>
          <a:p>
            <a:pPr lvl="1"/>
            <a:r>
              <a:rPr lang="sv-SE" dirty="0"/>
              <a:t>Omsättningstillväxt = 15%/år, företagets mål är 20%/år</a:t>
            </a:r>
          </a:p>
          <a:p>
            <a:pPr lvl="1"/>
            <a:r>
              <a:rPr lang="sv-SE" dirty="0"/>
              <a:t>Vinstmarginal = 7,9%, medelvärde senaste 5 år</a:t>
            </a:r>
          </a:p>
          <a:p>
            <a:pPr lvl="1"/>
            <a:r>
              <a:rPr lang="sv-SE" dirty="0"/>
              <a:t>PE-hög =14,6 = 2*(framräknad vinsttillväxt=7,3%)</a:t>
            </a:r>
          </a:p>
          <a:p>
            <a:r>
              <a:rPr lang="sv-SE" b="1" dirty="0"/>
              <a:t>Vinst/Förlustkvot = 5,3 (över de fyra år som kalkylen gäller)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u="sng" dirty="0"/>
              <a:t>Agerande beroende på gjorda antaganden</a:t>
            </a:r>
          </a:p>
          <a:p>
            <a:r>
              <a:rPr lang="sv-SE" b="1" dirty="0"/>
              <a:t>Om bolaget ingår i portföljen: Öka</a:t>
            </a:r>
          </a:p>
          <a:p>
            <a:r>
              <a:rPr lang="sv-SE" b="1" dirty="0"/>
              <a:t>Om bolaget finns på avbytarbänken: Köp för att ingå i portföljen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D8135-AB97-45F8-846B-A369B7AC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18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F559-DE37-4707-306E-3CC03A62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56285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dirty="0"/>
              <a:t>”</a:t>
            </a:r>
            <a:r>
              <a:rPr lang="sv-SE" sz="4000" b="0" i="0" dirty="0">
                <a:effectLst/>
                <a:latin typeface="Arial" panose="020B0604020202020204" pitchFamily="34" charset="0"/>
              </a:rPr>
              <a:t>Våra lösningar skapar stabil uppkoppling”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365EE5-6B00-E2D9-5E5B-C44C13B1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114"/>
            <a:ext cx="10515600" cy="55958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Vi bidrar till </a:t>
            </a:r>
            <a:r>
              <a:rPr lang="sv-SE" i="0" u="sng" dirty="0">
                <a:effectLst/>
                <a:latin typeface="Arial" panose="020B0604020202020204" pitchFamily="34" charset="0"/>
              </a:rPr>
              <a:t>digitalisering världen över</a:t>
            </a:r>
            <a:r>
              <a:rPr lang="sv-SE" i="0" dirty="0">
                <a:effectLst/>
                <a:latin typeface="Arial" panose="020B0604020202020204" pitchFamily="34" charset="0"/>
              </a:rPr>
              <a:t> </a:t>
            </a:r>
            <a:r>
              <a:rPr lang="sv-SE" b="0" i="0" dirty="0">
                <a:effectLst/>
                <a:latin typeface="Arial" panose="020B0604020202020204" pitchFamily="34" charset="0"/>
              </a:rPr>
              <a:t>genom att erbjuda tillförlitliga och tillgängliga lösningar för passiva fibernätverk inom olika applikationer. Vi fokuserar på </a:t>
            </a:r>
            <a:r>
              <a:rPr lang="sv-SE" b="1" i="0" u="sng" dirty="0">
                <a:effectLst/>
                <a:latin typeface="Arial" panose="020B0604020202020204" pitchFamily="34" charset="0"/>
              </a:rPr>
              <a:t>fyra affärsområden </a:t>
            </a:r>
          </a:p>
          <a:p>
            <a:r>
              <a:rPr lang="sv-SE" b="1" dirty="0" err="1"/>
              <a:t>Fibre</a:t>
            </a:r>
            <a:r>
              <a:rPr lang="sv-SE" b="1" dirty="0"/>
              <a:t> Solutions</a:t>
            </a:r>
          </a:p>
          <a:p>
            <a:pPr marL="0" indent="0">
              <a:buNone/>
            </a:pPr>
            <a:r>
              <a:rPr lang="sv-SE" b="0" i="0" dirty="0" err="1">
                <a:effectLst/>
                <a:latin typeface="Arial" panose="020B0604020202020204" pitchFamily="34" charset="0"/>
              </a:rPr>
              <a:t>Hexatronic</a:t>
            </a:r>
            <a:r>
              <a:rPr lang="sv-SE" b="0" i="0" dirty="0">
                <a:effectLst/>
                <a:latin typeface="Arial" panose="020B0604020202020204" pitchFamily="34" charset="0"/>
              </a:rPr>
              <a:t> erbjuder helhetslösningar för att skapa fibernät, från transportnät med ett stort antal fiber, till accessnät som ansluter enskilda hushåll. </a:t>
            </a:r>
          </a:p>
          <a:p>
            <a:r>
              <a:rPr lang="sv-SE" b="1" dirty="0" err="1"/>
              <a:t>Harsh</a:t>
            </a:r>
            <a:r>
              <a:rPr lang="sv-SE" b="1" dirty="0"/>
              <a:t> Environment</a:t>
            </a:r>
          </a:p>
          <a:p>
            <a:pPr marL="0" indent="0">
              <a:buNone/>
            </a:pPr>
            <a:r>
              <a:rPr lang="sv-SE" b="0" i="0" dirty="0" err="1">
                <a:effectLst/>
                <a:latin typeface="Arial" panose="020B0604020202020204" pitchFamily="34" charset="0"/>
              </a:rPr>
              <a:t>Hexatronic</a:t>
            </a:r>
            <a:r>
              <a:rPr lang="sv-SE" b="0" i="0" dirty="0">
                <a:effectLst/>
                <a:latin typeface="Arial" panose="020B0604020202020204" pitchFamily="34" charset="0"/>
              </a:rPr>
              <a:t> designar och tillverkar fiberoptiska sensorsystem för realtidsstyrning av processer och övervakning av kritisk infrastruktur. </a:t>
            </a:r>
            <a:endParaRPr lang="sv-SE" dirty="0"/>
          </a:p>
          <a:p>
            <a:r>
              <a:rPr lang="sv-SE" b="1" dirty="0" err="1"/>
              <a:t>Wireless</a:t>
            </a:r>
            <a:endParaRPr lang="sv-SE" b="1" dirty="0"/>
          </a:p>
          <a:p>
            <a:pPr marL="0" indent="0">
              <a:buNone/>
            </a:pPr>
            <a:r>
              <a:rPr lang="sv-SE" b="0" i="0" dirty="0" err="1">
                <a:effectLst/>
                <a:latin typeface="Arial" panose="020B0604020202020204" pitchFamily="34" charset="0"/>
              </a:rPr>
              <a:t>Hexatronic</a:t>
            </a:r>
            <a:r>
              <a:rPr lang="sv-SE" b="0" i="0" dirty="0">
                <a:effectLst/>
                <a:latin typeface="Arial" panose="020B0604020202020204" pitchFamily="34" charset="0"/>
              </a:rPr>
              <a:t> erbjuder ett brett utbud av produkter och lösningar för installation av trådlösa system, t.ex. distributions- och termineringshubbar, produkter för montering och installation samt skräddarsydda kabellösningar. </a:t>
            </a:r>
            <a:endParaRPr lang="sv-SE" dirty="0"/>
          </a:p>
          <a:p>
            <a:r>
              <a:rPr lang="sv-SE" b="1" dirty="0"/>
              <a:t>Data Center</a:t>
            </a:r>
          </a:p>
          <a:p>
            <a:pPr marL="0" indent="0">
              <a:buNone/>
            </a:pPr>
            <a:r>
              <a:rPr lang="sv-SE" b="0" i="0" dirty="0">
                <a:effectLst/>
                <a:latin typeface="Arial" panose="020B0604020202020204" pitchFamily="34" charset="0"/>
              </a:rPr>
              <a:t>Det skräddarsydda utbudet för datacenter omfattar fiberoptiska kablar och kablage med hög kapacitet, kabelhanteringslösningar samt inneslutningar för varma och kalla zoner. 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420302-285A-F102-0FC4-73C0706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5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7DEA7-09CA-59AB-BE71-6A2BB954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51658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b="1" dirty="0"/>
              <a:t>Bolagets finansiella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3CF9D0-6C5A-C5E4-5CC8-4275C11F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426"/>
            <a:ext cx="10515600" cy="5642125"/>
          </a:xfrm>
        </p:spPr>
        <p:txBody>
          <a:bodyPr>
            <a:normAutofit/>
          </a:bodyPr>
          <a:lstStyle/>
          <a:p>
            <a:r>
              <a:rPr lang="sv-SE" b="0" i="0" dirty="0">
                <a:effectLst/>
                <a:latin typeface="Arial" panose="020B0604020202020204" pitchFamily="34" charset="0"/>
              </a:rPr>
              <a:t>Långsiktiga finansiella mål för tillväxt och lönsamhet:</a:t>
            </a:r>
          </a:p>
          <a:p>
            <a:pPr lvl="1"/>
            <a:r>
              <a:rPr lang="sv-SE" b="0" i="0" dirty="0">
                <a:effectLst/>
                <a:latin typeface="Arial" panose="020B0604020202020204" pitchFamily="34" charset="0"/>
              </a:rPr>
              <a:t>Årlig tillväxt på minst 20 procent under en konjunkturcykel.</a:t>
            </a:r>
          </a:p>
          <a:p>
            <a:pPr lvl="1"/>
            <a:r>
              <a:rPr lang="sv-SE" dirty="0"/>
              <a:t>EBITA-marginal (resultat före avskrivning av immateriella tillgångar) om 15–17 procent över en konjunkturcykel. </a:t>
            </a:r>
            <a:r>
              <a:rPr lang="sv-SE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sv-SE" dirty="0"/>
              <a:t>Prognos för 2024</a:t>
            </a:r>
          </a:p>
          <a:p>
            <a:r>
              <a:rPr lang="sv-SE" dirty="0"/>
              <a:t>Skuldsättning</a:t>
            </a:r>
          </a:p>
          <a:p>
            <a:r>
              <a:rPr lang="sv-SE" dirty="0"/>
              <a:t>Utdelningen</a:t>
            </a:r>
          </a:p>
          <a:p>
            <a:pPr lvl="1"/>
            <a:r>
              <a:rPr lang="sv-SE" dirty="0"/>
              <a:t>2023 – ingen utdelning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1FDA84-B7B5-399B-BE50-9AA509A4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F10-111E-4707-B987-D1302846EF0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1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34231-BF42-E9FA-0A29-97C099EA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15"/>
            <a:ext cx="10515600" cy="467392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Avkastningsdrivande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A10F64-A38D-6045-B7BF-EE401396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508"/>
            <a:ext cx="10515600" cy="61582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Ansats på avkastningsdrivande faktorer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Bolagsspecifik</a:t>
            </a:r>
          </a:p>
          <a:p>
            <a:pPr lvl="1"/>
            <a:r>
              <a:rPr lang="sv-SE" dirty="0"/>
              <a:t>Årlig </a:t>
            </a:r>
            <a:r>
              <a:rPr lang="sv-SE" b="1" dirty="0"/>
              <a:t>försäljningstillväxt</a:t>
            </a:r>
            <a:r>
              <a:rPr lang="sv-SE" dirty="0"/>
              <a:t>, senast året och 4 år framåt</a:t>
            </a:r>
          </a:p>
          <a:p>
            <a:pPr lvl="1"/>
            <a:r>
              <a:rPr lang="sv-SE" dirty="0"/>
              <a:t>Rörelsemarginal, senaste året och 4 år framåt</a:t>
            </a:r>
          </a:p>
          <a:p>
            <a:pPr lvl="1"/>
            <a:r>
              <a:rPr lang="sv-SE" b="1" dirty="0"/>
              <a:t>Vinstmarginal</a:t>
            </a:r>
            <a:r>
              <a:rPr lang="sv-SE" dirty="0"/>
              <a:t>, senaste året och 4 år framåt</a:t>
            </a:r>
          </a:p>
          <a:p>
            <a:pPr lvl="1"/>
            <a:r>
              <a:rPr lang="sv-SE" b="1" dirty="0"/>
              <a:t>Vinsttillväxt</a:t>
            </a:r>
            <a:r>
              <a:rPr lang="sv-SE" dirty="0"/>
              <a:t>, senaste 5 åren och 4 </a:t>
            </a:r>
            <a:r>
              <a:rPr lang="sv-SE"/>
              <a:t>år framåt</a:t>
            </a:r>
            <a:endParaRPr lang="sv-SE" dirty="0"/>
          </a:p>
          <a:p>
            <a:pPr lvl="1"/>
            <a:r>
              <a:rPr lang="sv-SE" dirty="0" err="1"/>
              <a:t>Momentum</a:t>
            </a:r>
            <a:endParaRPr lang="sv-SE" dirty="0"/>
          </a:p>
          <a:p>
            <a:pPr lvl="2"/>
            <a:r>
              <a:rPr lang="sv-SE" dirty="0"/>
              <a:t>Hur ser </a:t>
            </a:r>
            <a:r>
              <a:rPr lang="sv-SE" dirty="0" err="1"/>
              <a:t>momentum</a:t>
            </a:r>
            <a:r>
              <a:rPr lang="sv-SE" dirty="0"/>
              <a:t> ut för försäljningstillväxten och vinstmarginalen?</a:t>
            </a:r>
          </a:p>
          <a:p>
            <a:pPr lvl="1"/>
            <a:r>
              <a:rPr lang="sv-SE" dirty="0"/>
              <a:t>Kassaflöde (grund för trygghet), senaste året och 4 år framåt</a:t>
            </a:r>
          </a:p>
          <a:p>
            <a:pPr lvl="1"/>
            <a:r>
              <a:rPr lang="sv-SE" dirty="0"/>
              <a:t>Hur det fria kassaflödet investeras – forskning och utveckling, företagsköp, återköp av aktier, …</a:t>
            </a:r>
          </a:p>
          <a:p>
            <a:pPr lvl="1"/>
            <a:r>
              <a:rPr lang="sv-SE" u="sng" dirty="0"/>
              <a:t>Ränta på eget kapital eller investerat kapital</a:t>
            </a:r>
          </a:p>
          <a:p>
            <a:pPr lvl="1"/>
            <a:r>
              <a:rPr lang="sv-SE" u="sng" dirty="0"/>
              <a:t>Förstå hur ett bolag kan skapa värde under kommande år </a:t>
            </a:r>
          </a:p>
          <a:p>
            <a:pPr lvl="2"/>
            <a:r>
              <a:rPr lang="sv-SE" dirty="0"/>
              <a:t>Företagets förmåga att investera sina vinster och behålla en hög ränta på det egna kapitalet</a:t>
            </a:r>
          </a:p>
          <a:p>
            <a:pPr lvl="3"/>
            <a:r>
              <a:rPr lang="sv-SE" dirty="0"/>
              <a:t>Hur investeras pengarna som företaget genererar?</a:t>
            </a:r>
          </a:p>
          <a:p>
            <a:pPr lvl="2"/>
            <a:r>
              <a:rPr lang="sv-SE" dirty="0"/>
              <a:t>Marknaden, produkter</a:t>
            </a:r>
          </a:p>
          <a:p>
            <a:pPr lvl="1"/>
            <a:r>
              <a:rPr lang="sv-SE" dirty="0"/>
              <a:t>Bolagsledningen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dirty="0"/>
              <a:t>Kommit med flera vinstvarningar tätt inpå varandra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dirty="0"/>
              <a:t>Agerat mot vissa analytiker och gett dessa info före den blivit allmänt känd, ”analytikermassage”.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Marknadens bedömning</a:t>
            </a:r>
          </a:p>
          <a:p>
            <a:pPr lvl="1"/>
            <a:r>
              <a:rPr lang="sv-SE" b="1" dirty="0"/>
              <a:t>Multipel</a:t>
            </a:r>
            <a:r>
              <a:rPr lang="sv-SE" dirty="0"/>
              <a:t> (</a:t>
            </a:r>
            <a:r>
              <a:rPr lang="sv-SE" b="1" dirty="0"/>
              <a:t>P/E-tal</a:t>
            </a:r>
            <a:r>
              <a:rPr lang="sv-SE" dirty="0"/>
              <a:t>, EV/</a:t>
            </a:r>
            <a:r>
              <a:rPr lang="sv-SE" dirty="0" err="1"/>
              <a:t>Ebit</a:t>
            </a:r>
            <a:r>
              <a:rPr lang="sv-SE" dirty="0"/>
              <a:t>, P/S-tal), senaste året och 4 år framåt</a:t>
            </a:r>
          </a:p>
          <a:p>
            <a:pPr lvl="1"/>
            <a:r>
              <a:rPr lang="sv-SE" dirty="0" err="1"/>
              <a:t>Momentum</a:t>
            </a:r>
            <a:endParaRPr lang="sv-SE" dirty="0"/>
          </a:p>
          <a:p>
            <a:pPr lvl="2"/>
            <a:r>
              <a:rPr lang="sv-SE" dirty="0" err="1"/>
              <a:t>Momentum</a:t>
            </a:r>
            <a:r>
              <a:rPr lang="sv-SE" dirty="0"/>
              <a:t> ut för OMXSPI, Index för aktuell lista, bolagets kursutvecklingen? </a:t>
            </a:r>
          </a:p>
          <a:p>
            <a:pPr lvl="1"/>
            <a:r>
              <a:rPr lang="sv-SE" dirty="0"/>
              <a:t>Regressionslinje med två standardavvikelse</a:t>
            </a:r>
          </a:p>
          <a:p>
            <a:pPr lvl="2"/>
            <a:r>
              <a:rPr lang="sv-SE" dirty="0"/>
              <a:t>Kursens läge i förhållande till detta ramverk</a:t>
            </a:r>
          </a:p>
          <a:p>
            <a:pPr lvl="1"/>
            <a:r>
              <a:rPr lang="sv-SE" dirty="0"/>
              <a:t>Blankning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dirty="0"/>
              <a:t>9,18% av aktierna är blankade, 3 utländska blankare över 0,5% tillsammans 3,01%, 2024-03-14. (När aktier blankas publikt i Sverige så är det i princip bara utländska aktörer som agerar.)</a:t>
            </a:r>
          </a:p>
          <a:p>
            <a:pPr lvl="2"/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5CDFC7-33DA-F650-33B6-37B8C2B1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5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81ADC133-E798-32AB-C736-0E974E371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" y="2586690"/>
            <a:ext cx="12192000" cy="221804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37EB1F6-AF60-8384-079F-9A985BF9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Jämförelse mot andra bolag</a:t>
            </a:r>
            <a:br>
              <a:rPr lang="sv-SE" dirty="0"/>
            </a:br>
            <a:r>
              <a:rPr lang="sv-SE" dirty="0"/>
              <a:t>Bransch: Industri/Elektroniska komponenter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06F4FD8-3A02-D139-A025-FDF88FEFB10F}"/>
              </a:ext>
            </a:extLst>
          </p:cNvPr>
          <p:cNvSpPr/>
          <p:nvPr/>
        </p:nvSpPr>
        <p:spPr>
          <a:xfrm>
            <a:off x="3312543" y="3605842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1DEE5D3-F359-F875-1FA5-FEB5B3405743}"/>
              </a:ext>
            </a:extLst>
          </p:cNvPr>
          <p:cNvSpPr/>
          <p:nvPr/>
        </p:nvSpPr>
        <p:spPr>
          <a:xfrm>
            <a:off x="9228106" y="3614467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AFC1FE8-57CD-3CD3-9D36-32D8A2202E5C}"/>
              </a:ext>
            </a:extLst>
          </p:cNvPr>
          <p:cNvSpPr/>
          <p:nvPr/>
        </p:nvSpPr>
        <p:spPr>
          <a:xfrm>
            <a:off x="8095892" y="3625970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69D5E3A-F72D-FB80-CED2-4821D45DAEB3}"/>
              </a:ext>
            </a:extLst>
          </p:cNvPr>
          <p:cNvSpPr/>
          <p:nvPr/>
        </p:nvSpPr>
        <p:spPr>
          <a:xfrm>
            <a:off x="7180052" y="3614468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57D745B-C7F8-0DE6-9E02-59F597B615CB}"/>
              </a:ext>
            </a:extLst>
          </p:cNvPr>
          <p:cNvSpPr/>
          <p:nvPr/>
        </p:nvSpPr>
        <p:spPr>
          <a:xfrm>
            <a:off x="6014046" y="3605842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C2688998-6145-3AD9-988E-E2C81358783E}"/>
              </a:ext>
            </a:extLst>
          </p:cNvPr>
          <p:cNvSpPr/>
          <p:nvPr/>
        </p:nvSpPr>
        <p:spPr>
          <a:xfrm>
            <a:off x="2638245" y="3611177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9EC4784-1DBF-B85E-0326-DEB656985145}"/>
              </a:ext>
            </a:extLst>
          </p:cNvPr>
          <p:cNvSpPr/>
          <p:nvPr/>
        </p:nvSpPr>
        <p:spPr>
          <a:xfrm>
            <a:off x="11677110" y="3605841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6CA0DA0E-8A71-4130-A4AE-DAF5E458794C}"/>
              </a:ext>
            </a:extLst>
          </p:cNvPr>
          <p:cNvSpPr/>
          <p:nvPr/>
        </p:nvSpPr>
        <p:spPr>
          <a:xfrm>
            <a:off x="11276160" y="3605842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E5A9ED1-6F7A-6982-0E4E-EF47DE07AFDF}"/>
              </a:ext>
            </a:extLst>
          </p:cNvPr>
          <p:cNvSpPr/>
          <p:nvPr/>
        </p:nvSpPr>
        <p:spPr>
          <a:xfrm>
            <a:off x="10252851" y="3614467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B456E0D-ECEA-9216-689A-6048D96CB542}"/>
              </a:ext>
            </a:extLst>
          </p:cNvPr>
          <p:cNvSpPr/>
          <p:nvPr/>
        </p:nvSpPr>
        <p:spPr>
          <a:xfrm>
            <a:off x="4786670" y="3614466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DAE120-8124-E61B-28D5-79D99BF7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12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5A9EB-F01B-BEEF-9FE9-E2B6F167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22"/>
            <a:ext cx="10515600" cy="1166214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Screening svenska bolag: ROE, </a:t>
            </a:r>
            <a:r>
              <a:rPr lang="sv-SE" sz="3200" dirty="0" err="1"/>
              <a:t>Oms.tillväxt</a:t>
            </a:r>
            <a:r>
              <a:rPr lang="sv-SE" sz="3200" dirty="0"/>
              <a:t> och värdering</a:t>
            </a:r>
            <a:br>
              <a:rPr lang="sv-SE" sz="3200" dirty="0"/>
            </a:br>
            <a:r>
              <a:rPr lang="sv-SE" sz="3200" dirty="0"/>
              <a:t>Återinvestera vinst till samma avkastning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6E2312-143C-57B8-F7A8-6692B007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6</a:t>
            </a:fld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3B806F7-6396-AE60-8989-F5839378322F}"/>
              </a:ext>
            </a:extLst>
          </p:cNvPr>
          <p:cNvGrpSpPr/>
          <p:nvPr/>
        </p:nvGrpSpPr>
        <p:grpSpPr>
          <a:xfrm>
            <a:off x="444344" y="1444239"/>
            <a:ext cx="11303311" cy="2599285"/>
            <a:chOff x="561270" y="666572"/>
            <a:chExt cx="11303311" cy="2599285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DF5F1E8-3EE2-EA37-85CF-308282830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270" y="666572"/>
              <a:ext cx="11303311" cy="2599285"/>
            </a:xfrm>
            <a:prstGeom prst="rect">
              <a:avLst/>
            </a:prstGeom>
          </p:spPr>
        </p:pic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EDE4683B-16D6-D0EA-F783-0BF4FF8291AD}"/>
                </a:ext>
              </a:extLst>
            </p:cNvPr>
            <p:cNvSpPr/>
            <p:nvPr/>
          </p:nvSpPr>
          <p:spPr>
            <a:xfrm>
              <a:off x="5167800" y="2855450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D2CF5D41-86BC-86C8-597D-C7A2C9FB0B3E}"/>
                </a:ext>
              </a:extLst>
            </p:cNvPr>
            <p:cNvSpPr/>
            <p:nvPr/>
          </p:nvSpPr>
          <p:spPr>
            <a:xfrm>
              <a:off x="5712594" y="2855449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0E39EF88-765A-4E29-FE56-6993041669DD}"/>
                </a:ext>
              </a:extLst>
            </p:cNvPr>
            <p:cNvSpPr/>
            <p:nvPr/>
          </p:nvSpPr>
          <p:spPr>
            <a:xfrm>
              <a:off x="6565904" y="2855448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7E26BDCD-1C35-8182-18C9-4CC67C5042EA}"/>
                </a:ext>
              </a:extLst>
            </p:cNvPr>
            <p:cNvSpPr/>
            <p:nvPr/>
          </p:nvSpPr>
          <p:spPr>
            <a:xfrm>
              <a:off x="7419214" y="2855447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D8C92AFD-823E-25A0-7880-A2992A08BC58}"/>
                </a:ext>
              </a:extLst>
            </p:cNvPr>
            <p:cNvSpPr/>
            <p:nvPr/>
          </p:nvSpPr>
          <p:spPr>
            <a:xfrm>
              <a:off x="8133500" y="2855447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25441B37-95D8-1F3B-4B9A-CB309BDA26C2}"/>
                </a:ext>
              </a:extLst>
            </p:cNvPr>
            <p:cNvSpPr/>
            <p:nvPr/>
          </p:nvSpPr>
          <p:spPr>
            <a:xfrm>
              <a:off x="8965077" y="2855447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BC1AD4BD-E37C-A1C5-1601-0B27AC9C3E5D}"/>
                </a:ext>
              </a:extLst>
            </p:cNvPr>
            <p:cNvSpPr/>
            <p:nvPr/>
          </p:nvSpPr>
          <p:spPr>
            <a:xfrm>
              <a:off x="10690829" y="2855447"/>
              <a:ext cx="500332" cy="1984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Ellips 17">
            <a:extLst>
              <a:ext uri="{FF2B5EF4-FFF2-40B4-BE49-F238E27FC236}">
                <a16:creationId xmlns:a16="http://schemas.microsoft.com/office/drawing/2014/main" id="{7CF06F60-4F22-17F9-75CC-D83543663E20}"/>
              </a:ext>
            </a:extLst>
          </p:cNvPr>
          <p:cNvSpPr/>
          <p:nvPr/>
        </p:nvSpPr>
        <p:spPr>
          <a:xfrm>
            <a:off x="11305674" y="3611975"/>
            <a:ext cx="500332" cy="198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437F482-1A29-C0D7-B28C-A037B5B693D3}"/>
              </a:ext>
            </a:extLst>
          </p:cNvPr>
          <p:cNvSpPr txBox="1"/>
          <p:nvPr/>
        </p:nvSpPr>
        <p:spPr>
          <a:xfrm>
            <a:off x="1009777" y="4463229"/>
            <a:ext cx="40410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ROE senaste rullande är över 20%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ROE snitt senaste 3 år indikerar att avkastningen investeras effektivt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ED2627E-A39D-9409-9869-D7E91C516D64}"/>
              </a:ext>
            </a:extLst>
          </p:cNvPr>
          <p:cNvSpPr txBox="1"/>
          <p:nvPr/>
        </p:nvSpPr>
        <p:spPr>
          <a:xfrm>
            <a:off x="3712865" y="5806264"/>
            <a:ext cx="45538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err="1"/>
              <a:t>Oms.tillväxten</a:t>
            </a:r>
            <a:r>
              <a:rPr lang="sv-SE" dirty="0"/>
              <a:t> senaste år är över 20%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Årlig </a:t>
            </a:r>
            <a:r>
              <a:rPr lang="sv-SE" dirty="0" err="1"/>
              <a:t>oms.tillväxten</a:t>
            </a:r>
            <a:r>
              <a:rPr lang="sv-SE" dirty="0"/>
              <a:t> senaste 3 år varit god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8316EC9-33D4-6591-920F-838BACA16B84}"/>
              </a:ext>
            </a:extLst>
          </p:cNvPr>
          <p:cNvSpPr txBox="1"/>
          <p:nvPr/>
        </p:nvSpPr>
        <p:spPr>
          <a:xfrm>
            <a:off x="7435400" y="4206055"/>
            <a:ext cx="3325833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Vinsttillväxt senaste år historiskt sett låg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Årlig vinsttillväxt senaste 3 år varit god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4882522-C677-AB6B-F91F-E52245930B5D}"/>
              </a:ext>
            </a:extLst>
          </p:cNvPr>
          <p:cNvSpPr txBox="1"/>
          <p:nvPr/>
        </p:nvSpPr>
        <p:spPr>
          <a:xfrm>
            <a:off x="8733801" y="5521146"/>
            <a:ext cx="33300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Värderingen, PE-tal lågt relativt historik senaste 5 år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PEG &lt; 1,5 och  lågt relativt historik senaste år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D5310B17-2C55-CE15-7425-9EDB12F311CE}"/>
              </a:ext>
            </a:extLst>
          </p:cNvPr>
          <p:cNvCxnSpPr>
            <a:stCxn id="19" idx="0"/>
          </p:cNvCxnSpPr>
          <p:nvPr/>
        </p:nvCxnSpPr>
        <p:spPr>
          <a:xfrm flipV="1">
            <a:off x="3030326" y="4043524"/>
            <a:ext cx="2520880" cy="419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0D526EE2-60DE-8B71-11E7-43BDF40F0B85}"/>
              </a:ext>
            </a:extLst>
          </p:cNvPr>
          <p:cNvCxnSpPr>
            <a:stCxn id="20" idx="0"/>
          </p:cNvCxnSpPr>
          <p:nvPr/>
        </p:nvCxnSpPr>
        <p:spPr>
          <a:xfrm flipV="1">
            <a:off x="5989803" y="4043524"/>
            <a:ext cx="1103206" cy="1762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B65AA714-F05B-E753-68D8-D4459C4FC39E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8733801" y="4043524"/>
            <a:ext cx="364516" cy="1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1685A9A1-A327-D389-B89E-EEAFA5A65E2F}"/>
              </a:ext>
            </a:extLst>
          </p:cNvPr>
          <p:cNvCxnSpPr/>
          <p:nvPr/>
        </p:nvCxnSpPr>
        <p:spPr>
          <a:xfrm flipH="1" flipV="1">
            <a:off x="11194991" y="4043524"/>
            <a:ext cx="158809" cy="1477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5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5A23423-6577-2954-FF41-D81BAA0F0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99" y="37325"/>
            <a:ext cx="12007274" cy="6725801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83472BF-3859-8A65-50F4-BF2F9162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49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8BFBF5-CE51-7F35-4C3F-0B4162246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83" y="-1"/>
            <a:ext cx="11624680" cy="6835709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20561B8-8DFD-ED02-CC90-65C53D35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304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97AE960-83C8-0BBC-FF8B-D6048C74E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53" y="0"/>
            <a:ext cx="11616618" cy="6850826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74B7B6E-789E-7A85-2036-EF2481E2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451-8B8E-4033-90A2-A7C1A2CC607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17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1333</Words>
  <Application>Microsoft Office PowerPoint</Application>
  <PresentationFormat>Bredbild</PresentationFormat>
  <Paragraphs>228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Courier New</vt:lpstr>
      <vt:lpstr>Wingdings</vt:lpstr>
      <vt:lpstr>Office-tema</vt:lpstr>
      <vt:lpstr>Hexatronic</vt:lpstr>
      <vt:lpstr>”Våra lösningar skapar stabil uppkoppling”</vt:lpstr>
      <vt:lpstr>Bolagets finansiella mål</vt:lpstr>
      <vt:lpstr>Avkastningsdrivande</vt:lpstr>
      <vt:lpstr>Jämförelse mot andra bolag Bransch: Industri/Elektroniska komponenter</vt:lpstr>
      <vt:lpstr>Screening svenska bolag: ROE, Oms.tillväxt och värdering Återinvestera vinst till samma avkastning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Underlag för kalkylen</vt:lpstr>
      <vt:lpstr>PowerPoint-presentation</vt:lpstr>
      <vt:lpstr>Alternativ 1, PE-hög = 36,3</vt:lpstr>
      <vt:lpstr>Alternativ 2, PE-hög = 2*vinsttillväxten = 14,6 </vt:lpstr>
      <vt:lpstr>Slutsats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 IT</dc:title>
  <dc:creator>Johan Törnström</dc:creator>
  <cp:lastModifiedBy>Johan Törnström</cp:lastModifiedBy>
  <cp:revision>63</cp:revision>
  <dcterms:created xsi:type="dcterms:W3CDTF">2024-02-07T15:37:53Z</dcterms:created>
  <dcterms:modified xsi:type="dcterms:W3CDTF">2024-04-12T14:43:39Z</dcterms:modified>
</cp:coreProperties>
</file>