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9" r:id="rId15"/>
    <p:sldId id="277" r:id="rId16"/>
    <p:sldId id="269" r:id="rId17"/>
    <p:sldId id="280" r:id="rId18"/>
    <p:sldId id="281" r:id="rId1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67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90001" cy="900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047F9-8D03-42B3-8C94-931DC5760003}" type="datetimeFigureOut">
              <a:rPr lang="sv-SE" smtClean="0"/>
              <a:t>2024-04-06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29790-AD04-4D41-9246-B5AB8C5BBB3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1296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29790-AD04-4D41-9246-B5AB8C5BBB32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333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88707-4081-B7D4-E81F-61FD6A846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C5BA7F-8913-8203-AA44-36D489610C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25E84C-7951-6197-D660-11D713D96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44BF0-6153-4AA1-B9D4-FD160B3C9D31}" type="datetimeFigureOut">
              <a:rPr lang="sv-SE" smtClean="0"/>
              <a:t>2024-04-06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A9209-A29D-D43B-D32A-E2F39E59E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77A09-A5D0-78AB-B91D-BBAD70870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F828-A27B-4619-9251-11CE934A5A3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0474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2C106-7AC7-DD7B-CFD4-D986FA0D0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CEE081-DEA7-DC9A-B237-9A031321B4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25752-49A6-236A-1E92-5F060812F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44BF0-6153-4AA1-B9D4-FD160B3C9D31}" type="datetimeFigureOut">
              <a:rPr lang="sv-SE" smtClean="0"/>
              <a:t>2024-04-06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D95BB-BD55-6965-51E5-FBC71D046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AF3839-C3A9-B1AE-F848-637FC801C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F828-A27B-4619-9251-11CE934A5A3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5459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82990D-8227-F66B-CDE5-436407BFEB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237044-6946-D50A-7FEB-6071CB0C51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D867D-859E-C801-742D-1B983CC74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44BF0-6153-4AA1-B9D4-FD160B3C9D31}" type="datetimeFigureOut">
              <a:rPr lang="sv-SE" smtClean="0"/>
              <a:t>2024-04-06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713392-7233-2182-2D74-58E974885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274D7-5611-F097-F42D-3AD468A98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F828-A27B-4619-9251-11CE934A5A3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8483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591FE-0DB3-2112-C8D9-736DF69A0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A9B45-12E9-61CE-FEB9-026E84DAF6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79E67D-403C-B569-6E56-CDADCF555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44BF0-6153-4AA1-B9D4-FD160B3C9D31}" type="datetimeFigureOut">
              <a:rPr lang="sv-SE" smtClean="0"/>
              <a:t>2024-04-06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9CED4-A3B0-F822-7879-288003F59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E2EA1F-E33C-9790-79BE-5FEFC300D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F828-A27B-4619-9251-11CE934A5A3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6188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A22DA-440F-7C0A-E951-49FF54AA6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1AB272-DBC1-D949-F1BB-82E7F8EDB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F5BE6-08B7-5781-AD47-ECFDE8878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44BF0-6153-4AA1-B9D4-FD160B3C9D31}" type="datetimeFigureOut">
              <a:rPr lang="sv-SE" smtClean="0"/>
              <a:t>2024-04-06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4EABD-76B3-0AA5-CC48-D31707CD7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7D2474-8430-C401-2781-F3C539F90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F828-A27B-4619-9251-11CE934A5A3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1660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A8B8C-2139-7779-FF3D-3E7A9ACBD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B0E9E-3387-A931-314E-FF102128F6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3D28A3-3310-848C-9BCE-352950AA20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781432-80A7-CD79-0069-CFCA68274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44BF0-6153-4AA1-B9D4-FD160B3C9D31}" type="datetimeFigureOut">
              <a:rPr lang="sv-SE" smtClean="0"/>
              <a:t>2024-04-06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2E8B6B-4BFC-102B-79D0-B1A2F0DD2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7CF2B0-EECC-84C2-F17D-795B16EA9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F828-A27B-4619-9251-11CE934A5A3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7833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FB632-6B35-1046-BD6B-5ECDCA987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FA9A47-9BC8-8A86-33ED-BDCB0C1A0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80DE6B-6DAB-B5A4-887B-4D8267BC31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2AAA1E-02E6-E928-79EA-9B366E6F1F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681D6F-8963-B9D1-BA46-C0A5A982C6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670B36-49D6-51E9-7963-32CE26556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44BF0-6153-4AA1-B9D4-FD160B3C9D31}" type="datetimeFigureOut">
              <a:rPr lang="sv-SE" smtClean="0"/>
              <a:t>2024-04-06</a:t>
            </a:fld>
            <a:endParaRPr lang="sv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AA8EFB-2DCB-F2DF-853B-E2D437DA5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D07684-E6E9-BC9A-5FD4-073057987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F828-A27B-4619-9251-11CE934A5A3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7554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2E00E-A720-5D39-B9BB-D21C9C0B9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B3137F-C344-8C41-4817-0BE3BF34B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44BF0-6153-4AA1-B9D4-FD160B3C9D31}" type="datetimeFigureOut">
              <a:rPr lang="sv-SE" smtClean="0"/>
              <a:t>2024-04-06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20CBF9-359C-EB7C-A2B7-04D1CCC38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A63637-1E66-5479-2223-D7A69100F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F828-A27B-4619-9251-11CE934A5A3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0073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A82AA8-AB29-1633-F1E1-5DC8BD9D4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44BF0-6153-4AA1-B9D4-FD160B3C9D31}" type="datetimeFigureOut">
              <a:rPr lang="sv-SE" smtClean="0"/>
              <a:t>2024-04-06</a:t>
            </a:fld>
            <a:endParaRPr 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AE3353-0DC7-6E35-91AE-21E626009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09EDDF-F16F-B3E1-B435-EB2E823AD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F828-A27B-4619-9251-11CE934A5A3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6079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735E8-2C87-5038-5461-3218892C3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540E5-E1E9-59CD-F11D-7473C0333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6455A9-BC23-5408-21BB-2DC80E6B41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5B16D7-4C77-A56B-AC25-155B6057C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44BF0-6153-4AA1-B9D4-FD160B3C9D31}" type="datetimeFigureOut">
              <a:rPr lang="sv-SE" smtClean="0"/>
              <a:t>2024-04-06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163AB3-6934-0470-BD57-66742859B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D6A42F-FDF3-979A-5201-29042C5E3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F828-A27B-4619-9251-11CE934A5A3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8000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7B7A7-186D-65FB-442E-DBED25FFD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2EA2CD-E4E5-08B4-6668-0278B2E4B0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A701C0-231E-C81C-FCA6-3467ABBB4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D43F27-E2D6-6104-73AF-96FF79997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44BF0-6153-4AA1-B9D4-FD160B3C9D31}" type="datetimeFigureOut">
              <a:rPr lang="sv-SE" smtClean="0"/>
              <a:t>2024-04-06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25D2C-A857-F36C-78DD-D738E14A4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383A86-9BA0-1645-295A-AE90A86F3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F828-A27B-4619-9251-11CE934A5A3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4233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450B5F-FEF4-FCAF-8706-29BF5C489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EB7AA-BC7F-8C63-0376-206E94BBF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4CEAC-1DD4-1D09-8397-63B659C48C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444BF0-6153-4AA1-B9D4-FD160B3C9D31}" type="datetimeFigureOut">
              <a:rPr lang="sv-SE" smtClean="0"/>
              <a:t>2024-04-06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C6C602-AE8F-C894-CAB7-A4710F6AA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0FD5D-0A3D-EEE4-F811-046D08B18E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FDF828-A27B-4619-9251-11CE934A5A3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9511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464333-1E89-B655-47BC-C3F1C3F91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65" y="850078"/>
            <a:ext cx="9991436" cy="600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07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391661-EFD4-7922-B20B-1E472193F2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93258" y="824846"/>
            <a:ext cx="7979812" cy="603315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FE8178-679E-5161-5E15-A1D006C0213D}"/>
              </a:ext>
            </a:extLst>
          </p:cNvPr>
          <p:cNvSpPr txBox="1"/>
          <p:nvPr/>
        </p:nvSpPr>
        <p:spPr>
          <a:xfrm>
            <a:off x="7060676" y="311085"/>
            <a:ext cx="29750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Expansion:</a:t>
            </a:r>
          </a:p>
          <a:p>
            <a:r>
              <a:rPr lang="sv-SE" dirty="0"/>
              <a:t>Hushållens </a:t>
            </a:r>
            <a:r>
              <a:rPr lang="sv-SE" dirty="0" err="1"/>
              <a:t>konfdens</a:t>
            </a:r>
            <a:endParaRPr lang="sv-SE" dirty="0"/>
          </a:p>
          <a:p>
            <a:r>
              <a:rPr lang="sv-SE" dirty="0" err="1"/>
              <a:t>Nyreg</a:t>
            </a:r>
            <a:r>
              <a:rPr lang="sv-SE" dirty="0"/>
              <a:t> lastbilar-&gt; avmattning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453893-F63E-2344-6E52-A70FD5443E9B}"/>
              </a:ext>
            </a:extLst>
          </p:cNvPr>
          <p:cNvSpPr txBox="1"/>
          <p:nvPr/>
        </p:nvSpPr>
        <p:spPr>
          <a:xfrm>
            <a:off x="7211505" y="1772239"/>
            <a:ext cx="26132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Återhämtning:</a:t>
            </a:r>
          </a:p>
          <a:p>
            <a:r>
              <a:rPr lang="sv-SE" dirty="0"/>
              <a:t>Arbetade timmar</a:t>
            </a:r>
          </a:p>
          <a:p>
            <a:r>
              <a:rPr lang="sv-SE" dirty="0"/>
              <a:t>BNP-indikatorn</a:t>
            </a:r>
          </a:p>
          <a:p>
            <a:r>
              <a:rPr lang="sv-SE" dirty="0"/>
              <a:t>Näringslivets efterfrågan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9987ED-34CC-F0BE-D724-2D8EB77A68A4}"/>
              </a:ext>
            </a:extLst>
          </p:cNvPr>
          <p:cNvSpPr txBox="1"/>
          <p:nvPr/>
        </p:nvSpPr>
        <p:spPr>
          <a:xfrm>
            <a:off x="2026763" y="461913"/>
            <a:ext cx="2521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Konjunkturklockan SCB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B2DC62-2009-FA5A-74F2-DE687EF23ABA}"/>
              </a:ext>
            </a:extLst>
          </p:cNvPr>
          <p:cNvSpPr txBox="1"/>
          <p:nvPr/>
        </p:nvSpPr>
        <p:spPr>
          <a:xfrm>
            <a:off x="7645138" y="3676454"/>
            <a:ext cx="44400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”Sammantaget betyder detta att ekonomin fortsatt befinner sig i lågkonjunktur. Flest indikatorer ligger fortfarande i recessionsfasen” säger Johannes Holmberg, nationalekonom på SCB.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94832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80310C-26CB-6A65-9428-EA2F448BB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93" y="216237"/>
            <a:ext cx="11962613" cy="664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364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57047C-84A0-B6EA-28D1-77113056F2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841" y="103433"/>
            <a:ext cx="11934334" cy="6655586"/>
          </a:xfrm>
        </p:spPr>
      </p:pic>
    </p:spTree>
    <p:extLst>
      <p:ext uri="{BB962C8B-B14F-4D97-AF65-F5344CB8AC3E}">
        <p14:creationId xmlns:p14="http://schemas.microsoft.com/office/powerpoint/2010/main" val="501505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CB4292-5060-3BCF-30D3-2E8B7723D1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3192" y="-17011"/>
            <a:ext cx="7692271" cy="6830112"/>
          </a:xfrm>
        </p:spPr>
      </p:pic>
    </p:spTree>
    <p:extLst>
      <p:ext uri="{BB962C8B-B14F-4D97-AF65-F5344CB8AC3E}">
        <p14:creationId xmlns:p14="http://schemas.microsoft.com/office/powerpoint/2010/main" val="1059744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9FAEBA6A-D9E9-C7B6-66F4-2572759BB3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7113" y="0"/>
            <a:ext cx="10515600" cy="690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sv-SE" altLang="sv-SE"/>
              <a:t>SENTIMENT OMX 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C47EBFB-709D-DF36-9EF0-2E4FDDC59D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65818"/>
              </p:ext>
            </p:extLst>
          </p:nvPr>
        </p:nvGraphicFramePr>
        <p:xfrm>
          <a:off x="0" y="606425"/>
          <a:ext cx="12192000" cy="5570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90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2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3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01598">
                <a:tc>
                  <a:txBody>
                    <a:bodyPr/>
                    <a:lstStyle/>
                    <a:p>
                      <a:endParaRPr lang="sv-SE" sz="32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3200" dirty="0"/>
                        <a:t>Över    MA </a:t>
                      </a:r>
                    </a:p>
                    <a:p>
                      <a:pPr algn="ctr"/>
                      <a:r>
                        <a:rPr lang="sv-SE" sz="3200" dirty="0"/>
                        <a:t>20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3200" dirty="0"/>
                        <a:t>Över   MA </a:t>
                      </a:r>
                    </a:p>
                    <a:p>
                      <a:pPr algn="ctr"/>
                      <a:r>
                        <a:rPr lang="sv-SE" sz="3200" dirty="0"/>
                        <a:t>50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3200" dirty="0"/>
                        <a:t>Över  MA 100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3200" dirty="0"/>
                        <a:t>Över      MA 200</a:t>
                      </a: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9011">
                <a:tc>
                  <a:txBody>
                    <a:bodyPr/>
                    <a:lstStyle/>
                    <a:p>
                      <a:r>
                        <a:rPr lang="sv-SE" sz="3200" dirty="0" err="1"/>
                        <a:t>LargeCap</a:t>
                      </a:r>
                      <a:endParaRPr lang="sv-SE" sz="32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3200" dirty="0"/>
                        <a:t>61(76% (59))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3200" dirty="0"/>
                        <a:t>83(62%(57))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3200" dirty="0"/>
                        <a:t>82(72%(76))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3200" dirty="0"/>
                        <a:t>89(72%(70))</a:t>
                      </a: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9976">
                <a:tc>
                  <a:txBody>
                    <a:bodyPr/>
                    <a:lstStyle/>
                    <a:p>
                      <a:r>
                        <a:rPr lang="sv-SE" sz="3200" dirty="0" err="1"/>
                        <a:t>MidCap</a:t>
                      </a:r>
                      <a:endParaRPr lang="sv-SE" sz="32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3200" dirty="0"/>
                        <a:t>75(58% (75))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3200" dirty="0"/>
                        <a:t>75(52% (75))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3200" dirty="0"/>
                        <a:t>82(73% (77))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3200" dirty="0"/>
                        <a:t>78(68% (65))</a:t>
                      </a: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9976">
                <a:tc>
                  <a:txBody>
                    <a:bodyPr/>
                    <a:lstStyle/>
                    <a:p>
                      <a:r>
                        <a:rPr lang="sv-SE" sz="3200" dirty="0" err="1"/>
                        <a:t>SmallCap</a:t>
                      </a:r>
                      <a:endParaRPr lang="sv-SE" sz="32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3200" dirty="0"/>
                        <a:t>64(42% (48))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3200" dirty="0"/>
                        <a:t>57(34% (50))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3200" dirty="0"/>
                        <a:t>53(46% (62))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3200" dirty="0"/>
                        <a:t>50(43% (44))</a:t>
                      </a: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9976">
                <a:tc>
                  <a:txBody>
                    <a:bodyPr/>
                    <a:lstStyle/>
                    <a:p>
                      <a:endParaRPr lang="sv-SE" sz="32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3200" dirty="0"/>
                        <a:t>Kort sikt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endParaRPr lang="sv-SE" sz="32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endParaRPr lang="sv-SE" sz="32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3200" dirty="0"/>
                        <a:t>Lång sikt</a:t>
                      </a: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7145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3C4D3E4C-190E-9FC1-3CFE-F73F4CC4F0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11125"/>
            <a:ext cx="10515600" cy="56991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sv-SE" altLang="sv-SE"/>
              <a:t>STATISTIK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36833636-19D0-867D-568F-85E12BED3BB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923925"/>
            <a:ext cx="10515600" cy="5253038"/>
          </a:xfrm>
        </p:spPr>
        <p:txBody>
          <a:bodyPr/>
          <a:lstStyle/>
          <a:p>
            <a:pPr eaLnBrk="1" hangingPunct="1"/>
            <a:endParaRPr lang="sv-SE" altLang="sv-SE"/>
          </a:p>
        </p:txBody>
      </p:sp>
      <p:pic>
        <p:nvPicPr>
          <p:cNvPr id="4" name="Platshållare för innehåll 7">
            <a:extLst>
              <a:ext uri="{FF2B5EF4-FFF2-40B4-BE49-F238E27FC236}">
                <a16:creationId xmlns:a16="http://schemas.microsoft.com/office/drawing/2014/main" id="{E777E428-3489-C129-3EF8-398F47B96C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 bwMode="auto">
          <a:xfrm>
            <a:off x="709613" y="773113"/>
            <a:ext cx="10514012" cy="5640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latshållare för innehåll 7">
            <a:extLst>
              <a:ext uri="{FF2B5EF4-FFF2-40B4-BE49-F238E27FC236}">
                <a16:creationId xmlns:a16="http://schemas.microsoft.com/office/drawing/2014/main" id="{CB6DE6F3-C1F0-7364-6641-05598A4B60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 bwMode="auto">
          <a:xfrm>
            <a:off x="1066800" y="873125"/>
            <a:ext cx="9715500" cy="52133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Tabell 8">
            <a:extLst>
              <a:ext uri="{FF2B5EF4-FFF2-40B4-BE49-F238E27FC236}">
                <a16:creationId xmlns:a16="http://schemas.microsoft.com/office/drawing/2014/main" id="{FA261EF1-6FC4-29F6-62BD-22935F7430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742756"/>
              </p:ext>
            </p:extLst>
          </p:nvPr>
        </p:nvGraphicFramePr>
        <p:xfrm>
          <a:off x="517525" y="681038"/>
          <a:ext cx="11220450" cy="59086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24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955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15098">
                <a:tc>
                  <a:txBody>
                    <a:bodyPr/>
                    <a:lstStyle/>
                    <a:p>
                      <a:pPr algn="ctr"/>
                      <a:r>
                        <a:rPr lang="sv-SE" sz="2800" dirty="0"/>
                        <a:t>Arbetslöshet</a:t>
                      </a:r>
                    </a:p>
                    <a:p>
                      <a:pPr algn="ctr"/>
                      <a:r>
                        <a:rPr lang="sv-SE" sz="2800" dirty="0"/>
                        <a:t>8,1%</a:t>
                      </a:r>
                    </a:p>
                    <a:p>
                      <a:pPr algn="ctr"/>
                      <a:r>
                        <a:rPr lang="sv-SE" sz="2800" dirty="0"/>
                        <a:t>+-0,</a:t>
                      </a:r>
                    </a:p>
                    <a:p>
                      <a:endParaRPr lang="sv-SE" sz="1800" dirty="0"/>
                    </a:p>
                  </a:txBody>
                  <a:tcPr marL="91429" marR="9142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800" dirty="0"/>
                        <a:t>Folkmängd</a:t>
                      </a:r>
                    </a:p>
                    <a:p>
                      <a:pPr algn="ctr"/>
                      <a:r>
                        <a:rPr lang="sv-SE" sz="2800" dirty="0"/>
                        <a:t>10 551707</a:t>
                      </a:r>
                    </a:p>
                    <a:p>
                      <a:pPr algn="ctr"/>
                      <a:r>
                        <a:rPr lang="sv-SE" sz="2800" dirty="0"/>
                        <a:t>-547</a:t>
                      </a:r>
                    </a:p>
                    <a:p>
                      <a:pPr algn="ctr"/>
                      <a:endParaRPr lang="sv-SE" sz="2800" dirty="0"/>
                    </a:p>
                  </a:txBody>
                  <a:tcPr marL="91429" marR="91429" marT="45711" marB="4571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9252">
                <a:tc>
                  <a:txBody>
                    <a:bodyPr/>
                    <a:lstStyle/>
                    <a:p>
                      <a:pPr algn="ctr"/>
                      <a:r>
                        <a:rPr lang="sv-SE" sz="2800" dirty="0"/>
                        <a:t>Inflationstakt </a:t>
                      </a:r>
                      <a:r>
                        <a:rPr lang="sv-SE" sz="2800" dirty="0" err="1"/>
                        <a:t>enl</a:t>
                      </a:r>
                      <a:r>
                        <a:rPr lang="sv-SE" sz="2800" dirty="0"/>
                        <a:t> KPI</a:t>
                      </a:r>
                    </a:p>
                    <a:p>
                      <a:pPr algn="ctr"/>
                      <a:r>
                        <a:rPr lang="sv-SE" sz="2800" dirty="0"/>
                        <a:t>4,5</a:t>
                      </a:r>
                    </a:p>
                    <a:p>
                      <a:pPr algn="ctr"/>
                      <a:r>
                        <a:rPr lang="sv-SE" sz="2800" dirty="0"/>
                        <a:t>-0,9% </a:t>
                      </a:r>
                    </a:p>
                    <a:p>
                      <a:pPr algn="ctr"/>
                      <a:endParaRPr lang="sv-SE" sz="2800" dirty="0"/>
                    </a:p>
                  </a:txBody>
                  <a:tcPr marL="91429" marR="91429" marT="45711" marB="4571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400" dirty="0"/>
                        <a:t>Inflationstakt </a:t>
                      </a:r>
                      <a:r>
                        <a:rPr lang="sv-SE" sz="2400" dirty="0" err="1"/>
                        <a:t>enl</a:t>
                      </a:r>
                      <a:r>
                        <a:rPr lang="sv-SE" sz="2400" dirty="0"/>
                        <a:t> KPIF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400" dirty="0"/>
                        <a:t>2,5%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400" dirty="0"/>
                        <a:t>-0,9%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2400" dirty="0"/>
                    </a:p>
                    <a:p>
                      <a:endParaRPr lang="sv-SE" sz="1800" dirty="0"/>
                    </a:p>
                  </a:txBody>
                  <a:tcPr marL="91429" marR="91429" marT="45711" marB="4571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4326">
                <a:tc>
                  <a:txBody>
                    <a:bodyPr/>
                    <a:lstStyle/>
                    <a:p>
                      <a:pPr algn="ctr"/>
                      <a:r>
                        <a:rPr lang="sv-SE" sz="2800" dirty="0"/>
                        <a:t>BNP Volymförändring</a:t>
                      </a:r>
                    </a:p>
                    <a:p>
                      <a:pPr algn="ctr"/>
                      <a:r>
                        <a:rPr lang="sv-SE" sz="2800" dirty="0"/>
                        <a:t>-0,1%</a:t>
                      </a:r>
                    </a:p>
                    <a:p>
                      <a:pPr algn="ctr"/>
                      <a:r>
                        <a:rPr lang="sv-SE" sz="2800" dirty="0"/>
                        <a:t>+-0</a:t>
                      </a:r>
                    </a:p>
                    <a:p>
                      <a:endParaRPr lang="sv-SE" sz="1800" dirty="0"/>
                    </a:p>
                  </a:txBody>
                  <a:tcPr marL="91429" marR="9142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800" dirty="0"/>
                        <a:t>Tillväxttakt för utlåning till hushåll</a:t>
                      </a:r>
                    </a:p>
                    <a:p>
                      <a:pPr algn="ctr"/>
                      <a:r>
                        <a:rPr lang="sv-SE" sz="2800" dirty="0"/>
                        <a:t>0,4%</a:t>
                      </a:r>
                    </a:p>
                    <a:p>
                      <a:pPr algn="ctr"/>
                      <a:r>
                        <a:rPr lang="sv-SE" sz="2800" dirty="0"/>
                        <a:t> +0,5%</a:t>
                      </a:r>
                    </a:p>
                  </a:txBody>
                  <a:tcPr marL="91429" marR="91429" marT="45711" marB="4571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5085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9E6C6D7-DE13-281D-9B4B-0D1B4F49A9CA}"/>
              </a:ext>
            </a:extLst>
          </p:cNvPr>
          <p:cNvSpPr txBox="1"/>
          <p:nvPr/>
        </p:nvSpPr>
        <p:spPr>
          <a:xfrm>
            <a:off x="982745" y="494063"/>
            <a:ext cx="107536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3200" b="1" dirty="0"/>
              <a:t>Kontoren tomma – värre än under finanskrisen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BC221B-C626-2878-CB9A-DBF1A794F5BF}"/>
              </a:ext>
            </a:extLst>
          </p:cNvPr>
          <p:cNvSpPr txBox="1"/>
          <p:nvPr/>
        </p:nvSpPr>
        <p:spPr>
          <a:xfrm>
            <a:off x="707009" y="1433122"/>
            <a:ext cx="1123675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3200" dirty="0"/>
              <a:t>I Stockholms innerstad ökar kontorsvakanserna kraftigt och är nu högre än under finanskrisen efter 2008. Det visar en ny rapport från analysfirman Citymark.</a:t>
            </a:r>
          </a:p>
        </p:txBody>
      </p:sp>
    </p:spTree>
    <p:extLst>
      <p:ext uri="{BB962C8B-B14F-4D97-AF65-F5344CB8AC3E}">
        <p14:creationId xmlns:p14="http://schemas.microsoft.com/office/powerpoint/2010/main" val="221657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8A5754-66EC-CC1D-2BA2-AA29B2D3D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026" y="85634"/>
            <a:ext cx="10994920" cy="677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676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B348A3-4E86-AA79-F65D-1C513BC6D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36" y="129623"/>
            <a:ext cx="10317839" cy="659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775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40541F-055F-35B7-4B94-80F70620D6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218" y="731756"/>
            <a:ext cx="11513127" cy="6066174"/>
          </a:xfrm>
        </p:spPr>
      </p:pic>
    </p:spTree>
    <p:extLst>
      <p:ext uri="{BB962C8B-B14F-4D97-AF65-F5344CB8AC3E}">
        <p14:creationId xmlns:p14="http://schemas.microsoft.com/office/powerpoint/2010/main" val="1157107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D1E130-468F-CEF8-99EE-BDB5E5D501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0545" y="0"/>
            <a:ext cx="10972799" cy="6858000"/>
          </a:xfrm>
        </p:spPr>
      </p:pic>
    </p:spTree>
    <p:extLst>
      <p:ext uri="{BB962C8B-B14F-4D97-AF65-F5344CB8AC3E}">
        <p14:creationId xmlns:p14="http://schemas.microsoft.com/office/powerpoint/2010/main" val="214557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6081FAC-6F36-20B8-650D-12728366ED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5" y="82788"/>
            <a:ext cx="11249025" cy="6804977"/>
          </a:xfrm>
        </p:spPr>
      </p:pic>
    </p:spTree>
    <p:extLst>
      <p:ext uri="{BB962C8B-B14F-4D97-AF65-F5344CB8AC3E}">
        <p14:creationId xmlns:p14="http://schemas.microsoft.com/office/powerpoint/2010/main" val="580601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268E19-4171-A620-5857-AC8F6DB663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76275"/>
            <a:ext cx="11402291" cy="618172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085C96-077D-4232-02FC-9D43CF194A72}"/>
              </a:ext>
            </a:extLst>
          </p:cNvPr>
          <p:cNvSpPr txBox="1"/>
          <p:nvPr/>
        </p:nvSpPr>
        <p:spPr>
          <a:xfrm>
            <a:off x="2410691" y="196128"/>
            <a:ext cx="5444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2 ÅRINGEN KONSOLIDERAR KRING 4,7</a:t>
            </a:r>
          </a:p>
        </p:txBody>
      </p:sp>
    </p:spTree>
    <p:extLst>
      <p:ext uri="{BB962C8B-B14F-4D97-AF65-F5344CB8AC3E}">
        <p14:creationId xmlns:p14="http://schemas.microsoft.com/office/powerpoint/2010/main" val="838853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7FFFC6-9CD9-3AED-60F8-10CA519FE8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408" y="606425"/>
            <a:ext cx="11554244" cy="614680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F204A47-04BB-7F23-14D4-7279AD0482C6}"/>
              </a:ext>
            </a:extLst>
          </p:cNvPr>
          <p:cNvSpPr txBox="1"/>
          <p:nvPr/>
        </p:nvSpPr>
        <p:spPr>
          <a:xfrm>
            <a:off x="2609850" y="10477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1800" dirty="0"/>
              <a:t>10 åringen nu på 4,36</a:t>
            </a:r>
          </a:p>
        </p:txBody>
      </p:sp>
    </p:spTree>
    <p:extLst>
      <p:ext uri="{BB962C8B-B14F-4D97-AF65-F5344CB8AC3E}">
        <p14:creationId xmlns:p14="http://schemas.microsoft.com/office/powerpoint/2010/main" val="3210777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BC88F8-4EFC-A937-D94A-C6177862F2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654" y="104775"/>
            <a:ext cx="11880071" cy="6638925"/>
          </a:xfrm>
        </p:spPr>
      </p:pic>
    </p:spTree>
    <p:extLst>
      <p:ext uri="{BB962C8B-B14F-4D97-AF65-F5344CB8AC3E}">
        <p14:creationId xmlns:p14="http://schemas.microsoft.com/office/powerpoint/2010/main" val="3692670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5F474B-252F-44BA-3D79-7759FD6E0E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351" y="790574"/>
            <a:ext cx="11934824" cy="5857875"/>
          </a:xfrm>
        </p:spPr>
      </p:pic>
    </p:spTree>
    <p:extLst>
      <p:ext uri="{BB962C8B-B14F-4D97-AF65-F5344CB8AC3E}">
        <p14:creationId xmlns:p14="http://schemas.microsoft.com/office/powerpoint/2010/main" val="2246133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7D5E77-A40A-8C22-507E-42768FA49F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6811" y="704851"/>
            <a:ext cx="12218812" cy="615315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F7624E-DE00-C445-F429-A64E2EF07C7C}"/>
              </a:ext>
            </a:extLst>
          </p:cNvPr>
          <p:cNvSpPr txBox="1"/>
          <p:nvPr/>
        </p:nvSpPr>
        <p:spPr>
          <a:xfrm>
            <a:off x="2533650" y="200025"/>
            <a:ext cx="7439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Marknadssedimentet förväntas vara lugnt närmaste tiden  </a:t>
            </a:r>
          </a:p>
        </p:txBody>
      </p:sp>
    </p:spTree>
    <p:extLst>
      <p:ext uri="{BB962C8B-B14F-4D97-AF65-F5344CB8AC3E}">
        <p14:creationId xmlns:p14="http://schemas.microsoft.com/office/powerpoint/2010/main" val="3105529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3015</TotalTime>
  <Words>217</Words>
  <Application>Microsoft Office PowerPoint</Application>
  <PresentationFormat>Bredbild</PresentationFormat>
  <Paragraphs>58</Paragraphs>
  <Slides>18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2" baseType="lpstr">
      <vt:lpstr>Aptos</vt:lpstr>
      <vt:lpstr>Aptos Display</vt:lpstr>
      <vt:lpstr>Arial</vt:lpstr>
      <vt:lpstr>Office Theme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SENTIMENT OMX S</vt:lpstr>
      <vt:lpstr>STATISTIK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Jörgen Karlsson</dc:creator>
  <cp:lastModifiedBy>Johan Törnström</cp:lastModifiedBy>
  <cp:revision>14</cp:revision>
  <dcterms:created xsi:type="dcterms:W3CDTF">2024-04-02T18:54:38Z</dcterms:created>
  <dcterms:modified xsi:type="dcterms:W3CDTF">2024-04-05T22:20:19Z</dcterms:modified>
</cp:coreProperties>
</file>