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2.xml" ContentType="application/vnd.openxmlformats-officedocument.theme+xml"/>
  <Override PartName="/ppt/tags/tag1.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2" r:id="rId3"/>
    <p:sldMasterId id="2147483686" r:id="rId4"/>
    <p:sldMasterId id="2147483695" r:id="rId5"/>
    <p:sldMasterId id="2147483705" r:id="rId6"/>
    <p:sldMasterId id="2147483714" r:id="rId7"/>
    <p:sldMasterId id="2147483732" r:id="rId8"/>
    <p:sldMasterId id="2147483737" r:id="rId9"/>
    <p:sldMasterId id="2147483742" r:id="rId10"/>
    <p:sldMasterId id="2147483774" r:id="rId11"/>
    <p:sldMasterId id="2147483799" r:id="rId12"/>
    <p:sldMasterId id="2147483813" r:id="rId13"/>
  </p:sldMasterIdLst>
  <p:notesMasterIdLst>
    <p:notesMasterId r:id="rId45"/>
  </p:notesMasterIdLst>
  <p:sldIdLst>
    <p:sldId id="508" r:id="rId14"/>
    <p:sldId id="512" r:id="rId15"/>
    <p:sldId id="541" r:id="rId16"/>
    <p:sldId id="510" r:id="rId17"/>
    <p:sldId id="513" r:id="rId18"/>
    <p:sldId id="514" r:id="rId19"/>
    <p:sldId id="542" r:id="rId20"/>
    <p:sldId id="534" r:id="rId21"/>
    <p:sldId id="535" r:id="rId22"/>
    <p:sldId id="529" r:id="rId23"/>
    <p:sldId id="515" r:id="rId24"/>
    <p:sldId id="536" r:id="rId25"/>
    <p:sldId id="505" r:id="rId26"/>
    <p:sldId id="537" r:id="rId27"/>
    <p:sldId id="538" r:id="rId28"/>
    <p:sldId id="522" r:id="rId29"/>
    <p:sldId id="540" r:id="rId30"/>
    <p:sldId id="519" r:id="rId31"/>
    <p:sldId id="520" r:id="rId32"/>
    <p:sldId id="539" r:id="rId33"/>
    <p:sldId id="528" r:id="rId34"/>
    <p:sldId id="500" r:id="rId35"/>
    <p:sldId id="497" r:id="rId36"/>
    <p:sldId id="527" r:id="rId37"/>
    <p:sldId id="533" r:id="rId38"/>
    <p:sldId id="521" r:id="rId39"/>
    <p:sldId id="462" r:id="rId40"/>
    <p:sldId id="453" r:id="rId41"/>
    <p:sldId id="454" r:id="rId42"/>
    <p:sldId id="455" r:id="rId43"/>
    <p:sldId id="530" r:id="rId4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60"/>
  </p:normalViewPr>
  <p:slideViewPr>
    <p:cSldViewPr snapToGrid="0">
      <p:cViewPr varScale="1">
        <p:scale>
          <a:sx n="69" d="100"/>
          <a:sy n="69" d="100"/>
        </p:scale>
        <p:origin x="460" y="44"/>
      </p:cViewPr>
      <p:guideLst/>
    </p:cSldViewPr>
  </p:slideViewPr>
  <p:notesTextViewPr>
    <p:cViewPr>
      <p:scale>
        <a:sx n="1" d="1"/>
        <a:sy n="1" d="1"/>
      </p:scale>
      <p:origin x="0" y="0"/>
    </p:cViewPr>
  </p:notesTextViewPr>
  <p:notesViewPr>
    <p:cSldViewPr snapToGrid="0">
      <p:cViewPr>
        <p:scale>
          <a:sx n="100" d="100"/>
          <a:sy n="100" d="100"/>
        </p:scale>
        <p:origin x="1628" y="-27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theme" Target="theme/theme1.xml"/><Relationship Id="rId8" Type="http://schemas.openxmlformats.org/officeDocument/2006/relationships/slideMaster" Target="slideMasters/slideMaster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kalkylblad.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kalkylblad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kalkylblad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kalkylblad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kalkylblad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kalkylblad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 </a:t>
            </a:r>
            <a:r>
              <a:rPr lang="sv-SE" dirty="0"/>
              <a:t>Upplever du </a:t>
            </a:r>
            <a:r>
              <a:rPr lang="sv-SE" dirty="0" smtClean="0"/>
              <a:t>att </a:t>
            </a:r>
            <a:r>
              <a:rPr lang="sv-SE" dirty="0"/>
              <a:t>du får den vård i hemmet som du </a:t>
            </a:r>
            <a:r>
              <a:rPr lang="sv-SE" dirty="0" smtClean="0"/>
              <a:t>behöver?</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kopia!$B$1</c:f>
              <c:strCache>
                <c:ptCount val="1"/>
                <c:pt idx="0">
                  <c:v>Fråga 1 Upplever du attt du får den vård i hemmet som du behöver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F44-403C-A214-4ADD73CCBAF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F44-403C-A214-4ADD73CCBAF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F44-403C-A214-4ADD73CCBAF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F44-403C-A214-4ADD73CCBAF6}"/>
              </c:ext>
            </c:extLst>
          </c:dPt>
          <c:cat>
            <c:strRef>
              <c:f>kopia!$A$2:$A$5</c:f>
              <c:strCache>
                <c:ptCount val="4"/>
                <c:pt idx="0">
                  <c:v>Aldrig</c:v>
                </c:pt>
                <c:pt idx="1">
                  <c:v>Ibland</c:v>
                </c:pt>
                <c:pt idx="2">
                  <c:v>Ofta</c:v>
                </c:pt>
                <c:pt idx="3">
                  <c:v>Alltid</c:v>
                </c:pt>
              </c:strCache>
            </c:strRef>
          </c:cat>
          <c:val>
            <c:numRef>
              <c:f>kopia!$B$2:$B$5</c:f>
              <c:numCache>
                <c:formatCode>General</c:formatCode>
                <c:ptCount val="4"/>
                <c:pt idx="0">
                  <c:v>0</c:v>
                </c:pt>
                <c:pt idx="1">
                  <c:v>1</c:v>
                </c:pt>
                <c:pt idx="2">
                  <c:v>11</c:v>
                </c:pt>
                <c:pt idx="3">
                  <c:v>27</c:v>
                </c:pt>
              </c:numCache>
            </c:numRef>
          </c:val>
          <c:extLst>
            <c:ext xmlns:c16="http://schemas.microsoft.com/office/drawing/2014/chart" uri="{C3380CC4-5D6E-409C-BE32-E72D297353CC}">
              <c16:uniqueId val="{00000008-BF44-403C-A214-4ADD73CCBAF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0556575504659483"/>
          <c:y val="0.8732643240352157"/>
          <c:w val="0.59570476569087993"/>
          <c:h val="9.95289886895874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 </a:t>
            </a:r>
            <a:r>
              <a:rPr lang="sv-SE" dirty="0"/>
              <a:t>Får du vara med och bestämma om vården i ditt hem?</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kopia!$C$1</c:f>
              <c:strCache>
                <c:ptCount val="1"/>
                <c:pt idx="0">
                  <c:v>Fråga 2 Får du vara med och bestämma om vården i ditt hem?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292-4919-94A8-2EE36A35EC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292-4919-94A8-2EE36A35EC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292-4919-94A8-2EE36A35EC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292-4919-94A8-2EE36A35ECEE}"/>
              </c:ext>
            </c:extLst>
          </c:dPt>
          <c:cat>
            <c:strLit>
              <c:ptCount val="4"/>
              <c:pt idx="0">
                <c:v>Aldrig</c:v>
              </c:pt>
              <c:pt idx="1">
                <c:v> Ibland</c:v>
              </c:pt>
              <c:pt idx="2">
                <c:v> Ofta</c:v>
              </c:pt>
              <c:pt idx="3">
                <c:v> Alltid</c:v>
              </c:pt>
            </c:strLit>
          </c:cat>
          <c:val>
            <c:numRef>
              <c:f>kopia!$C$2:$C$5</c:f>
              <c:numCache>
                <c:formatCode>General</c:formatCode>
                <c:ptCount val="4"/>
                <c:pt idx="0">
                  <c:v>1</c:v>
                </c:pt>
                <c:pt idx="1">
                  <c:v>3</c:v>
                </c:pt>
                <c:pt idx="2">
                  <c:v>18</c:v>
                </c:pt>
                <c:pt idx="3">
                  <c:v>17</c:v>
                </c:pt>
              </c:numCache>
            </c:numRef>
          </c:val>
          <c:extLst>
            <c:ext xmlns:c16="http://schemas.microsoft.com/office/drawing/2014/chart" uri="{C3380CC4-5D6E-409C-BE32-E72D297353CC}">
              <c16:uniqueId val="{00000008-7292-4919-94A8-2EE36A35ECE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907924208090645"/>
          <c:y val="0.85966098039761751"/>
          <c:w val="0.5544204472676022"/>
          <c:h val="0.11313233232718578"/>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Får </a:t>
            </a:r>
            <a:r>
              <a:rPr lang="sv-SE" dirty="0"/>
              <a:t>du tillräckligt med information om din vård och </a:t>
            </a:r>
            <a:r>
              <a:rPr lang="sv-SE" dirty="0" smtClean="0"/>
              <a:t>behandling?</a:t>
            </a:r>
            <a:endParaRPr lang="sv-SE"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kopia!$D$1</c:f>
              <c:strCache>
                <c:ptCount val="1"/>
                <c:pt idx="0">
                  <c:v>Fråga 3 Får du tillräckligt med information om din vård och behandling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CE-4DFA-8D62-BC83B3EEC08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5CE-4DFA-8D62-BC83B3EEC08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5CE-4DFA-8D62-BC83B3EEC08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5CE-4DFA-8D62-BC83B3EEC08D}"/>
              </c:ext>
            </c:extLst>
          </c:dPt>
          <c:cat>
            <c:strLit>
              <c:ptCount val="4"/>
              <c:pt idx="0">
                <c:v>Aldrig</c:v>
              </c:pt>
              <c:pt idx="1">
                <c:v> Ibland</c:v>
              </c:pt>
              <c:pt idx="2">
                <c:v> Ofta</c:v>
              </c:pt>
              <c:pt idx="3">
                <c:v> Alltid</c:v>
              </c:pt>
            </c:strLit>
          </c:cat>
          <c:val>
            <c:numRef>
              <c:f>kopia!$D$2:$D$5</c:f>
              <c:numCache>
                <c:formatCode>General</c:formatCode>
                <c:ptCount val="4"/>
                <c:pt idx="0">
                  <c:v>2</c:v>
                </c:pt>
                <c:pt idx="1">
                  <c:v>2</c:v>
                </c:pt>
                <c:pt idx="2">
                  <c:v>10</c:v>
                </c:pt>
                <c:pt idx="3">
                  <c:v>25</c:v>
                </c:pt>
              </c:numCache>
            </c:numRef>
          </c:val>
          <c:extLst>
            <c:ext xmlns:c16="http://schemas.microsoft.com/office/drawing/2014/chart" uri="{C3380CC4-5D6E-409C-BE32-E72D297353CC}">
              <c16:uniqueId val="{00000008-65CE-4DFA-8D62-BC83B3EEC08D}"/>
            </c:ext>
          </c:extLst>
        </c:ser>
        <c:ser>
          <c:idx val="1"/>
          <c:order val="1"/>
          <c:tx>
            <c:strRef>
              <c:f>kopia!$A$2</c:f>
              <c:strCache>
                <c:ptCount val="1"/>
                <c:pt idx="0">
                  <c:v>Aldrig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65CE-4DFA-8D62-BC83B3EEC08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65CE-4DFA-8D62-BC83B3EEC08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65CE-4DFA-8D62-BC83B3EEC08D}"/>
              </c:ext>
            </c:extLst>
          </c:dPt>
          <c:cat>
            <c:strLit>
              <c:ptCount val="4"/>
              <c:pt idx="0">
                <c:v>Aldrig</c:v>
              </c:pt>
              <c:pt idx="1">
                <c:v> Ibland</c:v>
              </c:pt>
              <c:pt idx="2">
                <c:v> Ofta</c:v>
              </c:pt>
              <c:pt idx="3">
                <c:v> Alltid</c:v>
              </c:pt>
            </c:strLit>
          </c:cat>
          <c:val>
            <c:numRef>
              <c:f>kopia!$A$3:$A$5</c:f>
              <c:numCache>
                <c:formatCode>General</c:formatCode>
                <c:ptCount val="3"/>
                <c:pt idx="0">
                  <c:v>0</c:v>
                </c:pt>
                <c:pt idx="1">
                  <c:v>0</c:v>
                </c:pt>
                <c:pt idx="2">
                  <c:v>0</c:v>
                </c:pt>
              </c:numCache>
            </c:numRef>
          </c:val>
          <c:extLst>
            <c:ext xmlns:c16="http://schemas.microsoft.com/office/drawing/2014/chart" uri="{C3380CC4-5D6E-409C-BE32-E72D297353CC}">
              <c16:uniqueId val="{0000000F-65CE-4DFA-8D62-BC83B3EEC08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 </a:t>
            </a:r>
            <a:r>
              <a:rPr lang="sv-SE" dirty="0"/>
              <a:t>Upplever du att läkare och </a:t>
            </a:r>
            <a:r>
              <a:rPr lang="sv-SE" dirty="0" smtClean="0"/>
              <a:t>sjuksköter-</a:t>
            </a:r>
          </a:p>
          <a:p>
            <a:pPr>
              <a:defRPr/>
            </a:pPr>
            <a:r>
              <a:rPr lang="sv-SE" dirty="0" smtClean="0"/>
              <a:t>skor </a:t>
            </a:r>
            <a:r>
              <a:rPr lang="sv-SE" dirty="0"/>
              <a:t>samarbetar bra om din </a:t>
            </a:r>
            <a:r>
              <a:rPr lang="sv-SE" dirty="0" smtClean="0"/>
              <a:t>vård?</a:t>
            </a:r>
            <a:endParaRPr lang="sv-SE" dirty="0"/>
          </a:p>
        </c:rich>
      </c:tx>
      <c:layout>
        <c:manualLayout>
          <c:xMode val="edge"/>
          <c:yMode val="edge"/>
          <c:x val="0.18173322491712326"/>
          <c:y val="4.494784457389266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kopia!$E$1</c:f>
              <c:strCache>
                <c:ptCount val="1"/>
                <c:pt idx="0">
                  <c:v>Fråga 4 Upplever du att läkare och sjuksköterskor samarbetar bra om din vård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65B-47CC-A060-95555C31194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65B-47CC-A060-95555C31194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65B-47CC-A060-95555C31194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65B-47CC-A060-95555C311948}"/>
              </c:ext>
            </c:extLst>
          </c:dPt>
          <c:cat>
            <c:strLit>
              <c:ptCount val="4"/>
              <c:pt idx="0">
                <c:v>Aldrig</c:v>
              </c:pt>
              <c:pt idx="1">
                <c:v> Ibland</c:v>
              </c:pt>
              <c:pt idx="2">
                <c:v> Ofta</c:v>
              </c:pt>
              <c:pt idx="3">
                <c:v> Alltid</c:v>
              </c:pt>
            </c:strLit>
          </c:cat>
          <c:val>
            <c:numRef>
              <c:f>kopia!$E$2:$E$5</c:f>
              <c:numCache>
                <c:formatCode>General</c:formatCode>
                <c:ptCount val="4"/>
                <c:pt idx="0">
                  <c:v>0</c:v>
                </c:pt>
                <c:pt idx="1">
                  <c:v>1</c:v>
                </c:pt>
                <c:pt idx="2">
                  <c:v>6</c:v>
                </c:pt>
                <c:pt idx="3">
                  <c:v>32</c:v>
                </c:pt>
              </c:numCache>
            </c:numRef>
          </c:val>
          <c:extLst>
            <c:ext xmlns:c16="http://schemas.microsoft.com/office/drawing/2014/chart" uri="{C3380CC4-5D6E-409C-BE32-E72D297353CC}">
              <c16:uniqueId val="{00000008-565B-47CC-A060-95555C311948}"/>
            </c:ext>
          </c:extLst>
        </c:ser>
        <c:ser>
          <c:idx val="1"/>
          <c:order val="1"/>
          <c:tx>
            <c:strRef>
              <c:f>kopia!$A$2</c:f>
              <c:strCache>
                <c:ptCount val="1"/>
                <c:pt idx="0">
                  <c:v>Aldrig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565B-47CC-A060-95555C31194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565B-47CC-A060-95555C31194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565B-47CC-A060-95555C311948}"/>
              </c:ext>
            </c:extLst>
          </c:dPt>
          <c:cat>
            <c:strLit>
              <c:ptCount val="4"/>
              <c:pt idx="0">
                <c:v>Aldrig</c:v>
              </c:pt>
              <c:pt idx="1">
                <c:v> Ibland</c:v>
              </c:pt>
              <c:pt idx="2">
                <c:v> Ofta</c:v>
              </c:pt>
              <c:pt idx="3">
                <c:v> Alltid</c:v>
              </c:pt>
            </c:strLit>
          </c:cat>
          <c:val>
            <c:numRef>
              <c:f>kopia!$A$3:$A$5</c:f>
              <c:numCache>
                <c:formatCode>General</c:formatCode>
                <c:ptCount val="3"/>
                <c:pt idx="0">
                  <c:v>0</c:v>
                </c:pt>
                <c:pt idx="1">
                  <c:v>0</c:v>
                </c:pt>
                <c:pt idx="2">
                  <c:v>0</c:v>
                </c:pt>
              </c:numCache>
            </c:numRef>
          </c:val>
          <c:extLst>
            <c:ext xmlns:c16="http://schemas.microsoft.com/office/drawing/2014/chart" uri="{C3380CC4-5D6E-409C-BE32-E72D297353CC}">
              <c16:uniqueId val="{0000000F-565B-47CC-A060-95555C31194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 </a:t>
            </a:r>
            <a:r>
              <a:rPr lang="sv-SE" dirty="0"/>
              <a:t>Känner du dig trygg med vården som du får i ditt hem?</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kopia!$F$1</c:f>
              <c:strCache>
                <c:ptCount val="1"/>
                <c:pt idx="0">
                  <c:v>Fråga 5 Känner du dig trygg med vården som du får i ditt hem?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7F4-4916-9025-294E049E2B9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7F4-4916-9025-294E049E2B9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7F4-4916-9025-294E049E2B9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7F4-4916-9025-294E049E2B9D}"/>
              </c:ext>
            </c:extLst>
          </c:dPt>
          <c:cat>
            <c:strLit>
              <c:ptCount val="4"/>
              <c:pt idx="0">
                <c:v>Aldrig</c:v>
              </c:pt>
              <c:pt idx="1">
                <c:v> Ibland</c:v>
              </c:pt>
              <c:pt idx="2">
                <c:v> Ofta</c:v>
              </c:pt>
              <c:pt idx="3">
                <c:v> Alltid</c:v>
              </c:pt>
            </c:strLit>
          </c:cat>
          <c:val>
            <c:numRef>
              <c:f>kopia!$F$2:$F$5</c:f>
              <c:numCache>
                <c:formatCode>General</c:formatCode>
                <c:ptCount val="4"/>
                <c:pt idx="0">
                  <c:v>0</c:v>
                </c:pt>
                <c:pt idx="1">
                  <c:v>3</c:v>
                </c:pt>
                <c:pt idx="2">
                  <c:v>4</c:v>
                </c:pt>
                <c:pt idx="3">
                  <c:v>32</c:v>
                </c:pt>
              </c:numCache>
            </c:numRef>
          </c:val>
          <c:extLst>
            <c:ext xmlns:c16="http://schemas.microsoft.com/office/drawing/2014/chart" uri="{C3380CC4-5D6E-409C-BE32-E72D297353CC}">
              <c16:uniqueId val="{00000008-07F4-4916-9025-294E049E2B9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smtClean="0"/>
              <a:t>Om </a:t>
            </a:r>
            <a:r>
              <a:rPr lang="sv-SE" dirty="0"/>
              <a:t>du inte hade fått hjälp i hemmet, hade du troligen åkt till sjukhuset då?</a:t>
            </a:r>
          </a:p>
        </c:rich>
      </c:tx>
      <c:layout>
        <c:manualLayout>
          <c:xMode val="edge"/>
          <c:yMode val="edge"/>
          <c:x val="8.7456545272626696E-2"/>
          <c:y val="1.601730085561336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kopia!$G$1</c:f>
              <c:strCache>
                <c:ptCount val="1"/>
                <c:pt idx="0">
                  <c:v>Fråga 6 Om du inte hade fått hjälp i hemmet, hade du troligen åkt till sjukhuset då?</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7E8-4B3D-B78E-0BF6741F446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7E8-4B3D-B78E-0BF6741F446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7E8-4B3D-B78E-0BF6741F446D}"/>
              </c:ext>
            </c:extLst>
          </c:dPt>
          <c:val>
            <c:numRef>
              <c:f>kopia!$G$6:$G$8</c:f>
              <c:numCache>
                <c:formatCode>General</c:formatCode>
                <c:ptCount val="3"/>
                <c:pt idx="0">
                  <c:v>31</c:v>
                </c:pt>
                <c:pt idx="1">
                  <c:v>1</c:v>
                </c:pt>
                <c:pt idx="2">
                  <c:v>7</c:v>
                </c:pt>
              </c:numCache>
            </c:numRef>
          </c:val>
          <c:extLst>
            <c:ext xmlns:c16="http://schemas.microsoft.com/office/drawing/2014/chart" uri="{C3380CC4-5D6E-409C-BE32-E72D297353CC}">
              <c16:uniqueId val="{00000006-C7E8-4B3D-B78E-0BF6741F446D}"/>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kopia!$H$1</c15:sqref>
                        </c15:formulaRef>
                      </c:ext>
                    </c:extLst>
                    <c:strCache>
                      <c:ptCount val="1"/>
                      <c:pt idx="0">
                        <c:v>Fråga 7 Hur har du fyllt i enkäten?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8-C7E8-4B3D-B78E-0BF6741F446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C7E8-4B3D-B78E-0BF6741F446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C7E8-4B3D-B78E-0BF6741F446D}"/>
                    </c:ext>
                  </c:extLst>
                </c:dPt>
                <c:val>
                  <c:numRef>
                    <c:extLst>
                      <c:ext uri="{02D57815-91ED-43cb-92C2-25804820EDAC}">
                        <c15:formulaRef>
                          <c15:sqref>kopia!$H$6:$H$8</c15:sqref>
                        </c15:formulaRef>
                      </c:ext>
                    </c:extLst>
                    <c:numCache>
                      <c:formatCode>General</c:formatCode>
                      <c:ptCount val="3"/>
                    </c:numCache>
                  </c:numRef>
                </c:val>
                <c:extLst>
                  <c:ext xmlns:c16="http://schemas.microsoft.com/office/drawing/2014/chart" uri="{C3380CC4-5D6E-409C-BE32-E72D297353CC}">
                    <c16:uniqueId val="{0000000D-C7E8-4B3D-B78E-0BF6741F446D}"/>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kopia!$I$1</c15:sqref>
                        </c15:formulaRef>
                      </c:ext>
                    </c:extLst>
                    <c:strCache>
                      <c:ptCount val="1"/>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0F-C7E8-4B3D-B78E-0BF6741F446D}"/>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1-C7E8-4B3D-B78E-0BF6741F446D}"/>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3-C7E8-4B3D-B78E-0BF6741F446D}"/>
                    </c:ext>
                  </c:extLst>
                </c:dPt>
                <c:val>
                  <c:numRef>
                    <c:extLst xmlns:c15="http://schemas.microsoft.com/office/drawing/2012/chart">
                      <c:ext xmlns:c15="http://schemas.microsoft.com/office/drawing/2012/chart" uri="{02D57815-91ED-43cb-92C2-25804820EDAC}">
                        <c15:formulaRef>
                          <c15:sqref>kopia!$I$6:$I$8</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14-C7E8-4B3D-B78E-0BF6741F446D}"/>
                  </c:ext>
                </c:extLst>
              </c15:ser>
            </c15:filteredPieSeries>
          </c:ext>
        </c:extLst>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drawing1.xml><?xml version="1.0" encoding="utf-8"?>
<c:userShapes xmlns:c="http://schemas.openxmlformats.org/drawingml/2006/chart">
  <cdr:relSizeAnchor xmlns:cdr="http://schemas.openxmlformats.org/drawingml/2006/chartDrawing">
    <cdr:from>
      <cdr:x>0.3433</cdr:x>
      <cdr:y>0.90354</cdr:y>
    </cdr:from>
    <cdr:to>
      <cdr:x>0.75936</cdr:x>
      <cdr:y>1</cdr:y>
    </cdr:to>
    <cdr:sp macro="" textlink="">
      <cdr:nvSpPr>
        <cdr:cNvPr id="7" name="textruta 23">
          <a:extLst xmlns:a="http://schemas.openxmlformats.org/drawingml/2006/main">
            <a:ext uri="{FF2B5EF4-FFF2-40B4-BE49-F238E27FC236}">
              <a16:creationId xmlns:a16="http://schemas.microsoft.com/office/drawing/2014/main" id="{7A2F7170-1C59-4879-8B10-F9D04AC4CD22}"/>
            </a:ext>
          </a:extLst>
        </cdr:cNvPr>
        <cdr:cNvSpPr txBox="1"/>
      </cdr:nvSpPr>
      <cdr:spPr>
        <a:xfrm xmlns:a="http://schemas.openxmlformats.org/drawingml/2006/main">
          <a:off x="1356676" y="2162180"/>
          <a:ext cx="1644162"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900" dirty="0"/>
            <a:t>Ja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5AE43C-1C20-4C2F-8D1E-778C8FF85930}" type="datetimeFigureOut">
              <a:rPr lang="sv-SE" smtClean="0"/>
              <a:t>2021-05-16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0520DB-D3C5-4F7E-949D-D0F2B15069B2}" type="slidenum">
              <a:rPr lang="sv-SE" smtClean="0"/>
              <a:t>‹#›</a:t>
            </a:fld>
            <a:endParaRPr lang="sv-SE"/>
          </a:p>
        </p:txBody>
      </p:sp>
    </p:spTree>
    <p:extLst>
      <p:ext uri="{BB962C8B-B14F-4D97-AF65-F5344CB8AC3E}">
        <p14:creationId xmlns:p14="http://schemas.microsoft.com/office/powerpoint/2010/main" val="2313007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dirty="0" smtClean="0">
                <a:solidFill>
                  <a:schemeClr val="tx1"/>
                </a:solidFill>
                <a:effectLst/>
                <a:latin typeface="+mn-lt"/>
                <a:ea typeface="+mn-ea"/>
                <a:cs typeface="+mn-cs"/>
              </a:rPr>
              <a:t>Omställningen till nära vård är inte en traditionell organisationsförändring beslutad uppifrån. Nära vård börjar hos Märta, Kalle och Leila; hur vi utifrån enskilda människors situation och behov kan bidra till en så god hälsa som möjligt. Hur vi skiftar förhållningssätt och hittar lösningar i vardagen</a:t>
            </a:r>
            <a:r>
              <a:rPr lang="sv-SE" sz="1200" b="0" kern="1200" baseline="0" dirty="0" smtClean="0">
                <a:solidFill>
                  <a:schemeClr val="tx1"/>
                </a:solidFill>
                <a:effectLst/>
                <a:latin typeface="+mn-lt"/>
                <a:ea typeface="+mn-ea"/>
                <a:cs typeface="+mn-cs"/>
              </a:rPr>
              <a:t> för att</a:t>
            </a:r>
            <a:r>
              <a:rPr lang="sv-SE" sz="1200" b="0" kern="1200" dirty="0" smtClean="0">
                <a:solidFill>
                  <a:schemeClr val="tx1"/>
                </a:solidFill>
                <a:effectLst/>
                <a:latin typeface="+mn-lt"/>
                <a:ea typeface="+mn-ea"/>
                <a:cs typeface="+mn-cs"/>
              </a:rPr>
              <a:t> </a:t>
            </a:r>
            <a:r>
              <a:rPr lang="sv-SE" dirty="0" smtClean="0"/>
              <a:t>leva i livet,</a:t>
            </a:r>
            <a:r>
              <a:rPr lang="sv-SE" baseline="0" dirty="0" smtClean="0"/>
              <a:t> inte i vården</a:t>
            </a:r>
            <a:endParaRPr lang="sv-SE" b="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EEE50-C068-4CFE-88D2-7E8E5C4564B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989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Befolkningen lever allt längre vilket är en framgång för det svenska välfärdssamhället. Antalet gamla och unga ökar dock snabbare än befolkningen i arbetsför ålder och under den kommande 10-årsperioden prognostiseras gruppen i ålder 80 år och äldre att öka med närmare 50 procent medan gruppen i arbetsför ålder bedöms öka med endast 5 procent. Den demografiska förändringen innebär stora utmaningar att finansiera och inte minst bemanna hälso- och sjukvårdens verksamheter. Som en del av lösningen krävs att kommuner och regioner förändrar arbetssätt</a:t>
            </a:r>
            <a:endParaRPr lang="sv-SE" dirty="0"/>
          </a:p>
        </p:txBody>
      </p:sp>
      <p:sp>
        <p:nvSpPr>
          <p:cNvPr id="4" name="Platshållare för bildnummer 3"/>
          <p:cNvSpPr>
            <a:spLocks noGrp="1"/>
          </p:cNvSpPr>
          <p:nvPr>
            <p:ph type="sldNum" sz="quarter" idx="10"/>
          </p:nvPr>
        </p:nvSpPr>
        <p:spPr/>
        <p:txBody>
          <a:bodyPr/>
          <a:lstStyle/>
          <a:p>
            <a:fld id="{A8FEEE50-C068-4CFE-88D2-7E8E5C4564BC}" type="slidenum">
              <a:rPr lang="sv-SE" smtClean="0"/>
              <a:t>3</a:t>
            </a:fld>
            <a:endParaRPr lang="sv-SE"/>
          </a:p>
        </p:txBody>
      </p:sp>
    </p:spTree>
    <p:extLst>
      <p:ext uri="{BB962C8B-B14F-4D97-AF65-F5344CB8AC3E}">
        <p14:creationId xmlns:p14="http://schemas.microsoft.com/office/powerpoint/2010/main" val="2670155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Ett viktig perspektiv</a:t>
            </a:r>
            <a:r>
              <a:rPr lang="sv-SE" baseline="0" dirty="0"/>
              <a:t> i det här arbetet har varit att</a:t>
            </a:r>
            <a:r>
              <a:rPr lang="sv-SE" dirty="0"/>
              <a:t> personcentrering</a:t>
            </a:r>
            <a:r>
              <a:rPr lang="sv-SE" baseline="0" dirty="0"/>
              <a:t> inte är en ny styrmodell för vården, som t.ex. värdebaserad vård, utan snarare ett förhållningsätt och en etisk utgångpunkt som är kopplat till saker som kultur och värderingar. Vi ser det som att personcentrering innebär att </a:t>
            </a:r>
            <a:r>
              <a:rPr lang="sv-SE" spc="2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utgå från individens behov, preferenser och resurser i behandling,</a:t>
            </a:r>
            <a:r>
              <a:rPr lang="sv-SE" spc="20" baseline="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rehabilitering och förebyggande och hälsofrämjande insatser.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pc="20" baseline="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pc="20" baseline="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Vi ser även att personcentrering inte bara kan gälla i mötet mellan patienten och personalen, utan bör omfatta alla delar av patientens vårdprocess. Alltså även innan, mellan och efter </a:t>
            </a:r>
            <a:r>
              <a:rPr lang="sv-SE" spc="20" baseline="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vårdmöten</a:t>
            </a:r>
            <a:r>
              <a:rPr lang="sv-SE" spc="20" baseline="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Det kan handla om saker som att det finns information om hur man söker vård som patienter kan förstå, att det är lätt att komma i kontakt med vården, att patienten vet som är nästa steg i vården. Vi ser även att personcentrering kan innebära olika saker för olika patienter, i olika situationer. För en patient med stora resurser kan det t.ex. handla om att själv får välja vårdgivare, att man utifrån sin kunskap är med och fattar beslut i vården om t.ex. behandlingsmetoder samt att man själv följer upp sin vård genom att mäta sina värden. Medan för en svårt sjuk person i livets slutskede kan personcentrering istället innebära att man lyssnar på vad som är viktigt för patienten, och försöka se till att man skapar trygghet för patienten och att närstående kan vara delaktiga i vården.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pc="20" baseline="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pc="20" baseline="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Därför tror vi inte att personcentrering kan beskriva som ett statiskt begrepp. Eller definieras på ett strikt sätt. Men däremot så har vi utifrån svenska och internationella definitioner, tillsammans med vårt patient – och brukarråd, tittat på vad som kan vara viktiga dimensioner i en personcentrerad vård. </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FCB7-682E-4016-8F1C-CC4C4E3BE8C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651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700" kern="1200" dirty="0">
                <a:solidFill>
                  <a:schemeClr val="tx1"/>
                </a:solidFill>
                <a:effectLst/>
                <a:latin typeface="+mn-lt"/>
                <a:ea typeface="+mn-ea"/>
                <a:cs typeface="+mn-cs"/>
              </a:rPr>
              <a:t>Dagens hälso- och sjukvård är främst organiserad utifrån de medicinska specialiteterna och indelningen i olika vårdprofessioner. Systemen och tjänsterna har designats utifrån vårdens logik och organisation, snarare än utifrån patientens behov och perspektiv. Ofta får patienter med behov av insatser från olika kompetenser och funktioner själva ta sig runt i systemet och besöka olika verksamheter, snarare än att rätt kompetens samlas kring patienten. </a:t>
            </a:r>
          </a:p>
          <a:p>
            <a:endParaRPr lang="sv-SE" sz="700" kern="1200" dirty="0">
              <a:solidFill>
                <a:schemeClr val="tx1"/>
              </a:solidFill>
              <a:effectLst/>
              <a:latin typeface="+mn-lt"/>
              <a:ea typeface="+mn-ea"/>
              <a:cs typeface="+mn-cs"/>
            </a:endParaRPr>
          </a:p>
          <a:p>
            <a:r>
              <a:rPr lang="sv-SE" sz="700" kern="1200" dirty="0">
                <a:solidFill>
                  <a:schemeClr val="tx1"/>
                </a:solidFill>
                <a:effectLst/>
                <a:latin typeface="+mn-lt"/>
                <a:ea typeface="+mn-ea"/>
                <a:cs typeface="+mn-cs"/>
              </a:rPr>
              <a:t>Vårdens organisationsfokus och det företräde som har givits den professionella kunskapen har resulterat i att vården ibland gör antaganden om vad patienter vill och behöver, utan att undersöka det. Det kan gälla både patientens egen vård och vårdens utvecklingsarbete. Internationella forskningsstudier har visat att vad patienter föredrar kan skilja sig markant från vad läkare </a:t>
            </a:r>
            <a:r>
              <a:rPr lang="sv-SE" sz="700" i="1" kern="1200" dirty="0">
                <a:solidFill>
                  <a:schemeClr val="tx1"/>
                </a:solidFill>
                <a:effectLst/>
                <a:latin typeface="+mn-lt"/>
                <a:ea typeface="+mn-ea"/>
                <a:cs typeface="+mn-cs"/>
              </a:rPr>
              <a:t>tror</a:t>
            </a:r>
            <a:r>
              <a:rPr lang="sv-SE" sz="700" kern="1200" dirty="0">
                <a:solidFill>
                  <a:schemeClr val="tx1"/>
                </a:solidFill>
                <a:effectLst/>
                <a:latin typeface="+mn-lt"/>
                <a:ea typeface="+mn-ea"/>
                <a:cs typeface="+mn-cs"/>
              </a:rPr>
              <a:t> att patienter föredrar. Patienter väljer dessutom ofta en annan, eller ingen, behandling när de blir mer välinformerade om den potentiella nyttan och riskerna.</a:t>
            </a:r>
            <a:r>
              <a:rPr lang="sv-SE" sz="700" kern="1200" baseline="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 Det finns däremot goda erfarenheter av patient- och anhörigmedverkan i vårdens utvecklingsarbeten. Det visar sig till exempel att patienter och anhöriga har vitt skilda förslag på vad som behöver göras för att förbättra en vårdprocess, jämfört med personalen. </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9E027-C8AF-486E-9559-919D22E91CC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658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520DB-D3C5-4F7E-949D-D0F2B15069B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239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sv-SE" dirty="0" smtClean="0"/>
              <a:t>En beskrivning av vad</a:t>
            </a:r>
            <a:r>
              <a:rPr lang="sv-SE" baseline="0" dirty="0" smtClean="0"/>
              <a:t> den </a:t>
            </a:r>
            <a:r>
              <a:rPr lang="sv-SE" dirty="0" smtClean="0"/>
              <a:t>nära vården skulle</a:t>
            </a:r>
            <a:r>
              <a:rPr lang="sv-SE" baseline="0" dirty="0" smtClean="0"/>
              <a:t> kunna vara, justerad lite efter varje samtal</a:t>
            </a:r>
            <a:r>
              <a:rPr lang="sv-SE" dirty="0" smtClean="0"/>
              <a:t>. Den</a:t>
            </a:r>
            <a:r>
              <a:rPr lang="sv-SE" baseline="0" dirty="0" smtClean="0"/>
              <a:t> nära vården är inte en ny organisationsnivå, det är heller inte en benämning på dagens primärvård. Nära vård är snarare ett nytt synsätt – ett nytt sätt att arbeta i med hälsa, vår och omsorg. Den närmsta vården är den patienten/brukaren kan ge sig själv – egenvården och det stöd kommuner och landsting kan ge för att möjliggöra detta. Den Nära vård som organiseras av SKL:s medlemmar har primärvården som bas – ett skifte mot dagens sjukhusbaserade vård, primärvården är den naturliga första kontakten men hela eller delar av andra organisationer ingår också i den nära vården. Hela den kommunala sjukvården och delar av omsorg och socialtjänst, sjukhusvård, och specialiserad öppenvård, ungdomsmottagning, elevhälsa, FHV och en tom ring för alla som inte explicit finns med. Sjukvården består av många organisationer och oavsett hur vi skär uppstår gränssnitten någonstans. Den nära vården innehåller hela eller delar av dessa verksamheter men inkluderar också övergångarna och hur väl vi förmår att överbrygga dessa och skapa en sömlösvård för patienter och brukar. För att klara det skapar vi nya arbetssätt som ASIH och mobila team, vi använder e-hälsans möjligheter att skapa nya arbetssätt och det fyller ut mellanrummen, vi arbetar mer preventivt och proaktivt och möter problemen uppströms. Vi använder civilsamhället men även statligamyndigheter blir del av den Nära vården. Men det räcker inte – det krävs också en ny kultur av tillit och samverkan. Om alla kunde göra 10% saker som inte omedelbart finns på den egna uppdragsbeskrivningen för att de för den jag har framför mig är det mest rationella och så litar jag på att alla andra också gör det då kan vi fylla ut mellanrummen och skapa den nya nära vården på riktigt.</a:t>
            </a:r>
          </a:p>
          <a:p>
            <a:endParaRPr lang="sv-SE" baseline="0" dirty="0" smtClean="0"/>
          </a:p>
          <a:p>
            <a:r>
              <a:rPr lang="sv-SE" baseline="0" dirty="0" smtClean="0"/>
              <a:t>Sammanhållen vård – preventiv och proaktiv för ökad kvalitet och minskade kostnader Undvikbar slutenvård!</a:t>
            </a:r>
          </a:p>
          <a:p>
            <a:endParaRPr lang="sv-S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”Huvudmännen ska kunna erbjuda samma service och jämlik vård till alla medborgare, men den kan inte förväntas vara utformad på</a:t>
            </a:r>
            <a:r>
              <a:rPr lang="sv-SE" sz="1200" kern="1200" baseline="0" dirty="0" smtClean="0">
                <a:solidFill>
                  <a:schemeClr val="tx1"/>
                </a:solidFill>
                <a:effectLst/>
                <a:latin typeface="+mn-lt"/>
                <a:ea typeface="+mn-ea"/>
                <a:cs typeface="+mn-cs"/>
              </a:rPr>
              <a:t> </a:t>
            </a:r>
            <a:r>
              <a:rPr lang="sv-SE" sz="1200" kern="1200" dirty="0" smtClean="0">
                <a:solidFill>
                  <a:schemeClr val="tx1"/>
                </a:solidFill>
                <a:effectLst/>
                <a:latin typeface="+mn-lt"/>
                <a:ea typeface="+mn-ea"/>
                <a:cs typeface="+mn-cs"/>
              </a:rPr>
              <a:t>samma sätt överallt, beroende på exempelvis skiftande förutsättningar i glesbygd och storstad.” ur</a:t>
            </a:r>
            <a:r>
              <a:rPr lang="sv-SE" sz="1200" kern="1200" baseline="0" dirty="0" smtClean="0">
                <a:solidFill>
                  <a:schemeClr val="tx1"/>
                </a:solidFill>
                <a:effectLst/>
                <a:latin typeface="+mn-lt"/>
                <a:ea typeface="+mn-ea"/>
                <a:cs typeface="+mn-cs"/>
              </a:rPr>
              <a:t> delbetänkandet</a:t>
            </a:r>
            <a:endParaRPr lang="sv-SE" dirty="0" smtClean="0"/>
          </a:p>
          <a:p>
            <a:endParaRPr lang="sv-SE" baseline="0"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F1BBB7-6BA5-4DF6-BD4A-53DF9513661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304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528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8.xml"/><Relationship Id="rId4" Type="http://schemas.openxmlformats.org/officeDocument/2006/relationships/image" Target="../media/image12.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8.xml"/><Relationship Id="rId4" Type="http://schemas.openxmlformats.org/officeDocument/2006/relationships/image" Target="../media/image12.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9.xml"/><Relationship Id="rId4" Type="http://schemas.openxmlformats.org/officeDocument/2006/relationships/image" Target="../media/image12.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9.xml"/><Relationship Id="rId4" Type="http://schemas.openxmlformats.org/officeDocument/2006/relationships/image" Target="../media/image12.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smtClean="0"/>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2021-05-16</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7255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4B42D259-ACB8-4FD1-AC0F-9CAC8F5E07E0}" type="datetimeFigureOut">
              <a:rPr lang="sv-SE" smtClean="0"/>
              <a:t>2021-05-16</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75484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D14AEE1D-64E5-8B4A-A600-2462329D6958}" type="datetimeFigureOut">
              <a:rPr lang="sv-SE" smtClean="0"/>
              <a:t>2021-05-16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6547E93-872F-1549-A90C-DC2335343154}" type="slidenum">
              <a:rPr lang="sv-SE" smtClean="0"/>
              <a:t>‹#›</a:t>
            </a:fld>
            <a:endParaRPr lang="sv-SE"/>
          </a:p>
        </p:txBody>
      </p:sp>
    </p:spTree>
    <p:extLst>
      <p:ext uri="{BB962C8B-B14F-4D97-AF65-F5344CB8AC3E}">
        <p14:creationId xmlns:p14="http://schemas.microsoft.com/office/powerpoint/2010/main" val="13571687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14AEE1D-64E5-8B4A-A600-2462329D6958}" type="datetimeFigureOut">
              <a:rPr lang="sv-SE" smtClean="0"/>
              <a:t>2021-05-16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6547E93-872F-1549-A90C-DC2335343154}" type="slidenum">
              <a:rPr lang="sv-SE" smtClean="0"/>
              <a:t>‹#›</a:t>
            </a:fld>
            <a:endParaRPr lang="sv-SE"/>
          </a:p>
        </p:txBody>
      </p:sp>
    </p:spTree>
    <p:extLst>
      <p:ext uri="{BB962C8B-B14F-4D97-AF65-F5344CB8AC3E}">
        <p14:creationId xmlns:p14="http://schemas.microsoft.com/office/powerpoint/2010/main" val="20983096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D14AEE1D-64E5-8B4A-A600-2462329D6958}" type="datetimeFigureOut">
              <a:rPr lang="sv-SE" smtClean="0"/>
              <a:t>2021-05-16</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6547E93-872F-1549-A90C-DC2335343154}" type="slidenum">
              <a:rPr lang="sv-SE" smtClean="0"/>
              <a:t>‹#›</a:t>
            </a:fld>
            <a:endParaRPr lang="sv-SE"/>
          </a:p>
        </p:txBody>
      </p:sp>
    </p:spTree>
    <p:extLst>
      <p:ext uri="{BB962C8B-B14F-4D97-AF65-F5344CB8AC3E}">
        <p14:creationId xmlns:p14="http://schemas.microsoft.com/office/powerpoint/2010/main" val="6166232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D14AEE1D-64E5-8B4A-A600-2462329D6958}" type="datetimeFigureOut">
              <a:rPr lang="sv-SE" smtClean="0"/>
              <a:t>2021-05-16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6547E93-872F-1549-A90C-DC2335343154}" type="slidenum">
              <a:rPr lang="sv-SE" smtClean="0"/>
              <a:t>‹#›</a:t>
            </a:fld>
            <a:endParaRPr lang="sv-SE"/>
          </a:p>
        </p:txBody>
      </p:sp>
    </p:spTree>
    <p:extLst>
      <p:ext uri="{BB962C8B-B14F-4D97-AF65-F5344CB8AC3E}">
        <p14:creationId xmlns:p14="http://schemas.microsoft.com/office/powerpoint/2010/main" val="23622343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14AEE1D-64E5-8B4A-A600-2462329D6958}" type="datetimeFigureOut">
              <a:rPr lang="sv-SE" smtClean="0"/>
              <a:t>2021-05-16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6547E93-872F-1549-A90C-DC2335343154}" type="slidenum">
              <a:rPr lang="sv-SE" smtClean="0"/>
              <a:t>‹#›</a:t>
            </a:fld>
            <a:endParaRPr lang="sv-SE"/>
          </a:p>
        </p:txBody>
      </p:sp>
    </p:spTree>
    <p:extLst>
      <p:ext uri="{BB962C8B-B14F-4D97-AF65-F5344CB8AC3E}">
        <p14:creationId xmlns:p14="http://schemas.microsoft.com/office/powerpoint/2010/main" val="40407180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D14AEE1D-64E5-8B4A-A600-2462329D6958}" type="datetimeFigureOut">
              <a:rPr lang="sv-SE" smtClean="0"/>
              <a:t>2021-05-16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6547E93-872F-1549-A90C-DC2335343154}" type="slidenum">
              <a:rPr lang="sv-SE" smtClean="0"/>
              <a:t>‹#›</a:t>
            </a:fld>
            <a:endParaRPr lang="sv-SE"/>
          </a:p>
        </p:txBody>
      </p:sp>
    </p:spTree>
    <p:extLst>
      <p:ext uri="{BB962C8B-B14F-4D97-AF65-F5344CB8AC3E}">
        <p14:creationId xmlns:p14="http://schemas.microsoft.com/office/powerpoint/2010/main" val="41873354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D14AEE1D-64E5-8B4A-A600-2462329D6958}" type="datetimeFigureOut">
              <a:rPr lang="sv-SE" smtClean="0"/>
              <a:t>2021-05-16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6547E93-872F-1549-A90C-DC2335343154}" type="slidenum">
              <a:rPr lang="sv-SE" smtClean="0"/>
              <a:t>‹#›</a:t>
            </a:fld>
            <a:endParaRPr lang="sv-SE"/>
          </a:p>
        </p:txBody>
      </p:sp>
    </p:spTree>
    <p:extLst>
      <p:ext uri="{BB962C8B-B14F-4D97-AF65-F5344CB8AC3E}">
        <p14:creationId xmlns:p14="http://schemas.microsoft.com/office/powerpoint/2010/main" val="32563052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14AEE1D-64E5-8B4A-A600-2462329D6958}" type="datetimeFigureOut">
              <a:rPr lang="sv-SE" smtClean="0"/>
              <a:t>2021-05-16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6547E93-872F-1549-A90C-DC2335343154}" type="slidenum">
              <a:rPr lang="sv-SE" smtClean="0"/>
              <a:t>‹#›</a:t>
            </a:fld>
            <a:endParaRPr lang="sv-SE"/>
          </a:p>
        </p:txBody>
      </p:sp>
    </p:spTree>
    <p:extLst>
      <p:ext uri="{BB962C8B-B14F-4D97-AF65-F5344CB8AC3E}">
        <p14:creationId xmlns:p14="http://schemas.microsoft.com/office/powerpoint/2010/main" val="42054423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14AEE1D-64E5-8B4A-A600-2462329D6958}" type="datetimeFigureOut">
              <a:rPr lang="sv-SE" smtClean="0"/>
              <a:t>2021-05-16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6547E93-872F-1549-A90C-DC2335343154}" type="slidenum">
              <a:rPr lang="sv-SE" smtClean="0"/>
              <a:t>‹#›</a:t>
            </a:fld>
            <a:endParaRPr lang="sv-SE"/>
          </a:p>
        </p:txBody>
      </p:sp>
    </p:spTree>
    <p:extLst>
      <p:ext uri="{BB962C8B-B14F-4D97-AF65-F5344CB8AC3E}">
        <p14:creationId xmlns:p14="http://schemas.microsoft.com/office/powerpoint/2010/main" val="1284671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B42D259-ACB8-4FD1-AC0F-9CAC8F5E07E0}" type="datetimeFigureOut">
              <a:rPr lang="sv-SE" smtClean="0"/>
              <a:t>2021-05-16</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518961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2021-05-16</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088180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2021-05-16</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032416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2021-05-16</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652858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4B42D259-ACB8-4FD1-AC0F-9CAC8F5E07E0}" type="datetimeFigureOut">
              <a:rPr lang="sv-SE" smtClean="0"/>
              <a:t>2021-05-16</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319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4B42D259-ACB8-4FD1-AC0F-9CAC8F5E07E0}" type="datetimeFigureOut">
              <a:rPr lang="sv-SE" smtClean="0"/>
              <a:t>2021-05-16</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327387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2021-05-16</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601000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2021-05-16</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4210887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Rubrik med bild">
    <p:bg>
      <p:bgRef idx="1001">
        <a:schemeClr val="bg1"/>
      </p:bgRef>
    </p:bg>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dirty="0"/>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2021-05-16</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C07B919C-66BA-4EE9-B4B5-5D94DE20BC2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60615852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2021-05-16</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06837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Vit avsnitt">
    <p:bg>
      <p:bgRef idx="1001">
        <a:schemeClr val="bg1"/>
      </p:bgRef>
    </p:bg>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2021-05-16</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91DB7D1E-37AF-4FA0-8FD2-F23EC80E0E0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20748722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2021-05-16</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pic>
        <p:nvPicPr>
          <p:cNvPr id="8" name="Bildobjekt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E0CF1DFE-83CD-4DBA-9864-1BB764A14C1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089945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2021-05-16</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pic>
        <p:nvPicPr>
          <p:cNvPr id="7" name="Bildobjekt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66BA1DF9-F254-47E8-AD5B-F1789C944EB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894996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7273154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74939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2021-05-16</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4240595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210736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904916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601644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748754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2021-05-16</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836915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802427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19432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841093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2021-05-16</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849886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511355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852759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983048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61404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145389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22208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2021-05-16</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35239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31946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2021-05-16</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27866630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026611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174591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686224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45188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2021-05-16</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749645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99491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Rubrik med bild">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7"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dirty="0"/>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9" y="-9523"/>
            <a:ext cx="3096000" cy="3599059"/>
          </a:xfrm>
          <a:prstGeom prst="rect">
            <a:avLst/>
          </a:prstGeom>
        </p:spPr>
      </p:pic>
    </p:spTree>
    <p:extLst>
      <p:ext uri="{BB962C8B-B14F-4D97-AF65-F5344CB8AC3E}">
        <p14:creationId xmlns:p14="http://schemas.microsoft.com/office/powerpoint/2010/main" val="24455107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1574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2021-05-16</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8499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37"/>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87045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412491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5"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1" y="2494800"/>
            <a:ext cx="5325227"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6000"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2658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27"/>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62"/>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bild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73151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08773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356618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31478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86C39992-E8CC-4042-9ECB-179E9869E866}"/>
              </a:ext>
            </a:extLst>
          </p:cNvPr>
          <p:cNvPicPr>
            <a:picLocks noChangeAspect="1"/>
          </p:cNvPicPr>
          <p:nvPr userDrawn="1"/>
        </p:nvPicPr>
        <p:blipFill>
          <a:blip r:embed="rId3"/>
          <a:stretch>
            <a:fillRect/>
          </a:stretch>
        </p:blipFill>
        <p:spPr>
          <a:xfrm>
            <a:off x="1261875" y="886739"/>
            <a:ext cx="9277404" cy="5221453"/>
          </a:xfrm>
          <a:prstGeom prst="rect">
            <a:avLst/>
          </a:prstGeom>
        </p:spPr>
      </p:pic>
      <p:sp>
        <p:nvSpPr>
          <p:cNvPr id="3" name="Subtitle 2"/>
          <p:cNvSpPr>
            <a:spLocks noGrp="1"/>
          </p:cNvSpPr>
          <p:nvPr>
            <p:ph type="subTitle" idx="1"/>
          </p:nvPr>
        </p:nvSpPr>
        <p:spPr>
          <a:xfrm>
            <a:off x="2121408" y="2970276"/>
            <a:ext cx="3523488" cy="917448"/>
          </a:xfrm>
        </p:spPr>
        <p:txBody>
          <a:bodyPr/>
          <a:lstStyle>
            <a:lvl1pPr marL="0" indent="0" algn="ctr">
              <a:buNone/>
              <a:defRPr>
                <a:solidFill>
                  <a:srgbClr val="31626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sv-SE" dirty="0" err="1"/>
              <a:t>Click</a:t>
            </a:r>
            <a:r>
              <a:rPr lang="sv-SE" dirty="0"/>
              <a:t> to </a:t>
            </a:r>
            <a:r>
              <a:rPr lang="sv-SE" dirty="0" err="1"/>
              <a:t>edit</a:t>
            </a:r>
            <a:r>
              <a:rPr lang="sv-SE" dirty="0"/>
              <a:t> Master </a:t>
            </a:r>
            <a:r>
              <a:rPr lang="sv-SE" dirty="0" err="1"/>
              <a:t>subtitle</a:t>
            </a:r>
            <a:r>
              <a:rPr lang="sv-SE" dirty="0"/>
              <a:t> style</a:t>
            </a:r>
            <a:endParaRPr lang="en-US" dirty="0"/>
          </a:p>
        </p:txBody>
      </p:sp>
      <p:sp>
        <p:nvSpPr>
          <p:cNvPr id="6" name="Subtitle 2">
            <a:extLst>
              <a:ext uri="{FF2B5EF4-FFF2-40B4-BE49-F238E27FC236}">
                <a16:creationId xmlns:a16="http://schemas.microsoft.com/office/drawing/2014/main" id="{3B65E4E7-8479-6B4A-812C-B68A2102748A}"/>
              </a:ext>
            </a:extLst>
          </p:cNvPr>
          <p:cNvSpPr txBox="1">
            <a:spLocks/>
          </p:cNvSpPr>
          <p:nvPr userDrawn="1"/>
        </p:nvSpPr>
        <p:spPr>
          <a:xfrm>
            <a:off x="6096000" y="2970276"/>
            <a:ext cx="3523488" cy="917448"/>
          </a:xfrm>
          <a:prstGeom prst="rect">
            <a:avLst/>
          </a:prstGeom>
        </p:spPr>
        <p:txBody>
          <a:bodyPr vert="horz" lIns="121917" tIns="60958" rIns="121917" bIns="60958" rtlCol="0">
            <a:normAutofit/>
          </a:bodyPr>
          <a:lstStyle>
            <a:lvl1pPr marL="0" indent="0" algn="ctr" defTabSz="457200" rtl="0" eaLnBrk="1" latinLnBrk="0" hangingPunct="1">
              <a:spcBef>
                <a:spcPct val="20000"/>
              </a:spcBef>
              <a:buFont typeface="Arial"/>
              <a:buNone/>
              <a:defRPr sz="1800" b="1" i="0" kern="1200">
                <a:solidFill>
                  <a:srgbClr val="316263"/>
                </a:solidFill>
                <a:latin typeface="Whitney Semibold" pitchFamily="2" charset="0"/>
                <a:ea typeface="+mn-ea"/>
                <a:cs typeface="+mn-cs"/>
              </a:defRPr>
            </a:lvl1pPr>
            <a:lvl2pPr marL="457200" indent="0" algn="ctr" defTabSz="457200" rtl="0" eaLnBrk="1" latinLnBrk="0" hangingPunct="1">
              <a:spcBef>
                <a:spcPct val="20000"/>
              </a:spcBef>
              <a:buFont typeface="Arial"/>
              <a:buNone/>
              <a:defRPr sz="2000" b="1" i="0" kern="1200">
                <a:solidFill>
                  <a:schemeClr val="tx1">
                    <a:tint val="75000"/>
                  </a:schemeClr>
                </a:solidFill>
                <a:latin typeface="Whitney Semibold" pitchFamily="2" charset="0"/>
                <a:ea typeface="+mn-ea"/>
                <a:cs typeface="+mn-cs"/>
              </a:defRPr>
            </a:lvl2pPr>
            <a:lvl3pPr marL="914400" indent="0" algn="ctr" defTabSz="457200" rtl="0" eaLnBrk="1" latinLnBrk="0" hangingPunct="1">
              <a:spcBef>
                <a:spcPct val="20000"/>
              </a:spcBef>
              <a:buFont typeface="Arial"/>
              <a:buNone/>
              <a:defRPr sz="1800" b="0" i="0" kern="1200">
                <a:solidFill>
                  <a:schemeClr val="tx1">
                    <a:tint val="75000"/>
                  </a:schemeClr>
                </a:solidFill>
                <a:latin typeface="Whitney Book" pitchFamily="2" charset="0"/>
                <a:ea typeface="+mn-ea"/>
                <a:cs typeface="+mn-cs"/>
              </a:defRPr>
            </a:lvl3pPr>
            <a:lvl4pPr marL="1371600" indent="0" algn="ctr" defTabSz="457200" rtl="0" eaLnBrk="1" latinLnBrk="0" hangingPunct="1">
              <a:spcBef>
                <a:spcPct val="20000"/>
              </a:spcBef>
              <a:buFont typeface="Arial"/>
              <a:buNone/>
              <a:defRPr sz="1600" b="0" i="0" kern="1200">
                <a:solidFill>
                  <a:schemeClr val="tx1">
                    <a:tint val="75000"/>
                  </a:schemeClr>
                </a:solidFill>
                <a:latin typeface="Whitney Book" pitchFamily="2" charset="0"/>
                <a:ea typeface="+mn-ea"/>
                <a:cs typeface="+mn-cs"/>
              </a:defRPr>
            </a:lvl4pPr>
            <a:lvl5pPr marL="1828800" indent="0" algn="ctr" defTabSz="457200" rtl="0" eaLnBrk="1" latinLnBrk="0" hangingPunct="1">
              <a:spcBef>
                <a:spcPct val="20000"/>
              </a:spcBef>
              <a:buFont typeface="Arial"/>
              <a:buNone/>
              <a:defRPr sz="1400" b="0" i="0" kern="1200">
                <a:solidFill>
                  <a:schemeClr val="tx1">
                    <a:tint val="75000"/>
                  </a:schemeClr>
                </a:solidFill>
                <a:latin typeface="Whitney Book" pitchFamily="2" charset="0"/>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sv-SE" sz="1800" b="1" i="0" u="none" strike="noStrike" kern="1200" cap="none" spc="0" normalizeH="0" baseline="0" noProof="0">
                <a:ln>
                  <a:noFill/>
                </a:ln>
                <a:solidFill>
                  <a:srgbClr val="316263"/>
                </a:solidFill>
                <a:effectLst/>
                <a:uLnTx/>
                <a:uFillTx/>
                <a:latin typeface="Whitney Semibold" pitchFamily="2" charset="0"/>
                <a:ea typeface="+mn-ea"/>
                <a:cs typeface="+mn-cs"/>
              </a:rPr>
              <a:t>Click to edit Master subtitle style</a:t>
            </a:r>
            <a:endParaRPr kumimoji="0" lang="en-US" sz="1800" b="1" i="0" u="none" strike="noStrike" kern="1200" cap="none" spc="0" normalizeH="0" baseline="0" noProof="0" dirty="0">
              <a:ln>
                <a:noFill/>
              </a:ln>
              <a:solidFill>
                <a:srgbClr val="316263"/>
              </a:solidFill>
              <a:effectLst/>
              <a:uLnTx/>
              <a:uFillTx/>
              <a:latin typeface="Whitney Semibold" pitchFamily="2" charset="0"/>
              <a:ea typeface="+mn-ea"/>
              <a:cs typeface="+mn-cs"/>
            </a:endParaRPr>
          </a:p>
        </p:txBody>
      </p:sp>
    </p:spTree>
    <p:extLst>
      <p:ext uri="{BB962C8B-B14F-4D97-AF65-F5344CB8AC3E}">
        <p14:creationId xmlns:p14="http://schemas.microsoft.com/office/powerpoint/2010/main" val="29438603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8239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34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smtClean="0"/>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2021-05-16</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59653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Rubrik med bild">
    <p:bg>
      <p:bgRef idx="1001">
        <a:schemeClr val="bg1"/>
      </p:bgRef>
    </p:bg>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dirty="0"/>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C07B919C-66BA-4EE9-B4B5-5D94DE20BC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16794839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Vit avsnitt">
    <p:bg>
      <p:bgRef idx="1001">
        <a:schemeClr val="bg1"/>
      </p:bgRef>
    </p:bg>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91DB7D1E-37AF-4FA0-8FD2-F23EC80E0E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2388174800"/>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Bildobjekt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E0CF1DFE-83CD-4DBA-9864-1BB764A14C1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2221840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7" name="Bildobjekt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66BA1DF9-F254-47E8-AD5B-F1789C944EB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6732850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Rubrik med bild">
    <p:bg>
      <p:bgRef idx="1001">
        <a:schemeClr val="bg1"/>
      </p:bgRef>
    </p:bg>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dirty="0"/>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C07B919C-66BA-4EE9-B4B5-5D94DE20BC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3752491865"/>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Vit avsnitt">
    <p:bg>
      <p:bgRef idx="1001">
        <a:schemeClr val="bg1"/>
      </p:bgRef>
    </p:bg>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91DB7D1E-37AF-4FA0-8FD2-F23EC80E0E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867151223"/>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Bildobjekt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E0CF1DFE-83CD-4DBA-9864-1BB764A14C1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807127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7" name="Bildobjekt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66BA1DF9-F254-47E8-AD5B-F1789C944EB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12474024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340613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68703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2021-05-16</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78970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494714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02835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576744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bild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055730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268845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733418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smtClean="0"/>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36800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273881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524449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558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2021-05-16</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3115947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5149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smtClean="0"/>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bild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7870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323519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55302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61773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a:p>
        </p:txBody>
      </p:sp>
      <p:sp>
        <p:nvSpPr>
          <p:cNvPr id="4" name="Platshållare för datum 3"/>
          <p:cNvSpPr>
            <a:spLocks noGrp="1"/>
          </p:cNvSpPr>
          <p:nvPr>
            <p:ph type="dt" sz="half" idx="10"/>
          </p:nvPr>
        </p:nvSpPr>
        <p:spPr/>
        <p:txBody>
          <a:bodyPr/>
          <a:lstStyle/>
          <a:p>
            <a:fld id="{EB85B929-1F4A-48C3-A6E9-98B82C20EFAD}" type="datetimeFigureOut">
              <a:rPr lang="sv-SE" smtClean="0"/>
              <a:t>2021-05-16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5206973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B85B929-1F4A-48C3-A6E9-98B82C20EFAD}" type="datetimeFigureOut">
              <a:rPr lang="sv-SE" smtClean="0"/>
              <a:t>2021-05-16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21545664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p>
            <a:fld id="{EB85B929-1F4A-48C3-A6E9-98B82C20EFAD}" type="datetimeFigureOut">
              <a:rPr lang="sv-SE" smtClean="0"/>
              <a:t>2021-05-16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10974490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EB85B929-1F4A-48C3-A6E9-98B82C20EFAD}" type="datetimeFigureOut">
              <a:rPr lang="sv-SE" smtClean="0"/>
              <a:t>2021-05-16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36458073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EB85B929-1F4A-48C3-A6E9-98B82C20EFAD}" type="datetimeFigureOut">
              <a:rPr lang="sv-SE" smtClean="0"/>
              <a:t>2021-05-16</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1050295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2021-05-16</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311653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B85B929-1F4A-48C3-A6E9-98B82C20EFAD}" type="datetimeFigureOut">
              <a:rPr lang="sv-SE" smtClean="0"/>
              <a:t>2021-05-16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10983718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B85B929-1F4A-48C3-A6E9-98B82C20EFAD}" type="datetimeFigureOut">
              <a:rPr lang="sv-SE" smtClean="0"/>
              <a:t>2021-05-16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33439078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EB85B929-1F4A-48C3-A6E9-98B82C20EFAD}" type="datetimeFigureOut">
              <a:rPr lang="sv-SE" smtClean="0"/>
              <a:t>2021-05-16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3545016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EB85B929-1F4A-48C3-A6E9-98B82C20EFAD}" type="datetimeFigureOut">
              <a:rPr lang="sv-SE" smtClean="0"/>
              <a:t>2021-05-16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2211047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B85B929-1F4A-48C3-A6E9-98B82C20EFAD}" type="datetimeFigureOut">
              <a:rPr lang="sv-SE" smtClean="0"/>
              <a:t>2021-05-16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26632822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B85B929-1F4A-48C3-A6E9-98B82C20EFAD}" type="datetimeFigureOut">
              <a:rPr lang="sv-SE" smtClean="0"/>
              <a:t>2021-05-16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36158675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_Rubrik &amp; text">
    <p:spTree>
      <p:nvGrpSpPr>
        <p:cNvPr id="1" name=""/>
        <p:cNvGrpSpPr/>
        <p:nvPr/>
      </p:nvGrpSpPr>
      <p:grpSpPr>
        <a:xfrm>
          <a:off x="0" y="0"/>
          <a:ext cx="0" cy="0"/>
          <a:chOff x="0" y="0"/>
          <a:chExt cx="0" cy="0"/>
        </a:xfrm>
      </p:grpSpPr>
      <p:sp>
        <p:nvSpPr>
          <p:cNvPr id="6" name="Platshållare för text 12"/>
          <p:cNvSpPr>
            <a:spLocks noGrp="1"/>
          </p:cNvSpPr>
          <p:nvPr>
            <p:ph type="body" sz="quarter" idx="14"/>
          </p:nvPr>
        </p:nvSpPr>
        <p:spPr>
          <a:xfrm>
            <a:off x="3031826" y="2156857"/>
            <a:ext cx="6452049" cy="2564368"/>
          </a:xfrm>
          <a:prstGeom prst="rect">
            <a:avLst/>
          </a:prstGeom>
        </p:spPr>
        <p:txBody>
          <a:bodyPr/>
          <a:lstStyle>
            <a:lvl1pPr marL="285750" indent="-285750">
              <a:lnSpc>
                <a:spcPct val="100000"/>
              </a:lnSpc>
              <a:spcBef>
                <a:spcPts val="800"/>
              </a:spcBef>
              <a:buFont typeface="Arial" panose="020B0604020202020204" pitchFamily="34" charset="0"/>
              <a:buChar char="•"/>
              <a:defRPr sz="1400">
                <a:latin typeface="Arial" panose="020B0604020202020204" pitchFamily="34" charset="0"/>
                <a:cs typeface="Arial" panose="020B0604020202020204" pitchFamily="34" charset="0"/>
              </a:defRPr>
            </a:lvl1pPr>
            <a:lvl2pPr marL="822325" indent="-285750">
              <a:lnSpc>
                <a:spcPct val="100000"/>
              </a:lnSpc>
              <a:spcBef>
                <a:spcPts val="800"/>
              </a:spcBef>
              <a:buFont typeface="Arial" panose="020B0604020202020204" pitchFamily="34" charset="0"/>
              <a:buChar char="•"/>
              <a:defRPr sz="1400">
                <a:latin typeface="Arial" panose="020B0604020202020204" pitchFamily="34" charset="0"/>
                <a:cs typeface="Arial" panose="020B0604020202020204" pitchFamily="34" charset="0"/>
              </a:defRPr>
            </a:lvl2pPr>
            <a:lvl3pPr marL="180975" indent="-180975">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sv-SE" dirty="0" smtClean="0"/>
              <a:t>Klicka här för att ändra format på bakgrundstexten</a:t>
            </a:r>
          </a:p>
        </p:txBody>
      </p:sp>
      <p:sp>
        <p:nvSpPr>
          <p:cNvPr id="9" name="Rubrik 8"/>
          <p:cNvSpPr>
            <a:spLocks noGrp="1"/>
          </p:cNvSpPr>
          <p:nvPr>
            <p:ph type="title"/>
          </p:nvPr>
        </p:nvSpPr>
        <p:spPr>
          <a:xfrm>
            <a:off x="3021027" y="1440775"/>
            <a:ext cx="6484419" cy="620712"/>
          </a:xfrm>
          <a:prstGeom prst="rect">
            <a:avLst/>
          </a:prstGeom>
        </p:spPr>
        <p:txBody>
          <a:bodyPr/>
          <a:lstStyle>
            <a:lvl1pPr>
              <a:defRPr sz="2400" b="1">
                <a:solidFill>
                  <a:srgbClr val="0070C0"/>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5475236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ext och bi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7" name="think-cell Slide" r:id="rId4" imgW="344" imgH="344" progId="TCLayout.ActiveDocument.1">
                  <p:embed/>
                </p:oleObj>
              </mc:Choice>
              <mc:Fallback>
                <p:oleObj name="think-cell Slide" r:id="rId4" imgW="344" imgH="344" progId="TCLayout.ActiveDocument.1">
                  <p:embed/>
                  <p:pic>
                    <p:nvPicPr>
                      <p:cNvPr id="3" name="Objek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Platshållare för bild 10"/>
          <p:cNvSpPr>
            <a:spLocks noGrp="1"/>
          </p:cNvSpPr>
          <p:nvPr>
            <p:ph type="pic" sz="quarter" idx="15"/>
          </p:nvPr>
        </p:nvSpPr>
        <p:spPr>
          <a:xfrm>
            <a:off x="9051041" y="1600200"/>
            <a:ext cx="2505600" cy="4399384"/>
          </a:xfrm>
        </p:spPr>
        <p:txBody>
          <a:bodyPr/>
          <a:lstStyle>
            <a:lvl1pPr marL="0" indent="0">
              <a:buNone/>
              <a:defRPr/>
            </a:lvl1pPr>
          </a:lstStyle>
          <a:p>
            <a:r>
              <a:rPr lang="sv-SE"/>
              <a:t>Klicka på ikonen för att lägga till en bild</a:t>
            </a:r>
            <a:endParaRPr lang="sv-SE" dirty="0"/>
          </a:p>
        </p:txBody>
      </p:sp>
      <p:sp>
        <p:nvSpPr>
          <p:cNvPr id="2" name="Rubrik 1"/>
          <p:cNvSpPr>
            <a:spLocks noGrp="1"/>
          </p:cNvSpPr>
          <p:nvPr>
            <p:ph type="title"/>
          </p:nvPr>
        </p:nvSpPr>
        <p:spPr/>
        <p:txBody>
          <a:bodyPr/>
          <a:lstStyle/>
          <a:p>
            <a:r>
              <a:rPr lang="sv-SE"/>
              <a:t>Klicka här för att ändra format</a:t>
            </a:r>
          </a:p>
        </p:txBody>
      </p:sp>
      <p:sp>
        <p:nvSpPr>
          <p:cNvPr id="5" name="Platshållare för datum 4"/>
          <p:cNvSpPr>
            <a:spLocks noGrp="1"/>
          </p:cNvSpPr>
          <p:nvPr>
            <p:ph type="dt" sz="half" idx="10"/>
          </p:nvPr>
        </p:nvSpPr>
        <p:spPr/>
        <p:txBody>
          <a:bodyPr/>
          <a:lstStyle/>
          <a:p>
            <a:endParaRPr lang="sv-SE"/>
          </a:p>
        </p:txBody>
      </p:sp>
      <p:sp>
        <p:nvSpPr>
          <p:cNvPr id="7" name="Platshållare för bildnummer 6"/>
          <p:cNvSpPr>
            <a:spLocks noGrp="1"/>
          </p:cNvSpPr>
          <p:nvPr>
            <p:ph type="sldNum" sz="quarter" idx="12"/>
          </p:nvPr>
        </p:nvSpPr>
        <p:spPr/>
        <p:txBody>
          <a:bodyPr/>
          <a:lstStyle/>
          <a:p>
            <a:fld id="{718115D8-D0E0-4989-937C-BB7C2E4D5FD0}" type="slidenum">
              <a:rPr lang="sv-SE" smtClean="0"/>
              <a:pPr/>
              <a:t>‹#›</a:t>
            </a:fld>
            <a:endParaRPr lang="sv-SE"/>
          </a:p>
        </p:txBody>
      </p:sp>
      <p:sp>
        <p:nvSpPr>
          <p:cNvPr id="9" name="Platshållare för innehåll 3"/>
          <p:cNvSpPr>
            <a:spLocks noGrp="1"/>
          </p:cNvSpPr>
          <p:nvPr>
            <p:ph sz="half" idx="14"/>
          </p:nvPr>
        </p:nvSpPr>
        <p:spPr>
          <a:xfrm>
            <a:off x="625246" y="1600200"/>
            <a:ext cx="8180087" cy="4399384"/>
          </a:xfrm>
        </p:spPr>
        <p:txBody>
          <a:bodyPr vert="horz" lIns="0" tIns="0" rIns="0" bIns="0" rtlCol="0">
            <a:normAutofit/>
          </a:bodyPr>
          <a:lstStyle>
            <a:lvl1pPr>
              <a:defRPr lang="sv-SE" smtClean="0"/>
            </a:lvl1pPr>
            <a:lvl2pPr>
              <a:defRPr lang="sv-SE" smtClean="0"/>
            </a:lvl2pPr>
            <a:lvl3pPr>
              <a:defRPr lang="sv-SE" smtClean="0"/>
            </a:lvl3pPr>
            <a:lvl4pPr>
              <a:defRPr lang="sv-SE" smtClean="0"/>
            </a:lvl4pPr>
            <a:lvl5pPr>
              <a:defRPr lang="sv-SE"/>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2207337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D14AEE1D-64E5-8B4A-A600-2462329D6958}" type="datetimeFigureOut">
              <a:rPr lang="sv-SE" smtClean="0"/>
              <a:t>2021-05-16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6547E93-872F-1549-A90C-DC2335343154}" type="slidenum">
              <a:rPr lang="sv-SE" smtClean="0"/>
              <a:t>‹#›</a:t>
            </a:fld>
            <a:endParaRPr lang="sv-SE"/>
          </a:p>
        </p:txBody>
      </p:sp>
    </p:spTree>
    <p:extLst>
      <p:ext uri="{BB962C8B-B14F-4D97-AF65-F5344CB8AC3E}">
        <p14:creationId xmlns:p14="http://schemas.microsoft.com/office/powerpoint/2010/main" val="19488106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14AEE1D-64E5-8B4A-A600-2462329D6958}" type="datetimeFigureOut">
              <a:rPr lang="sv-SE" smtClean="0"/>
              <a:t>2021-05-16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6547E93-872F-1549-A90C-DC2335343154}" type="slidenum">
              <a:rPr lang="sv-SE" smtClean="0"/>
              <a:t>‹#›</a:t>
            </a:fld>
            <a:endParaRPr lang="sv-SE"/>
          </a:p>
        </p:txBody>
      </p:sp>
    </p:spTree>
    <p:extLst>
      <p:ext uri="{BB962C8B-B14F-4D97-AF65-F5344CB8AC3E}">
        <p14:creationId xmlns:p14="http://schemas.microsoft.com/office/powerpoint/2010/main" val="1600188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10" Type="http://schemas.openxmlformats.org/officeDocument/2006/relationships/image" Target="../media/image13.jpeg"/><Relationship Id="rId4" Type="http://schemas.openxmlformats.org/officeDocument/2006/relationships/slideLayout" Target="../slideLayouts/slideLayout7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image" Target="../media/image1.png"/><Relationship Id="rId5" Type="http://schemas.openxmlformats.org/officeDocument/2006/relationships/slideLayout" Target="../slideLayouts/slideLayout80.xml"/><Relationship Id="rId10" Type="http://schemas.openxmlformats.org/officeDocument/2006/relationships/theme" Target="../theme/theme11.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3.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4.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3.emf"/><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7.png"/><Relationship Id="rId4" Type="http://schemas.openxmlformats.org/officeDocument/2006/relationships/slideLayout" Target="../slideLayouts/slideLayout2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8.png"/><Relationship Id="rId4" Type="http://schemas.openxmlformats.org/officeDocument/2006/relationships/slideLayout" Target="../slideLayouts/slideLayout3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9.jpeg"/><Relationship Id="rId4" Type="http://schemas.openxmlformats.org/officeDocument/2006/relationships/slideLayout" Target="../slideLayouts/slideLayout4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3.emf"/><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12.jpe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3.emf"/><Relationship Id="rId5" Type="http://schemas.openxmlformats.org/officeDocument/2006/relationships/theme" Target="../theme/theme8.xml"/><Relationship Id="rId4"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12.jpe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3.emf"/><Relationship Id="rId5" Type="http://schemas.openxmlformats.org/officeDocument/2006/relationships/theme" Target="../theme/theme9.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2021-05-16</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99714899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30B7FC-8DD1-423E-8EF4-94D7897E47A9}"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89D212-3966-4D00-A59B-EFC19ACC45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2606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082980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5B929-1F4A-48C3-A6E9-98B82C20EFAD}" type="datetimeFigureOut">
              <a:rPr lang="sv-SE" smtClean="0"/>
              <a:t>2021-05-16</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1FE650-1F31-4C5A-8020-C830D0E12BCA}" type="slidenum">
              <a:rPr lang="sv-SE" smtClean="0"/>
              <a:t>‹#›</a:t>
            </a:fld>
            <a:endParaRPr lang="sv-SE"/>
          </a:p>
        </p:txBody>
      </p:sp>
    </p:spTree>
    <p:extLst>
      <p:ext uri="{BB962C8B-B14F-4D97-AF65-F5344CB8AC3E}">
        <p14:creationId xmlns:p14="http://schemas.microsoft.com/office/powerpoint/2010/main" val="372710501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AEE1D-64E5-8B4A-A600-2462329D6958}" type="datetimeFigureOut">
              <a:rPr lang="sv-SE" smtClean="0"/>
              <a:t>2021-05-16</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547E93-872F-1549-A90C-DC2335343154}" type="slidenum">
              <a:rPr lang="sv-SE" smtClean="0"/>
              <a:t>‹#›</a:t>
            </a:fld>
            <a:endParaRPr lang="sv-SE"/>
          </a:p>
        </p:txBody>
      </p:sp>
    </p:spTree>
    <p:extLst>
      <p:ext uri="{BB962C8B-B14F-4D97-AF65-F5344CB8AC3E}">
        <p14:creationId xmlns:p14="http://schemas.microsoft.com/office/powerpoint/2010/main" val="378235375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88DC57B8-96C9-401F-BEB2-987CD6ADD88C}"/>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4B42D259-ACB8-4FD1-AC0F-9CAC8F5E07E0}" type="datetimeFigureOut">
              <a:rPr lang="sv-SE" smtClean="0"/>
              <a:t>2021-05-16</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34C9B0E5-37D7-412E-A162-6A236BADC197}" type="slidenum">
              <a:rPr lang="sv-SE" smtClean="0"/>
              <a:t>‹#›</a:t>
            </a:fld>
            <a:endParaRPr lang="sv-SE" dirty="0"/>
          </a:p>
        </p:txBody>
      </p:sp>
    </p:spTree>
    <p:extLst>
      <p:ext uri="{BB962C8B-B14F-4D97-AF65-F5344CB8AC3E}">
        <p14:creationId xmlns:p14="http://schemas.microsoft.com/office/powerpoint/2010/main" val="144807772"/>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2021-05-16</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pic>
        <p:nvPicPr>
          <p:cNvPr id="10" name="Bildobjekt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2326646358"/>
      </p:ext>
    </p:extLst>
  </p:cSld>
  <p:clrMap bg1="lt1" tx1="dk1" bg2="lt2" tx2="dk2" accent1="accent1" accent2="accent2" accent3="accent3" accent4="accent4" accent5="accent5" accent6="accent6" hlink="hlink" folHlink="folHlink"/>
  <p:sldLayoutIdLst>
    <p:sldLayoutId id="2147483673" r:id="rId1"/>
    <p:sldLayoutId id="2147483704" r:id="rId2"/>
    <p:sldLayoutId id="2147483684" r:id="rId3"/>
    <p:sldLayoutId id="2147483685" r:id="rId4"/>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1E141CC-09B0-40DE-8689-3F3B027583FA}"/>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2021-05-16</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5410142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2222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bg1"/>
                </a:solidFill>
              </a:defRPr>
            </a:lvl1pPr>
          </a:lstStyle>
          <a:p>
            <a:fld id="{D230B7FC-8DD1-423E-8EF4-94D7897E47A9}" type="datetimeFigureOut">
              <a:rPr lang="sv-SE" smtClean="0"/>
              <a:pPr/>
              <a:t>2021-05-16</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bg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bg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Bildobjekt 10" descr="En bild som visar ritning&#10;&#10;Automatiskt genererad beskrivning">
            <a:extLst>
              <a:ext uri="{FF2B5EF4-FFF2-40B4-BE49-F238E27FC236}">
                <a16:creationId xmlns:a16="http://schemas.microsoft.com/office/drawing/2014/main" id="{FBF56087-D006-4AE0-B04E-26938F3EF59F}"/>
              </a:ext>
            </a:extLst>
          </p:cNvPr>
          <p:cNvPicPr>
            <a:picLocks noChangeAspect="1"/>
          </p:cNvPicPr>
          <p:nvPr userDrawn="1"/>
        </p:nvPicPr>
        <p:blipFill>
          <a:blip r:embed="rId10" cstate="hqprint">
            <a:alphaModFix amt="85000"/>
            <a:extLst>
              <a:ext uri="{28A0092B-C50C-407E-A947-70E740481C1C}">
                <a14:useLocalDpi xmlns:a14="http://schemas.microsoft.com/office/drawing/2010/main" val="0"/>
              </a:ext>
            </a:extLst>
          </a:blip>
          <a:stretch>
            <a:fillRect/>
          </a:stretch>
        </p:blipFill>
        <p:spPr>
          <a:xfrm>
            <a:off x="10892244" y="6356350"/>
            <a:ext cx="975640" cy="403961"/>
          </a:xfrm>
          <a:prstGeom prst="rect">
            <a:avLst/>
          </a:prstGeom>
        </p:spPr>
      </p:pic>
    </p:spTree>
    <p:extLst>
      <p:ext uri="{BB962C8B-B14F-4D97-AF65-F5344CB8AC3E}">
        <p14:creationId xmlns:p14="http://schemas.microsoft.com/office/powerpoint/2010/main" val="17897069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xStyles>
    <p:titleStyle>
      <a:lvl1pPr algn="l" defTabSz="914400" rtl="0" eaLnBrk="1" latinLnBrk="0" hangingPunct="1">
        <a:lnSpc>
          <a:spcPct val="80000"/>
        </a:lnSpc>
        <a:spcBef>
          <a:spcPct val="0"/>
        </a:spcBef>
        <a:buNone/>
        <a:defRPr sz="4400" b="1" kern="1200">
          <a:solidFill>
            <a:schemeClr val="bg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2021-05-16</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2665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41"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40"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41" y="6356362"/>
            <a:ext cx="1269343" cy="365125"/>
          </a:xfrm>
          <a:prstGeom prst="rect">
            <a:avLst/>
          </a:prstGeom>
        </p:spPr>
        <p:txBody>
          <a:bodyPr vert="horz" lIns="91440" tIns="45720" rIns="91440" bIns="45720" rtlCol="0" anchor="ctr"/>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57" y="6356362"/>
            <a:ext cx="6029327"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4"/>
          </p:nvPr>
        </p:nvSpPr>
        <p:spPr>
          <a:xfrm>
            <a:off x="9009033" y="6356362"/>
            <a:ext cx="12708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Bildobjekt 9"/>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111779" y="-9523"/>
            <a:ext cx="3096000" cy="3599059"/>
          </a:xfrm>
          <a:prstGeom prst="rect">
            <a:avLst/>
          </a:prstGeom>
        </p:spPr>
      </p:pic>
    </p:spTree>
    <p:extLst>
      <p:ext uri="{BB962C8B-B14F-4D97-AF65-F5344CB8AC3E}">
        <p14:creationId xmlns:p14="http://schemas.microsoft.com/office/powerpoint/2010/main" val="233049028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0" name="Bildobjekt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33246900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2021-05-16</a:t>
            </a:fld>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0" name="Bildobjekt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280119608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9.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5.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NULL"/><Relationship Id="rId18" Type="http://schemas.openxmlformats.org/officeDocument/2006/relationships/image" Target="../media/image45.png"/><Relationship Id="rId26"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34"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42.png"/><Relationship Id="rId17" Type="http://schemas.openxmlformats.org/officeDocument/2006/relationships/image" Target="NULL"/><Relationship Id="rId25" Type="http://schemas.openxmlformats.org/officeDocument/2006/relationships/image" Target="../media/image49.png"/><Relationship Id="rId33" Type="http://schemas.openxmlformats.org/officeDocument/2006/relationships/image" Target="../media/image53.png"/><Relationship Id="rId38" Type="http://schemas.openxmlformats.org/officeDocument/2006/relationships/image" Target="NULL"/><Relationship Id="rId2" Type="http://schemas.openxmlformats.org/officeDocument/2006/relationships/image" Target="../media/image37.png"/><Relationship Id="rId16" Type="http://schemas.openxmlformats.org/officeDocument/2006/relationships/image" Target="../media/image44.png"/><Relationship Id="rId20" Type="http://schemas.openxmlformats.org/officeDocument/2006/relationships/image" Target="../media/image46.png"/><Relationship Id="rId29" Type="http://schemas.openxmlformats.org/officeDocument/2006/relationships/image" Target="../media/image51.png"/><Relationship Id="rId1" Type="http://schemas.openxmlformats.org/officeDocument/2006/relationships/slideLayout" Target="../slideLayouts/slideLayout75.xml"/><Relationship Id="rId6" Type="http://schemas.openxmlformats.org/officeDocument/2006/relationships/image" Target="../media/image39.png"/><Relationship Id="rId11" Type="http://schemas.openxmlformats.org/officeDocument/2006/relationships/image" Target="NULL"/><Relationship Id="rId24" Type="http://schemas.openxmlformats.org/officeDocument/2006/relationships/image" Target="../media/image48.png"/><Relationship Id="rId32" Type="http://schemas.openxmlformats.org/officeDocument/2006/relationships/image" Target="NULL"/><Relationship Id="rId37" Type="http://schemas.openxmlformats.org/officeDocument/2006/relationships/image" Target="../media/image55.png"/><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36" Type="http://schemas.openxmlformats.org/officeDocument/2006/relationships/image" Target="NULL"/><Relationship Id="rId10" Type="http://schemas.openxmlformats.org/officeDocument/2006/relationships/image" Target="../media/image41.png"/><Relationship Id="rId19" Type="http://schemas.openxmlformats.org/officeDocument/2006/relationships/image" Target="NULL"/><Relationship Id="rId31"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NULL"/><Relationship Id="rId14" Type="http://schemas.openxmlformats.org/officeDocument/2006/relationships/image" Target="../media/image43.png"/><Relationship Id="rId22" Type="http://schemas.openxmlformats.org/officeDocument/2006/relationships/image" Target="../media/image47.png"/><Relationship Id="rId27" Type="http://schemas.openxmlformats.org/officeDocument/2006/relationships/image" Target="../media/image50.png"/><Relationship Id="rId30" Type="http://schemas.openxmlformats.org/officeDocument/2006/relationships/image" Target="NULL"/><Relationship Id="rId35"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7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3.xml"/><Relationship Id="rId7" Type="http://schemas.openxmlformats.org/officeDocument/2006/relationships/image" Target="../media/image18.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3.xml"/><Relationship Id="rId4"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537960" y="2841434"/>
            <a:ext cx="4233672" cy="2772981"/>
          </a:xfrm>
        </p:spPr>
        <p:txBody>
          <a:bodyPr>
            <a:normAutofit fontScale="90000"/>
          </a:bodyPr>
          <a:lstStyle/>
          <a:p>
            <a:pPr algn="l"/>
            <a:r>
              <a:rPr lang="sv-SE" sz="8900" dirty="0" smtClean="0">
                <a:ln w="0">
                  <a:noFill/>
                </a:ln>
                <a:solidFill>
                  <a:schemeClr val="accent2">
                    <a:lumMod val="75000"/>
                  </a:schemeClr>
                </a:solidFill>
              </a:rPr>
              <a:t>Nära vård</a:t>
            </a:r>
            <a:r>
              <a:rPr lang="sv-SE" sz="8900" b="0" dirty="0" smtClean="0">
                <a:ln w="0">
                  <a:noFill/>
                </a:ln>
                <a:solidFill>
                  <a:schemeClr val="accent2">
                    <a:lumMod val="75000"/>
                  </a:schemeClr>
                </a:solidFill>
              </a:rPr>
              <a:t/>
            </a:r>
            <a:br>
              <a:rPr lang="sv-SE" sz="8900" b="0" dirty="0" smtClean="0">
                <a:ln w="0">
                  <a:noFill/>
                </a:ln>
                <a:solidFill>
                  <a:schemeClr val="accent2">
                    <a:lumMod val="75000"/>
                  </a:schemeClr>
                </a:solidFill>
              </a:rPr>
            </a:br>
            <a:r>
              <a:rPr lang="sv-SE" sz="8900" dirty="0" smtClean="0"/>
              <a:t/>
            </a:r>
            <a:br>
              <a:rPr lang="sv-SE" sz="8900" dirty="0" smtClean="0"/>
            </a:br>
            <a:endParaRPr lang="sv-SE" sz="8900" dirty="0"/>
          </a:p>
        </p:txBody>
      </p:sp>
      <p:sp>
        <p:nvSpPr>
          <p:cNvPr id="3" name="Underrubrik 2"/>
          <p:cNvSpPr>
            <a:spLocks noGrp="1"/>
          </p:cNvSpPr>
          <p:nvPr>
            <p:ph type="subTitle" idx="1"/>
          </p:nvPr>
        </p:nvSpPr>
        <p:spPr>
          <a:xfrm>
            <a:off x="6848856" y="3602038"/>
            <a:ext cx="4398264" cy="1655762"/>
          </a:xfrm>
        </p:spPr>
        <p:txBody>
          <a:bodyPr>
            <a:normAutofit/>
          </a:bodyPr>
          <a:lstStyle/>
          <a:p>
            <a:pPr algn="l"/>
            <a:r>
              <a:rPr lang="sv-SE" dirty="0" smtClean="0">
                <a:ln w="0">
                  <a:noFill/>
                </a:ln>
                <a:solidFill>
                  <a:schemeClr val="accent2">
                    <a:lumMod val="75000"/>
                  </a:schemeClr>
                </a:solidFill>
              </a:rPr>
              <a:t>Tillsammans utvecklar </a:t>
            </a:r>
            <a:br>
              <a:rPr lang="sv-SE" dirty="0" smtClean="0">
                <a:ln w="0">
                  <a:noFill/>
                </a:ln>
                <a:solidFill>
                  <a:schemeClr val="accent2">
                    <a:lumMod val="75000"/>
                  </a:schemeClr>
                </a:solidFill>
              </a:rPr>
            </a:br>
            <a:r>
              <a:rPr lang="sv-SE" dirty="0" smtClean="0">
                <a:ln w="0">
                  <a:noFill/>
                </a:ln>
                <a:solidFill>
                  <a:schemeClr val="accent2">
                    <a:lumMod val="75000"/>
                  </a:schemeClr>
                </a:solidFill>
              </a:rPr>
              <a:t>vi hälsa, vård och omsorg</a:t>
            </a:r>
            <a:r>
              <a:rPr lang="sv-SE" sz="4400" dirty="0" smtClean="0"/>
              <a:t/>
            </a:r>
            <a:br>
              <a:rPr lang="sv-SE" sz="4400" dirty="0" smtClean="0"/>
            </a:br>
            <a:r>
              <a:rPr lang="sv-SE" sz="1100" dirty="0" smtClean="0"/>
              <a:t/>
            </a:r>
            <a:br>
              <a:rPr lang="sv-SE" sz="1100" dirty="0" smtClean="0"/>
            </a:br>
            <a:endParaRPr lang="sv-SE" dirty="0"/>
          </a:p>
        </p:txBody>
      </p:sp>
      <p:pic>
        <p:nvPicPr>
          <p:cNvPr id="5" name="Bildobjekt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566928"/>
            <a:ext cx="5303520" cy="5649596"/>
          </a:xfrm>
          <a:prstGeom prst="rect">
            <a:avLst/>
          </a:prstGeom>
        </p:spPr>
      </p:pic>
      <p:sp>
        <p:nvSpPr>
          <p:cNvPr id="4" name="Rektangel 3"/>
          <p:cNvSpPr/>
          <p:nvPr/>
        </p:nvSpPr>
        <p:spPr>
          <a:xfrm>
            <a:off x="9227128" y="6119336"/>
            <a:ext cx="6096000" cy="73866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0" cap="none" spc="0" normalizeH="0" baseline="0" noProof="0" dirty="0" smtClean="0">
                <a:ln>
                  <a:noFill/>
                </a:ln>
                <a:solidFill>
                  <a:srgbClr val="ED7D31">
                    <a:lumMod val="75000"/>
                  </a:srgbClr>
                </a:solidFill>
                <a:effectLst/>
                <a:uLnTx/>
                <a:uFillTx/>
                <a:latin typeface="Arial"/>
                <a:ea typeface="+mn-ea"/>
                <a:cs typeface="+mn-cs"/>
              </a:rPr>
              <a:t>Lisbeth Löpare-Johansson</a:t>
            </a:r>
            <a:r>
              <a:rPr kumimoji="0" lang="sv-SE" sz="1400" b="0" i="0" u="none" strike="noStrike" kern="0" cap="none" spc="0" normalizeH="0" baseline="0" noProof="0" dirty="0" smtClean="0">
                <a:ln>
                  <a:noFill/>
                </a:ln>
                <a:solidFill>
                  <a:srgbClr val="ED7D31">
                    <a:lumMod val="75000"/>
                  </a:srgbClr>
                </a:solidFill>
                <a:effectLst/>
                <a:uLnTx/>
                <a:uFillTx/>
                <a:latin typeface="Arial"/>
                <a:ea typeface="+mn-ea"/>
                <a:cs typeface="+mn-cs"/>
              </a:rPr>
              <a:t/>
            </a:r>
            <a:br>
              <a:rPr kumimoji="0" lang="sv-SE" sz="1400" b="0" i="0" u="none" strike="noStrike" kern="0" cap="none" spc="0" normalizeH="0" baseline="0" noProof="0" dirty="0" smtClean="0">
                <a:ln>
                  <a:noFill/>
                </a:ln>
                <a:solidFill>
                  <a:srgbClr val="ED7D31">
                    <a:lumMod val="75000"/>
                  </a:srgbClr>
                </a:solidFill>
                <a:effectLst/>
                <a:uLnTx/>
                <a:uFillTx/>
                <a:latin typeface="Arial"/>
                <a:ea typeface="+mn-ea"/>
                <a:cs typeface="+mn-cs"/>
              </a:rPr>
            </a:br>
            <a:r>
              <a:rPr kumimoji="0" lang="sv-SE" sz="1400" b="0" i="1" u="none" strike="noStrike" kern="0" cap="none" spc="0" normalizeH="0" baseline="0" noProof="0" dirty="0" smtClean="0">
                <a:ln>
                  <a:noFill/>
                </a:ln>
                <a:solidFill>
                  <a:srgbClr val="ED7D31">
                    <a:lumMod val="75000"/>
                  </a:srgbClr>
                </a:solidFill>
                <a:effectLst/>
                <a:uLnTx/>
                <a:uFillTx/>
                <a:latin typeface="Arial"/>
                <a:ea typeface="+mn-ea"/>
                <a:cs typeface="+mn-cs"/>
              </a:rPr>
              <a:t>Samordnare Nära vård</a:t>
            </a:r>
            <a:br>
              <a:rPr kumimoji="0" lang="sv-SE" sz="1400" b="0" i="1" u="none" strike="noStrike" kern="0" cap="none" spc="0" normalizeH="0" baseline="0" noProof="0" dirty="0" smtClean="0">
                <a:ln>
                  <a:noFill/>
                </a:ln>
                <a:solidFill>
                  <a:srgbClr val="ED7D31">
                    <a:lumMod val="75000"/>
                  </a:srgbClr>
                </a:solidFill>
                <a:effectLst/>
                <a:uLnTx/>
                <a:uFillTx/>
                <a:latin typeface="Arial"/>
                <a:ea typeface="+mn-ea"/>
                <a:cs typeface="+mn-cs"/>
              </a:rPr>
            </a:br>
            <a:r>
              <a:rPr kumimoji="0" lang="sv-SE" sz="1400" b="0" i="1" u="none" strike="noStrike" kern="0" cap="none" spc="0" normalizeH="0" baseline="0" noProof="0" dirty="0" smtClean="0">
                <a:ln>
                  <a:noFill/>
                </a:ln>
                <a:solidFill>
                  <a:srgbClr val="ED7D31">
                    <a:lumMod val="75000"/>
                  </a:srgbClr>
                </a:solidFill>
                <a:effectLst/>
                <a:uLnTx/>
                <a:uFillTx/>
                <a:latin typeface="Arial"/>
                <a:ea typeface="+mn-ea"/>
                <a:cs typeface="+mn-cs"/>
              </a:rPr>
              <a:t>Sveriges kommuner och regioner</a:t>
            </a:r>
            <a:endParaRPr kumimoji="0" lang="sv-SE" sz="1400" b="0" i="0" u="none" strike="noStrike" kern="0" cap="none" spc="0" normalizeH="0" baseline="0" noProof="0" dirty="0" smtClean="0">
              <a:ln>
                <a:noFill/>
              </a:ln>
              <a:solidFill>
                <a:srgbClr val="ED7D31">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679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lips 19"/>
          <p:cNvSpPr/>
          <p:nvPr/>
        </p:nvSpPr>
        <p:spPr>
          <a:xfrm>
            <a:off x="3357925" y="872071"/>
            <a:ext cx="5334029" cy="5545659"/>
          </a:xfrm>
          <a:prstGeom prst="ellipse">
            <a:avLst/>
          </a:prstGeom>
          <a:solidFill>
            <a:schemeClr val="accent3">
              <a:lumMod val="75000"/>
            </a:schemeClr>
          </a:solidFill>
          <a:ln w="571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Ellips 3"/>
          <p:cNvSpPr/>
          <p:nvPr/>
        </p:nvSpPr>
        <p:spPr>
          <a:xfrm>
            <a:off x="1869086" y="105831"/>
            <a:ext cx="3145647" cy="3286096"/>
          </a:xfrm>
          <a:prstGeom prst="ellipse">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Kommunal </a:t>
            </a:r>
            <a:r>
              <a:rPr kumimoji="0" lang="sv-SE"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omsorg och socialtjänst</a:t>
            </a:r>
            <a:endParaRPr kumimoji="0" lang="sv-S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5" name="Ellips 4"/>
          <p:cNvSpPr/>
          <p:nvPr/>
        </p:nvSpPr>
        <p:spPr>
          <a:xfrm>
            <a:off x="4509579" y="2081788"/>
            <a:ext cx="2857589" cy="2863512"/>
          </a:xfrm>
          <a:prstGeom prst="ellipse">
            <a:avLst/>
          </a:prstGeom>
          <a:solidFill>
            <a:srgbClr val="6F9C2C"/>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Primärvård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(kommun och region)</a:t>
            </a:r>
          </a:p>
        </p:txBody>
      </p:sp>
      <p:sp>
        <p:nvSpPr>
          <p:cNvPr id="6" name="Ellips 5"/>
          <p:cNvSpPr/>
          <p:nvPr/>
        </p:nvSpPr>
        <p:spPr>
          <a:xfrm>
            <a:off x="6859907" y="71062"/>
            <a:ext cx="3401651" cy="3457863"/>
          </a:xfrm>
          <a:prstGeom prst="ellipse">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        Sjukhusvård och    specialiserad vård</a:t>
            </a:r>
            <a:endParaRPr kumimoji="0" lang="sv-S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7" name="Ellips 6"/>
          <p:cNvSpPr/>
          <p:nvPr/>
        </p:nvSpPr>
        <p:spPr>
          <a:xfrm>
            <a:off x="7327658" y="2798913"/>
            <a:ext cx="1233075" cy="1293397"/>
          </a:xfrm>
          <a:prstGeom prst="ellipse">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Ellips 17"/>
          <p:cNvSpPr/>
          <p:nvPr/>
        </p:nvSpPr>
        <p:spPr>
          <a:xfrm>
            <a:off x="7406678" y="3747236"/>
            <a:ext cx="1233075" cy="1293397"/>
          </a:xfrm>
          <a:prstGeom prst="ellipse">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Ellips 7"/>
          <p:cNvSpPr/>
          <p:nvPr/>
        </p:nvSpPr>
        <p:spPr>
          <a:xfrm>
            <a:off x="6380530" y="4508512"/>
            <a:ext cx="1672187" cy="1693329"/>
          </a:xfrm>
          <a:prstGeom prst="ellipse">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Ellips 8"/>
          <p:cNvSpPr/>
          <p:nvPr/>
        </p:nvSpPr>
        <p:spPr>
          <a:xfrm>
            <a:off x="5680648" y="5219755"/>
            <a:ext cx="1269996" cy="1289576"/>
          </a:xfrm>
          <a:prstGeom prst="ellipse">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Elev-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hälsa</a:t>
            </a:r>
            <a:endParaRPr kumimoji="0" lang="sv-S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10" name="Ellips 9"/>
          <p:cNvSpPr/>
          <p:nvPr/>
        </p:nvSpPr>
        <p:spPr>
          <a:xfrm>
            <a:off x="3326758" y="3117597"/>
            <a:ext cx="1131175" cy="1159488"/>
          </a:xfrm>
          <a:prstGeom prst="ellipse">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ASIH</a:t>
            </a:r>
          </a:p>
        </p:txBody>
      </p:sp>
      <p:sp>
        <p:nvSpPr>
          <p:cNvPr id="11" name="Ellips 10"/>
          <p:cNvSpPr/>
          <p:nvPr/>
        </p:nvSpPr>
        <p:spPr>
          <a:xfrm>
            <a:off x="3550912" y="4222031"/>
            <a:ext cx="1269996" cy="1289576"/>
          </a:xfrm>
          <a:prstGeom prst="ellipse">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5" name="Ellips 14"/>
          <p:cNvSpPr/>
          <p:nvPr/>
        </p:nvSpPr>
        <p:spPr>
          <a:xfrm>
            <a:off x="4234102" y="4825996"/>
            <a:ext cx="1693335" cy="1591734"/>
          </a:xfrm>
          <a:prstGeom prst="ellipse">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Företags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hälsovård</a:t>
            </a:r>
          </a:p>
        </p:txBody>
      </p:sp>
      <p:sp>
        <p:nvSpPr>
          <p:cNvPr id="16" name="Ellips 15"/>
          <p:cNvSpPr/>
          <p:nvPr/>
        </p:nvSpPr>
        <p:spPr>
          <a:xfrm>
            <a:off x="7902349" y="4614889"/>
            <a:ext cx="1632847" cy="1584530"/>
          </a:xfrm>
          <a:prstGeom prst="ellipse">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Civil-samhället</a:t>
            </a:r>
            <a:endParaRPr kumimoji="0" lang="sv-S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grpSp>
        <p:nvGrpSpPr>
          <p:cNvPr id="21" name="Grupp 20"/>
          <p:cNvGrpSpPr/>
          <p:nvPr/>
        </p:nvGrpSpPr>
        <p:grpSpPr>
          <a:xfrm>
            <a:off x="2179313" y="3781420"/>
            <a:ext cx="1466593" cy="1451348"/>
            <a:chOff x="816453" y="3840026"/>
            <a:chExt cx="1466593" cy="1451348"/>
          </a:xfrm>
          <a:solidFill>
            <a:schemeClr val="bg1"/>
          </a:solidFill>
        </p:grpSpPr>
        <p:sp>
          <p:nvSpPr>
            <p:cNvPr id="19" name="Ellips 18"/>
            <p:cNvSpPr/>
            <p:nvPr/>
          </p:nvSpPr>
          <p:spPr>
            <a:xfrm>
              <a:off x="816453" y="3840026"/>
              <a:ext cx="1466593" cy="1451348"/>
            </a:xfrm>
            <a:prstGeom prst="ellipse">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3" name="textruta 2"/>
            <p:cNvSpPr txBox="1"/>
            <p:nvPr/>
          </p:nvSpPr>
          <p:spPr>
            <a:xfrm>
              <a:off x="906856" y="4216773"/>
              <a:ext cx="1343134"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Statliga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Myndigheter</a:t>
              </a:r>
              <a:endParaRPr kumimoji="0" lang="sv-SE"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grpSp>
      <p:sp>
        <p:nvSpPr>
          <p:cNvPr id="22" name="Ellips 21"/>
          <p:cNvSpPr/>
          <p:nvPr/>
        </p:nvSpPr>
        <p:spPr>
          <a:xfrm>
            <a:off x="8147316" y="3162493"/>
            <a:ext cx="1632847" cy="1584530"/>
          </a:xfrm>
          <a:prstGeom prst="ellipse">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srgbClr val="000000"/>
                </a:solidFill>
                <a:effectLst/>
                <a:uLnTx/>
                <a:uFillTx/>
                <a:latin typeface="Arial"/>
                <a:ea typeface="+mn-ea"/>
                <a:cs typeface="+mn-cs"/>
              </a:rPr>
              <a:t>   </a:t>
            </a:r>
            <a:r>
              <a:rPr kumimoji="0" lang="sv-SE" sz="1800" b="0" i="0" u="none" strike="noStrike" kern="1200" cap="none" spc="0" normalizeH="0" baseline="0" noProof="0" dirty="0" smtClean="0">
                <a:ln>
                  <a:noFill/>
                </a:ln>
                <a:solidFill>
                  <a:srgbClr val="000000"/>
                </a:solidFill>
                <a:effectLst/>
                <a:uLnTx/>
                <a:uFillTx/>
                <a:latin typeface="Calibri Light" panose="020F0302020204030204" pitchFamily="34" charset="0"/>
                <a:ea typeface="+mn-ea"/>
                <a:cs typeface="Calibri Light" panose="020F0302020204030204" pitchFamily="34" charset="0"/>
              </a:rPr>
              <a:t>Skolan</a:t>
            </a:r>
            <a:endParaRPr kumimoji="0" lang="sv-S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grpSp>
        <p:nvGrpSpPr>
          <p:cNvPr id="12" name="Grupp 11"/>
          <p:cNvGrpSpPr/>
          <p:nvPr/>
        </p:nvGrpSpPr>
        <p:grpSpPr>
          <a:xfrm>
            <a:off x="3357925" y="872071"/>
            <a:ext cx="5334029" cy="5545659"/>
            <a:chOff x="2180168" y="592670"/>
            <a:chExt cx="5291665" cy="5334000"/>
          </a:xfrm>
        </p:grpSpPr>
        <p:sp>
          <p:nvSpPr>
            <p:cNvPr id="13" name="textruta 12"/>
            <p:cNvSpPr txBox="1"/>
            <p:nvPr/>
          </p:nvSpPr>
          <p:spPr>
            <a:xfrm>
              <a:off x="3951370" y="946806"/>
              <a:ext cx="1536647" cy="503250"/>
            </a:xfrm>
            <a:prstGeom prst="rect">
              <a:avLst/>
            </a:prstGeom>
            <a:noFill/>
            <a:ln>
              <a:solidFill>
                <a:schemeClr val="accent3">
                  <a:lumMod val="75000"/>
                </a:scheme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Nära vård</a:t>
              </a:r>
            </a:p>
          </p:txBody>
        </p:sp>
        <p:sp>
          <p:nvSpPr>
            <p:cNvPr id="14" name="Ellips 13"/>
            <p:cNvSpPr/>
            <p:nvPr/>
          </p:nvSpPr>
          <p:spPr>
            <a:xfrm>
              <a:off x="2180168" y="592670"/>
              <a:ext cx="5291665" cy="5334000"/>
            </a:xfrm>
            <a:prstGeom prst="ellipse">
              <a:avLst/>
            </a:prstGeom>
            <a:noFill/>
            <a:ln w="57150" cmpd="sng">
              <a:solidFill>
                <a:schemeClr val="accent3">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530332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46653"/>
            <a:ext cx="10515600" cy="1325563"/>
          </a:xfrm>
        </p:spPr>
        <p:txBody>
          <a:bodyPr>
            <a:normAutofit/>
          </a:bodyPr>
          <a:lstStyle/>
          <a:p>
            <a:r>
              <a:rPr lang="sv-SE" sz="3600" dirty="0" smtClean="0"/>
              <a:t>Målbilden visar riktning</a:t>
            </a:r>
            <a:endParaRPr lang="sv-SE" sz="3600" dirty="0"/>
          </a:p>
        </p:txBody>
      </p:sp>
      <p:pic>
        <p:nvPicPr>
          <p:cNvPr id="4" name="Platshållare för innehåll 3"/>
          <p:cNvPicPr>
            <a:picLocks noGrp="1" noChangeAspect="1"/>
          </p:cNvPicPr>
          <p:nvPr>
            <p:ph idx="1"/>
          </p:nvPr>
        </p:nvPicPr>
        <p:blipFill>
          <a:blip r:embed="rId2"/>
          <a:stretch>
            <a:fillRect/>
          </a:stretch>
        </p:blipFill>
        <p:spPr>
          <a:xfrm>
            <a:off x="1119391" y="2384929"/>
            <a:ext cx="4154573" cy="4154573"/>
          </a:xfrm>
          <a:prstGeom prst="rect">
            <a:avLst/>
          </a:prstGeom>
        </p:spPr>
      </p:pic>
    </p:spTree>
    <p:extLst>
      <p:ext uri="{BB962C8B-B14F-4D97-AF65-F5344CB8AC3E}">
        <p14:creationId xmlns:p14="http://schemas.microsoft.com/office/powerpoint/2010/main" val="14155165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2494" y="418137"/>
            <a:ext cx="11622361" cy="1112405"/>
          </a:xfrm>
        </p:spPr>
        <p:txBody>
          <a:bodyPr>
            <a:normAutofit fontScale="90000"/>
          </a:bodyPr>
          <a:lstStyle/>
          <a:p>
            <a:r>
              <a:rPr lang="sv-SE" sz="4000" dirty="0" smtClean="0"/>
              <a:t>Målbild </a:t>
            </a:r>
            <a:r>
              <a:rPr lang="sv-SE" sz="3600" dirty="0" smtClean="0"/>
              <a:t/>
            </a:r>
            <a:br>
              <a:rPr lang="sv-SE" sz="3600" dirty="0" smtClean="0"/>
            </a:br>
            <a:r>
              <a:rPr lang="sv-SE" sz="2700" b="0" dirty="0" smtClean="0"/>
              <a:t>Inriktningen </a:t>
            </a:r>
            <a:r>
              <a:rPr lang="sv-SE" sz="2700" b="0" dirty="0"/>
              <a:t>för en nära och tillgänglig vård – en </a:t>
            </a:r>
            <a:r>
              <a:rPr lang="sv-SE" sz="2700" b="0" dirty="0" smtClean="0"/>
              <a:t>primärvårdsreform</a:t>
            </a:r>
            <a:r>
              <a:rPr lang="sv-SE" sz="2700" b="0" dirty="0"/>
              <a:t>, riksdagsbeslut 18 nov 2020</a:t>
            </a:r>
            <a:br>
              <a:rPr lang="sv-SE" sz="2700" b="0" dirty="0"/>
            </a:br>
            <a:endParaRPr lang="sv-SE" sz="2700" b="0" dirty="0"/>
          </a:p>
        </p:txBody>
      </p:sp>
      <p:sp>
        <p:nvSpPr>
          <p:cNvPr id="3" name="Platshållare för innehåll 2"/>
          <p:cNvSpPr>
            <a:spLocks noGrp="1"/>
          </p:cNvSpPr>
          <p:nvPr>
            <p:ph idx="1"/>
          </p:nvPr>
        </p:nvSpPr>
        <p:spPr>
          <a:xfrm>
            <a:off x="509729" y="1765737"/>
            <a:ext cx="5957285" cy="2641555"/>
          </a:xfrm>
        </p:spPr>
        <p:txBody>
          <a:bodyPr>
            <a:noAutofit/>
          </a:bodyPr>
          <a:lstStyle/>
          <a:p>
            <a:pPr marL="30163" indent="0">
              <a:buNone/>
            </a:pPr>
            <a:r>
              <a:rPr lang="sv-SE" sz="2400" dirty="0"/>
              <a:t>”Hälso- och sjukvården bör ställa om så att </a:t>
            </a:r>
            <a:r>
              <a:rPr lang="sv-SE" sz="2400" b="1" dirty="0"/>
              <a:t>primärvården är navet </a:t>
            </a:r>
            <a:r>
              <a:rPr lang="sv-SE" sz="2400" dirty="0"/>
              <a:t>i vården och </a:t>
            </a:r>
            <a:r>
              <a:rPr lang="sv-SE" sz="2400" b="1" dirty="0"/>
              <a:t>samspelar </a:t>
            </a:r>
            <a:r>
              <a:rPr lang="sv-SE" sz="2400" dirty="0"/>
              <a:t>med annan hälso- och sjukvård och med socialtjänsten. </a:t>
            </a:r>
            <a:endParaRPr lang="sv-SE" sz="2400" dirty="0" smtClean="0"/>
          </a:p>
          <a:p>
            <a:pPr marL="30163" indent="0">
              <a:buNone/>
            </a:pPr>
            <a:r>
              <a:rPr lang="sv-SE" sz="2400" dirty="0" smtClean="0"/>
              <a:t>Målet </a:t>
            </a:r>
            <a:r>
              <a:rPr lang="sv-SE" sz="2400" dirty="0"/>
              <a:t>med omställningen av hälso- och sjukvården bör vara att patienten får </a:t>
            </a:r>
            <a:r>
              <a:rPr lang="sv-SE" sz="2400" dirty="0" smtClean="0"/>
              <a:t>en </a:t>
            </a:r>
            <a:r>
              <a:rPr lang="sv-SE" sz="2400" b="1" dirty="0"/>
              <a:t>god, nära och samordnad </a:t>
            </a:r>
            <a:r>
              <a:rPr lang="sv-SE" sz="2400" dirty="0"/>
              <a:t>vård som stärker </a:t>
            </a:r>
            <a:r>
              <a:rPr lang="sv-SE" sz="2400" b="1" dirty="0"/>
              <a:t>hälsan</a:t>
            </a:r>
            <a:r>
              <a:rPr lang="sv-SE" sz="2400" dirty="0"/>
              <a:t>. </a:t>
            </a:r>
            <a:endParaRPr lang="sv-SE" sz="2400" dirty="0" smtClean="0"/>
          </a:p>
          <a:p>
            <a:pPr marL="30163" indent="0">
              <a:buNone/>
            </a:pPr>
            <a:r>
              <a:rPr lang="sv-SE" sz="2400" dirty="0" smtClean="0"/>
              <a:t>Målet </a:t>
            </a:r>
            <a:r>
              <a:rPr lang="sv-SE" sz="2400" dirty="0"/>
              <a:t>bör också vara att </a:t>
            </a:r>
            <a:r>
              <a:rPr lang="sv-SE" sz="2400" b="1" dirty="0"/>
              <a:t>patienten är delaktig </a:t>
            </a:r>
            <a:r>
              <a:rPr lang="sv-SE" sz="2400" dirty="0"/>
              <a:t>utifrån sina förutsättningar och preferenser och att en </a:t>
            </a:r>
            <a:r>
              <a:rPr lang="sv-SE" sz="2400" b="1" dirty="0"/>
              <a:t>effektivare</a:t>
            </a:r>
            <a:r>
              <a:rPr lang="sv-SE" sz="2400" dirty="0"/>
              <a:t> användning av hälso- och sjukvårdens resurser ska kunna uppnås.” </a:t>
            </a:r>
            <a:endParaRPr lang="sv-SE" sz="2400" dirty="0" smtClean="0"/>
          </a:p>
        </p:txBody>
      </p:sp>
      <p:pic>
        <p:nvPicPr>
          <p:cNvPr id="4" name="Bildobjekt 3"/>
          <p:cNvPicPr>
            <a:picLocks noChangeAspect="1"/>
          </p:cNvPicPr>
          <p:nvPr/>
        </p:nvPicPr>
        <p:blipFill>
          <a:blip r:embed="rId2"/>
          <a:stretch>
            <a:fillRect/>
          </a:stretch>
        </p:blipFill>
        <p:spPr>
          <a:xfrm>
            <a:off x="6887619" y="2140197"/>
            <a:ext cx="4151736" cy="4157832"/>
          </a:xfrm>
          <a:prstGeom prst="rect">
            <a:avLst/>
          </a:prstGeom>
        </p:spPr>
      </p:pic>
    </p:spTree>
    <p:extLst>
      <p:ext uri="{BB962C8B-B14F-4D97-AF65-F5344CB8AC3E}">
        <p14:creationId xmlns:p14="http://schemas.microsoft.com/office/powerpoint/2010/main" val="617402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1" y="333828"/>
            <a:ext cx="9609825" cy="1231392"/>
          </a:xfrm>
        </p:spPr>
        <p:txBody>
          <a:bodyPr/>
          <a:lstStyle/>
          <a:p>
            <a:r>
              <a:rPr lang="sv-SE" sz="3600" b="0" dirty="0" smtClean="0">
                <a:latin typeface="Calibri Light" panose="020F0302020204030204" pitchFamily="34" charset="0"/>
                <a:cs typeface="Calibri Light" panose="020F0302020204030204" pitchFamily="34" charset="0"/>
              </a:rPr>
              <a:t>Gemensamma målbilder växer fram</a:t>
            </a:r>
            <a:endParaRPr lang="sv-SE" sz="3600" b="0" dirty="0">
              <a:latin typeface="Calibri Light" panose="020F0302020204030204" pitchFamily="34" charset="0"/>
              <a:cs typeface="Calibri Light" panose="020F0302020204030204" pitchFamily="34" charset="0"/>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latshållare för innehåll 10">
            <a:extLst>
              <a:ext uri="{FF2B5EF4-FFF2-40B4-BE49-F238E27FC236}">
                <a16:creationId xmlns:a16="http://schemas.microsoft.com/office/drawing/2014/main" id="{93B51D32-2E93-4D67-8393-6775DBCED430}"/>
              </a:ext>
            </a:extLst>
          </p:cNvPr>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t="4890" b="5415"/>
          <a:stretch/>
        </p:blipFill>
        <p:spPr>
          <a:xfrm>
            <a:off x="922185" y="1272301"/>
            <a:ext cx="4005216" cy="2351735"/>
          </a:xfrm>
        </p:spPr>
      </p:pic>
      <p:pic>
        <p:nvPicPr>
          <p:cNvPr id="6" name="Bildobjekt 5"/>
          <p:cNvPicPr>
            <a:picLocks noChangeAspect="1"/>
          </p:cNvPicPr>
          <p:nvPr/>
        </p:nvPicPr>
        <p:blipFill>
          <a:blip r:embed="rId3"/>
          <a:stretch>
            <a:fillRect/>
          </a:stretch>
        </p:blipFill>
        <p:spPr>
          <a:xfrm>
            <a:off x="5185355" y="1049790"/>
            <a:ext cx="5088701" cy="2796755"/>
          </a:xfrm>
          <a:prstGeom prst="rect">
            <a:avLst/>
          </a:prstGeom>
        </p:spPr>
      </p:pic>
      <p:pic>
        <p:nvPicPr>
          <p:cNvPr id="3" name="Bildobjekt 2"/>
          <p:cNvPicPr>
            <a:picLocks noChangeAspect="1"/>
          </p:cNvPicPr>
          <p:nvPr/>
        </p:nvPicPr>
        <p:blipFill>
          <a:blip r:embed="rId4"/>
          <a:stretch>
            <a:fillRect/>
          </a:stretch>
        </p:blipFill>
        <p:spPr>
          <a:xfrm>
            <a:off x="2924793" y="3732713"/>
            <a:ext cx="4471038" cy="2514959"/>
          </a:xfrm>
          <a:prstGeom prst="rect">
            <a:avLst/>
          </a:prstGeom>
        </p:spPr>
      </p:pic>
    </p:spTree>
    <p:extLst>
      <p:ext uri="{BB962C8B-B14F-4D97-AF65-F5344CB8AC3E}">
        <p14:creationId xmlns:p14="http://schemas.microsoft.com/office/powerpoint/2010/main" val="2154770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91404" y="402531"/>
            <a:ext cx="11465728" cy="1112405"/>
          </a:xfrm>
        </p:spPr>
        <p:txBody>
          <a:bodyPr/>
          <a:lstStyle/>
          <a:p>
            <a:r>
              <a:rPr lang="sv-SE" sz="3600" b="0" dirty="0">
                <a:latin typeface="Calibri Light" panose="020F0302020204030204" pitchFamily="34" charset="0"/>
                <a:cs typeface="Calibri Light" panose="020F0302020204030204" pitchFamily="34" charset="0"/>
              </a:rPr>
              <a:t>Nationellt </a:t>
            </a:r>
            <a:r>
              <a:rPr lang="sv-SE" sz="3600" b="0" dirty="0" smtClean="0">
                <a:latin typeface="Calibri Light" panose="020F0302020204030204" pitchFamily="34" charset="0"/>
                <a:cs typeface="Calibri Light" panose="020F0302020204030204" pitchFamily="34" charset="0"/>
              </a:rPr>
              <a:t>primärvårduppdrag </a:t>
            </a:r>
            <a:r>
              <a:rPr lang="sv-SE" sz="3600" b="0" dirty="0">
                <a:latin typeface="Calibri Light" panose="020F0302020204030204" pitchFamily="34" charset="0"/>
                <a:cs typeface="Calibri Light" panose="020F0302020204030204" pitchFamily="34" charset="0"/>
              </a:rPr>
              <a:t> </a:t>
            </a:r>
            <a:r>
              <a:rPr lang="sv-SE" sz="3600" b="0" dirty="0" smtClean="0">
                <a:latin typeface="Calibri Light" panose="020F0302020204030204" pitchFamily="34" charset="0"/>
                <a:cs typeface="Calibri Light" panose="020F0302020204030204" pitchFamily="34" charset="0"/>
              </a:rPr>
              <a:t>1 juli 2021</a:t>
            </a:r>
            <a:endParaRPr lang="sv-SE" sz="3600" b="0" dirty="0">
              <a:latin typeface="Calibri Light" panose="020F0302020204030204" pitchFamily="34" charset="0"/>
              <a:cs typeface="Calibri Light" panose="020F0302020204030204" pitchFamily="34" charset="0"/>
            </a:endParaRPr>
          </a:p>
        </p:txBody>
      </p:sp>
      <p:sp>
        <p:nvSpPr>
          <p:cNvPr id="3" name="Platshållare för innehåll 2"/>
          <p:cNvSpPr>
            <a:spLocks noGrp="1"/>
          </p:cNvSpPr>
          <p:nvPr>
            <p:ph idx="1"/>
          </p:nvPr>
        </p:nvSpPr>
        <p:spPr>
          <a:xfrm>
            <a:off x="591404" y="1338777"/>
            <a:ext cx="11053035" cy="3738598"/>
          </a:xfrm>
        </p:spPr>
        <p:txBody>
          <a:bodyPr/>
          <a:lstStyle/>
          <a:p>
            <a:pPr marL="30163" indent="0">
              <a:buNone/>
            </a:pPr>
            <a:r>
              <a:rPr lang="sv-SE" dirty="0"/>
              <a:t>1</a:t>
            </a:r>
            <a:r>
              <a:rPr lang="sv-SE" dirty="0">
                <a:latin typeface="Calibri" panose="020F0502020204030204" pitchFamily="34" charset="0"/>
                <a:cs typeface="Calibri" panose="020F0502020204030204" pitchFamily="34" charset="0"/>
              </a:rPr>
              <a:t>. tillhandahålla de hälso- </a:t>
            </a:r>
            <a:r>
              <a:rPr lang="sv-SE" dirty="0" smtClean="0">
                <a:latin typeface="Calibri" panose="020F0502020204030204" pitchFamily="34" charset="0"/>
                <a:cs typeface="Calibri" panose="020F0502020204030204" pitchFamily="34" charset="0"/>
              </a:rPr>
              <a:t>och sjukvårdstjänster </a:t>
            </a:r>
            <a:r>
              <a:rPr lang="sv-SE" dirty="0">
                <a:latin typeface="Calibri" panose="020F0502020204030204" pitchFamily="34" charset="0"/>
                <a:cs typeface="Calibri" panose="020F0502020204030204" pitchFamily="34" charset="0"/>
              </a:rPr>
              <a:t>som krävs för att</a:t>
            </a:r>
          </a:p>
          <a:p>
            <a:pPr marL="30163" indent="0">
              <a:buNone/>
            </a:pPr>
            <a:r>
              <a:rPr lang="sv-SE" dirty="0" smtClean="0">
                <a:latin typeface="Calibri" panose="020F0502020204030204" pitchFamily="34" charset="0"/>
                <a:cs typeface="Calibri" panose="020F0502020204030204" pitchFamily="34" charset="0"/>
              </a:rPr>
              <a:t>    tillgodose </a:t>
            </a:r>
            <a:r>
              <a:rPr lang="sv-SE" dirty="0">
                <a:latin typeface="Calibri" panose="020F0502020204030204" pitchFamily="34" charset="0"/>
                <a:cs typeface="Calibri" panose="020F0502020204030204" pitchFamily="34" charset="0"/>
              </a:rPr>
              <a:t>vanligt </a:t>
            </a:r>
            <a:r>
              <a:rPr lang="sv-SE" dirty="0" smtClean="0">
                <a:latin typeface="Calibri" panose="020F0502020204030204" pitchFamily="34" charset="0"/>
                <a:cs typeface="Calibri" panose="020F0502020204030204" pitchFamily="34" charset="0"/>
              </a:rPr>
              <a:t>förekommande vårdbehov</a:t>
            </a:r>
            <a:endParaRPr lang="sv-SE" dirty="0">
              <a:latin typeface="Calibri" panose="020F0502020204030204" pitchFamily="34" charset="0"/>
              <a:cs typeface="Calibri" panose="020F0502020204030204" pitchFamily="34" charset="0"/>
            </a:endParaRPr>
          </a:p>
          <a:p>
            <a:pPr marL="30163" indent="0">
              <a:buNone/>
            </a:pPr>
            <a:r>
              <a:rPr lang="sv-SE" dirty="0">
                <a:latin typeface="Calibri" panose="020F0502020204030204" pitchFamily="34" charset="0"/>
                <a:cs typeface="Calibri" panose="020F0502020204030204" pitchFamily="34" charset="0"/>
              </a:rPr>
              <a:t>2. se till att vården är lätt tillgänglig,</a:t>
            </a:r>
          </a:p>
          <a:p>
            <a:pPr marL="30163" indent="0">
              <a:buNone/>
            </a:pPr>
            <a:r>
              <a:rPr lang="sv-SE" dirty="0">
                <a:latin typeface="Calibri" panose="020F0502020204030204" pitchFamily="34" charset="0"/>
                <a:cs typeface="Calibri" panose="020F0502020204030204" pitchFamily="34" charset="0"/>
              </a:rPr>
              <a:t>3. tillhandahålla </a:t>
            </a:r>
            <a:r>
              <a:rPr lang="sv-SE" dirty="0" smtClean="0">
                <a:latin typeface="Calibri" panose="020F0502020204030204" pitchFamily="34" charset="0"/>
                <a:cs typeface="Calibri" panose="020F0502020204030204" pitchFamily="34" charset="0"/>
              </a:rPr>
              <a:t>förebyggande insatser </a:t>
            </a:r>
            <a:r>
              <a:rPr lang="sv-SE" dirty="0">
                <a:latin typeface="Calibri" panose="020F0502020204030204" pitchFamily="34" charset="0"/>
                <a:cs typeface="Calibri" panose="020F0502020204030204" pitchFamily="34" charset="0"/>
              </a:rPr>
              <a:t>utifrån såväl </a:t>
            </a:r>
            <a:r>
              <a:rPr lang="sv-SE" dirty="0" smtClean="0">
                <a:latin typeface="Calibri" panose="020F0502020204030204" pitchFamily="34" charset="0"/>
                <a:cs typeface="Calibri" panose="020F0502020204030204" pitchFamily="34" charset="0"/>
              </a:rPr>
              <a:t>befolkningens</a:t>
            </a:r>
          </a:p>
          <a:p>
            <a:pPr marL="30163" indent="0">
              <a:buNone/>
            </a:pPr>
            <a:r>
              <a:rPr lang="sv-SE" dirty="0" smtClean="0">
                <a:latin typeface="Calibri" panose="020F0502020204030204" pitchFamily="34" charset="0"/>
                <a:cs typeface="Calibri" panose="020F0502020204030204" pitchFamily="34" charset="0"/>
              </a:rPr>
              <a:t>    behov som patientens individuella behov och förutsättningar,</a:t>
            </a:r>
          </a:p>
          <a:p>
            <a:pPr marL="30163" indent="0">
              <a:buNone/>
            </a:pPr>
            <a:r>
              <a:rPr lang="sv-SE" dirty="0" smtClean="0">
                <a:latin typeface="Calibri" panose="020F0502020204030204" pitchFamily="34" charset="0"/>
                <a:cs typeface="Calibri" panose="020F0502020204030204" pitchFamily="34" charset="0"/>
              </a:rPr>
              <a:t>4</a:t>
            </a:r>
            <a:r>
              <a:rPr lang="sv-SE" dirty="0">
                <a:latin typeface="Calibri" panose="020F0502020204030204" pitchFamily="34" charset="0"/>
                <a:cs typeface="Calibri" panose="020F0502020204030204" pitchFamily="34" charset="0"/>
              </a:rPr>
              <a:t>. samordna olika insatser </a:t>
            </a:r>
            <a:r>
              <a:rPr lang="sv-SE" dirty="0" smtClean="0">
                <a:latin typeface="Calibri" panose="020F0502020204030204" pitchFamily="34" charset="0"/>
                <a:cs typeface="Calibri" panose="020F0502020204030204" pitchFamily="34" charset="0"/>
              </a:rPr>
              <a:t>för patienten </a:t>
            </a:r>
            <a:r>
              <a:rPr lang="sv-SE" dirty="0">
                <a:latin typeface="Calibri" panose="020F0502020204030204" pitchFamily="34" charset="0"/>
                <a:cs typeface="Calibri" panose="020F0502020204030204" pitchFamily="34" charset="0"/>
              </a:rPr>
              <a:t>i de fall det är </a:t>
            </a:r>
            <a:r>
              <a:rPr lang="sv-SE" dirty="0" smtClean="0">
                <a:latin typeface="Calibri" panose="020F0502020204030204" pitchFamily="34" charset="0"/>
                <a:cs typeface="Calibri" panose="020F0502020204030204" pitchFamily="34" charset="0"/>
              </a:rPr>
              <a:t>mest ändamålsenligt </a:t>
            </a:r>
            <a:r>
              <a:rPr lang="sv-SE" dirty="0">
                <a:latin typeface="Calibri" panose="020F0502020204030204" pitchFamily="34" charset="0"/>
                <a:cs typeface="Calibri" panose="020F0502020204030204" pitchFamily="34" charset="0"/>
              </a:rPr>
              <a:t>att </a:t>
            </a:r>
            <a:r>
              <a:rPr lang="sv-SE" dirty="0" smtClean="0">
                <a:latin typeface="Calibri" panose="020F0502020204030204" pitchFamily="34" charset="0"/>
                <a:cs typeface="Calibri" panose="020F0502020204030204" pitchFamily="34" charset="0"/>
              </a:rPr>
              <a:t>     samordningen sker </a:t>
            </a:r>
            <a:r>
              <a:rPr lang="sv-SE" dirty="0">
                <a:latin typeface="Calibri" panose="020F0502020204030204" pitchFamily="34" charset="0"/>
                <a:cs typeface="Calibri" panose="020F0502020204030204" pitchFamily="34" charset="0"/>
              </a:rPr>
              <a:t>inom </a:t>
            </a:r>
            <a:r>
              <a:rPr lang="sv-SE" dirty="0" smtClean="0">
                <a:latin typeface="Calibri" panose="020F0502020204030204" pitchFamily="34" charset="0"/>
                <a:cs typeface="Calibri" panose="020F0502020204030204" pitchFamily="34" charset="0"/>
              </a:rPr>
              <a:t>primärvården</a:t>
            </a:r>
            <a:endParaRPr lang="sv-SE" dirty="0">
              <a:latin typeface="Calibri" panose="020F0502020204030204" pitchFamily="34" charset="0"/>
              <a:cs typeface="Calibri" panose="020F0502020204030204" pitchFamily="34" charset="0"/>
            </a:endParaRPr>
          </a:p>
          <a:p>
            <a:pPr marL="30163" indent="0">
              <a:buNone/>
            </a:pPr>
            <a:r>
              <a:rPr lang="sv-SE" dirty="0">
                <a:latin typeface="Calibri" panose="020F0502020204030204" pitchFamily="34" charset="0"/>
                <a:cs typeface="Calibri" panose="020F0502020204030204" pitchFamily="34" charset="0"/>
              </a:rPr>
              <a:t>5. möjliggöra medverkan </a:t>
            </a:r>
            <a:r>
              <a:rPr lang="sv-SE" dirty="0" smtClean="0">
                <a:latin typeface="Calibri" panose="020F0502020204030204" pitchFamily="34" charset="0"/>
                <a:cs typeface="Calibri" panose="020F0502020204030204" pitchFamily="34" charset="0"/>
              </a:rPr>
              <a:t>vid genomförande </a:t>
            </a:r>
            <a:r>
              <a:rPr lang="sv-SE" dirty="0">
                <a:latin typeface="Calibri" panose="020F0502020204030204" pitchFamily="34" charset="0"/>
                <a:cs typeface="Calibri" panose="020F0502020204030204" pitchFamily="34" charset="0"/>
              </a:rPr>
              <a:t>av </a:t>
            </a:r>
            <a:r>
              <a:rPr lang="sv-SE" dirty="0" smtClean="0">
                <a:latin typeface="Calibri" panose="020F0502020204030204" pitchFamily="34" charset="0"/>
                <a:cs typeface="Calibri" panose="020F0502020204030204" pitchFamily="34" charset="0"/>
              </a:rPr>
              <a:t>forskningsarbete</a:t>
            </a:r>
          </a:p>
          <a:p>
            <a:pPr marL="30163" indent="0">
              <a:buNone/>
            </a:pPr>
            <a:endParaRPr lang="sv-SE" dirty="0"/>
          </a:p>
          <a:p>
            <a:pPr marL="30163" indent="0">
              <a:buNone/>
            </a:pPr>
            <a:r>
              <a:rPr lang="sv-SE" sz="1600" dirty="0"/>
              <a:t>Inriktningen för en nära och </a:t>
            </a:r>
            <a:r>
              <a:rPr lang="sv-SE" sz="1600" dirty="0" smtClean="0"/>
              <a:t>tillgänglig vård </a:t>
            </a:r>
            <a:r>
              <a:rPr lang="sv-SE" sz="1600" dirty="0"/>
              <a:t>– en </a:t>
            </a:r>
            <a:r>
              <a:rPr lang="sv-SE" sz="1600" dirty="0" smtClean="0"/>
              <a:t>primärvårdsreform, riksdagsbeslut 19 nov 2021</a:t>
            </a:r>
            <a:endParaRPr lang="sv-SE" sz="1600" dirty="0"/>
          </a:p>
        </p:txBody>
      </p:sp>
    </p:spTree>
    <p:extLst>
      <p:ext uri="{BB962C8B-B14F-4D97-AF65-F5344CB8AC3E}">
        <p14:creationId xmlns:p14="http://schemas.microsoft.com/office/powerpoint/2010/main" val="3911271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0439" y="5611024"/>
            <a:ext cx="1801238" cy="445771"/>
          </a:xfrm>
          <a:prstGeom prst="rect">
            <a:avLst/>
          </a:prstGeom>
        </p:spPr>
      </p:pic>
      <p:pic>
        <p:nvPicPr>
          <p:cNvPr id="7" name="Bildobjek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0571" y="5712680"/>
            <a:ext cx="1158281" cy="288070"/>
          </a:xfrm>
          <a:prstGeom prst="rect">
            <a:avLst/>
          </a:prstGeom>
        </p:spPr>
      </p:pic>
      <p:pic>
        <p:nvPicPr>
          <p:cNvPr id="8" name="Bildobjek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443" y="2079266"/>
            <a:ext cx="7273807" cy="3645281"/>
          </a:xfrm>
          <a:prstGeom prst="rect">
            <a:avLst/>
          </a:prstGeom>
        </p:spPr>
      </p:pic>
      <p:sp>
        <p:nvSpPr>
          <p:cNvPr id="2" name="Rektangel 1"/>
          <p:cNvSpPr/>
          <p:nvPr/>
        </p:nvSpPr>
        <p:spPr>
          <a:xfrm>
            <a:off x="1251084" y="1683897"/>
            <a:ext cx="2194560" cy="3878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pic>
        <p:nvPicPr>
          <p:cNvPr id="3" name="Bildobjekt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7213" y="2007613"/>
            <a:ext cx="2440988" cy="3394751"/>
          </a:xfrm>
          <a:prstGeom prst="rect">
            <a:avLst/>
          </a:prstGeom>
        </p:spPr>
      </p:pic>
      <p:sp>
        <p:nvSpPr>
          <p:cNvPr id="10" name="Vänster-höger-pil 9"/>
          <p:cNvSpPr/>
          <p:nvPr/>
        </p:nvSpPr>
        <p:spPr>
          <a:xfrm>
            <a:off x="5321491" y="4094309"/>
            <a:ext cx="751475" cy="20683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ruta 10"/>
          <p:cNvSpPr txBox="1"/>
          <p:nvPr/>
        </p:nvSpPr>
        <p:spPr>
          <a:xfrm>
            <a:off x="189412" y="5824418"/>
            <a:ext cx="3611888"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1" u="none" strike="noStrike" kern="1200" cap="none" spc="0" normalizeH="0" baseline="0" noProof="0" dirty="0">
                <a:ln>
                  <a:noFill/>
                </a:ln>
                <a:solidFill>
                  <a:prstClr val="black"/>
                </a:solidFill>
                <a:effectLst/>
                <a:uLnTx/>
                <a:uFillTx/>
                <a:latin typeface="Calibri"/>
                <a:ea typeface="+mn-ea"/>
                <a:cs typeface="+mn-cs"/>
              </a:rPr>
              <a:t>Anette Nilsson, Anneli Forsgren, Jonas Almgren</a:t>
            </a:r>
          </a:p>
        </p:txBody>
      </p:sp>
      <p:sp>
        <p:nvSpPr>
          <p:cNvPr id="13" name="textruta 12"/>
          <p:cNvSpPr txBox="1"/>
          <p:nvPr/>
        </p:nvSpPr>
        <p:spPr>
          <a:xfrm>
            <a:off x="5201749" y="2382141"/>
            <a:ext cx="1262744" cy="715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1" i="0" u="none" strike="noStrike" kern="1200" cap="none" spc="0" normalizeH="0" baseline="0" noProof="0" dirty="0">
                <a:ln>
                  <a:noFill/>
                </a:ln>
                <a:solidFill>
                  <a:prstClr val="black"/>
                </a:solidFill>
                <a:effectLst/>
                <a:uLnTx/>
                <a:uFillTx/>
                <a:latin typeface="Calibri"/>
                <a:ea typeface="+mn-ea"/>
                <a:cs typeface="+mn-cs"/>
              </a:rPr>
              <a:t>Integrerad primärvård i hemmet</a:t>
            </a:r>
          </a:p>
        </p:txBody>
      </p:sp>
      <p:sp>
        <p:nvSpPr>
          <p:cNvPr id="15" name="textruta 14"/>
          <p:cNvSpPr txBox="1"/>
          <p:nvPr/>
        </p:nvSpPr>
        <p:spPr>
          <a:xfrm>
            <a:off x="6347986" y="4279270"/>
            <a:ext cx="1164445" cy="3000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Calibri"/>
                <a:ea typeface="+mn-ea"/>
                <a:cs typeface="+mn-cs"/>
              </a:rPr>
              <a:t>Vårdcentral</a:t>
            </a:r>
          </a:p>
        </p:txBody>
      </p:sp>
      <p:sp>
        <p:nvSpPr>
          <p:cNvPr id="16" name="textruta 15"/>
          <p:cNvSpPr txBox="1"/>
          <p:nvPr/>
        </p:nvSpPr>
        <p:spPr>
          <a:xfrm>
            <a:off x="4287456" y="4197724"/>
            <a:ext cx="961970" cy="715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Calibri"/>
                <a:ea typeface="+mn-ea"/>
                <a:cs typeface="+mn-cs"/>
              </a:rPr>
              <a:t>Kommunal hälso-och sjukvård</a:t>
            </a:r>
          </a:p>
        </p:txBody>
      </p:sp>
      <p:pic>
        <p:nvPicPr>
          <p:cNvPr id="19" name="Bildobjekt 18"/>
          <p:cNvPicPr>
            <a:picLocks noChangeAspect="1"/>
          </p:cNvPicPr>
          <p:nvPr/>
        </p:nvPicPr>
        <p:blipFill>
          <a:blip r:embed="rId7"/>
          <a:stretch>
            <a:fillRect/>
          </a:stretch>
        </p:blipFill>
        <p:spPr>
          <a:xfrm>
            <a:off x="587766" y="2007613"/>
            <a:ext cx="2546747" cy="3412094"/>
          </a:xfrm>
          <a:prstGeom prst="rect">
            <a:avLst/>
          </a:prstGeom>
          <a:ln>
            <a:solidFill>
              <a:schemeClr val="accent6"/>
            </a:solidFill>
          </a:ln>
        </p:spPr>
      </p:pic>
      <p:sp>
        <p:nvSpPr>
          <p:cNvPr id="5" name="textruta 4"/>
          <p:cNvSpPr txBox="1"/>
          <p:nvPr/>
        </p:nvSpPr>
        <p:spPr>
          <a:xfrm>
            <a:off x="757646" y="339634"/>
            <a:ext cx="91309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rPr>
              <a:t>Gemensam plan för primärvård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120098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600" dirty="0" smtClean="0"/>
              <a:t>Systemledning</a:t>
            </a:r>
            <a:endParaRPr lang="sv-SE" sz="3600" dirty="0"/>
          </a:p>
        </p:txBody>
      </p:sp>
      <p:pic>
        <p:nvPicPr>
          <p:cNvPr id="6" name="Platshållare för innehåll 5"/>
          <p:cNvPicPr>
            <a:picLocks noGrp="1" noChangeAspect="1"/>
          </p:cNvPicPr>
          <p:nvPr>
            <p:ph idx="1"/>
          </p:nvPr>
        </p:nvPicPr>
        <p:blipFill>
          <a:blip r:embed="rId2"/>
          <a:stretch>
            <a:fillRect/>
          </a:stretch>
        </p:blipFill>
        <p:spPr>
          <a:xfrm>
            <a:off x="439660" y="1372684"/>
            <a:ext cx="4382597" cy="5485316"/>
          </a:xfrm>
          <a:prstGeom prst="rect">
            <a:avLst/>
          </a:prstGeom>
        </p:spPr>
      </p:pic>
      <p:sp>
        <p:nvSpPr>
          <p:cNvPr id="7" name="textruta 6"/>
          <p:cNvSpPr txBox="1"/>
          <p:nvPr/>
        </p:nvSpPr>
        <p:spPr>
          <a:xfrm>
            <a:off x="4966636" y="1690688"/>
            <a:ext cx="745471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Samverkan kommun och region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Systemledning politik samt tjänstepersoner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Nära vård – ett övergripande samverkansområde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6635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Flera Nära vård utredningar</a:t>
            </a:r>
            <a:endParaRPr lang="sv-SE" sz="3600" dirty="0"/>
          </a:p>
        </p:txBody>
      </p:sp>
      <p:sp>
        <p:nvSpPr>
          <p:cNvPr id="3" name="Platshållare för innehåll 2"/>
          <p:cNvSpPr>
            <a:spLocks noGrp="1"/>
          </p:cNvSpPr>
          <p:nvPr>
            <p:ph idx="1"/>
          </p:nvPr>
        </p:nvSpPr>
        <p:spPr>
          <a:xfrm>
            <a:off x="664233" y="1684305"/>
            <a:ext cx="10098176" cy="3738598"/>
          </a:xfrm>
        </p:spPr>
        <p:txBody>
          <a:bodyPr>
            <a:normAutofit fontScale="92500" lnSpcReduction="10000"/>
          </a:bodyPr>
          <a:lstStyle/>
          <a:p>
            <a:pPr marL="30163" indent="0">
              <a:buNone/>
            </a:pPr>
            <a:endParaRPr lang="sv-SE" dirty="0" smtClean="0"/>
          </a:p>
          <a:p>
            <a:r>
              <a:rPr lang="sv-SE" dirty="0"/>
              <a:t>Sammanhållen information inom vård och omsorg ( 31 maj 2021</a:t>
            </a:r>
            <a:r>
              <a:rPr lang="sv-SE" dirty="0" smtClean="0"/>
              <a:t>)</a:t>
            </a:r>
          </a:p>
          <a:p>
            <a:r>
              <a:rPr lang="sv-SE" dirty="0"/>
              <a:t>Utredningen om ökade förutsättningar för hållbara investeringsprojekt i framtidens hälso- och sjukvård ( 31 aug 2021</a:t>
            </a:r>
            <a:r>
              <a:rPr lang="sv-SE" dirty="0" smtClean="0"/>
              <a:t>)</a:t>
            </a:r>
          </a:p>
          <a:p>
            <a:r>
              <a:rPr lang="sv-SE" dirty="0" smtClean="0"/>
              <a:t>Utredningen </a:t>
            </a:r>
            <a:r>
              <a:rPr lang="sv-SE" dirty="0"/>
              <a:t>om en sammanhållen god och nära vård för barn och </a:t>
            </a:r>
            <a:r>
              <a:rPr lang="sv-SE" dirty="0" smtClean="0"/>
              <a:t>unga ( 1 okt 2021)</a:t>
            </a:r>
          </a:p>
          <a:p>
            <a:pPr>
              <a:buFont typeface="Arial" panose="020B0604020202020204" pitchFamily="34" charset="0"/>
              <a:buChar char="•"/>
            </a:pPr>
            <a:r>
              <a:rPr lang="sv-SE" dirty="0" smtClean="0"/>
              <a:t>Samsjuklighetsutredningen ( 30 nov 2021)</a:t>
            </a:r>
          </a:p>
          <a:p>
            <a:pPr>
              <a:buFont typeface="Arial" panose="020B0604020202020204" pitchFamily="34" charset="0"/>
              <a:buChar char="•"/>
            </a:pPr>
            <a:r>
              <a:rPr lang="sv-SE" dirty="0" smtClean="0"/>
              <a:t>Tillgänglighetsdelegationen ( 15 maj 2022)</a:t>
            </a:r>
          </a:p>
          <a:p>
            <a:pPr>
              <a:buFont typeface="Arial" panose="020B0604020202020204" pitchFamily="34" charset="0"/>
              <a:buChar char="•"/>
            </a:pPr>
            <a:r>
              <a:rPr lang="sv-SE" dirty="0" smtClean="0"/>
              <a:t>Äldreomsorgslag ( 30 juni 2022)</a:t>
            </a:r>
            <a:endParaRPr lang="sv-SE" dirty="0"/>
          </a:p>
        </p:txBody>
      </p:sp>
    </p:spTree>
    <p:extLst>
      <p:ext uri="{BB962C8B-B14F-4D97-AF65-F5344CB8AC3E}">
        <p14:creationId xmlns:p14="http://schemas.microsoft.com/office/powerpoint/2010/main" val="38645202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537960" y="2841434"/>
            <a:ext cx="5349240" cy="2772981"/>
          </a:xfrm>
        </p:spPr>
        <p:txBody>
          <a:bodyPr>
            <a:normAutofit fontScale="90000"/>
          </a:bodyPr>
          <a:lstStyle/>
          <a:p>
            <a:pPr algn="l"/>
            <a:r>
              <a:rPr lang="sv-SE" sz="8900" dirty="0" smtClean="0">
                <a:ln w="0">
                  <a:noFill/>
                </a:ln>
                <a:solidFill>
                  <a:schemeClr val="accent2">
                    <a:lumMod val="75000"/>
                  </a:schemeClr>
                </a:solidFill>
              </a:rPr>
              <a:t>Omställning pågår</a:t>
            </a:r>
            <a:r>
              <a:rPr lang="sv-SE" sz="8900" b="0" dirty="0" smtClean="0">
                <a:ln w="0">
                  <a:noFill/>
                </a:ln>
                <a:solidFill>
                  <a:schemeClr val="accent2">
                    <a:lumMod val="75000"/>
                  </a:schemeClr>
                </a:solidFill>
              </a:rPr>
              <a:t/>
            </a:r>
            <a:br>
              <a:rPr lang="sv-SE" sz="8900" b="0" dirty="0" smtClean="0">
                <a:ln w="0">
                  <a:noFill/>
                </a:ln>
                <a:solidFill>
                  <a:schemeClr val="accent2">
                    <a:lumMod val="75000"/>
                  </a:schemeClr>
                </a:solidFill>
              </a:rPr>
            </a:br>
            <a:r>
              <a:rPr lang="sv-SE" sz="8900" dirty="0" smtClean="0"/>
              <a:t/>
            </a:r>
            <a:br>
              <a:rPr lang="sv-SE" sz="8900" dirty="0" smtClean="0"/>
            </a:br>
            <a:endParaRPr lang="sv-SE" sz="8900" dirty="0"/>
          </a:p>
        </p:txBody>
      </p:sp>
      <p:sp>
        <p:nvSpPr>
          <p:cNvPr id="3" name="Underrubrik 2"/>
          <p:cNvSpPr>
            <a:spLocks noGrp="1"/>
          </p:cNvSpPr>
          <p:nvPr>
            <p:ph type="subTitle" idx="1"/>
          </p:nvPr>
        </p:nvSpPr>
        <p:spPr>
          <a:xfrm>
            <a:off x="6656351" y="3630914"/>
            <a:ext cx="4398264" cy="1655762"/>
          </a:xfrm>
        </p:spPr>
        <p:txBody>
          <a:bodyPr>
            <a:normAutofit/>
          </a:bodyPr>
          <a:lstStyle/>
          <a:p>
            <a:pPr algn="l"/>
            <a:r>
              <a:rPr lang="sv-SE" dirty="0" smtClean="0">
                <a:ln w="0">
                  <a:noFill/>
                </a:ln>
                <a:solidFill>
                  <a:schemeClr val="accent2">
                    <a:lumMod val="75000"/>
                  </a:schemeClr>
                </a:solidFill>
              </a:rPr>
              <a:t>Tillsammans utvecklar </a:t>
            </a:r>
            <a:br>
              <a:rPr lang="sv-SE" dirty="0" smtClean="0">
                <a:ln w="0">
                  <a:noFill/>
                </a:ln>
                <a:solidFill>
                  <a:schemeClr val="accent2">
                    <a:lumMod val="75000"/>
                  </a:schemeClr>
                </a:solidFill>
              </a:rPr>
            </a:br>
            <a:r>
              <a:rPr lang="sv-SE" dirty="0" smtClean="0">
                <a:ln w="0">
                  <a:noFill/>
                </a:ln>
                <a:solidFill>
                  <a:schemeClr val="accent2">
                    <a:lumMod val="75000"/>
                  </a:schemeClr>
                </a:solidFill>
              </a:rPr>
              <a:t>vi hälsa, vård och omsorg</a:t>
            </a:r>
            <a:r>
              <a:rPr lang="sv-SE" sz="4400" dirty="0" smtClean="0"/>
              <a:t/>
            </a:r>
            <a:br>
              <a:rPr lang="sv-SE" sz="4400" dirty="0" smtClean="0"/>
            </a:br>
            <a:r>
              <a:rPr lang="sv-SE" sz="1100" dirty="0" smtClean="0"/>
              <a:t/>
            </a:r>
            <a:br>
              <a:rPr lang="sv-SE" sz="1100" dirty="0" smtClean="0"/>
            </a:br>
            <a:endParaRPr lang="sv-SE" dirty="0"/>
          </a:p>
        </p:txBody>
      </p:sp>
      <p:pic>
        <p:nvPicPr>
          <p:cNvPr id="6" name="Bildobjekt 5"/>
          <p:cNvPicPr>
            <a:picLocks noChangeAspect="1"/>
          </p:cNvPicPr>
          <p:nvPr/>
        </p:nvPicPr>
        <p:blipFill>
          <a:blip r:embed="rId2"/>
          <a:stretch>
            <a:fillRect/>
          </a:stretch>
        </p:blipFill>
        <p:spPr>
          <a:xfrm>
            <a:off x="1364105" y="1011307"/>
            <a:ext cx="4026042" cy="4080301"/>
          </a:xfrm>
          <a:prstGeom prst="rect">
            <a:avLst/>
          </a:prstGeom>
        </p:spPr>
      </p:pic>
    </p:spTree>
    <p:extLst>
      <p:ext uri="{BB962C8B-B14F-4D97-AF65-F5344CB8AC3E}">
        <p14:creationId xmlns:p14="http://schemas.microsoft.com/office/powerpoint/2010/main" val="16851686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Nya arbetssätt växer fram – några exempel</a:t>
            </a:r>
            <a:endParaRPr lang="sv-SE" dirty="0"/>
          </a:p>
        </p:txBody>
      </p:sp>
      <p:sp>
        <p:nvSpPr>
          <p:cNvPr id="3" name="Platshållare för innehåll 2"/>
          <p:cNvSpPr>
            <a:spLocks noGrp="1"/>
          </p:cNvSpPr>
          <p:nvPr>
            <p:ph idx="1"/>
          </p:nvPr>
        </p:nvSpPr>
        <p:spPr/>
        <p:txBody>
          <a:bodyPr/>
          <a:lstStyle/>
          <a:p>
            <a:pPr marL="0" indent="0">
              <a:buNone/>
            </a:pPr>
            <a:endParaRPr lang="sv-SE" dirty="0"/>
          </a:p>
        </p:txBody>
      </p:sp>
      <p:sp>
        <p:nvSpPr>
          <p:cNvPr id="4" name="Ellips 3"/>
          <p:cNvSpPr/>
          <p:nvPr/>
        </p:nvSpPr>
        <p:spPr>
          <a:xfrm>
            <a:off x="3767484" y="2392698"/>
            <a:ext cx="1963556" cy="1207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Mobila team</a:t>
            </a: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Ellips 4"/>
          <p:cNvSpPr/>
          <p:nvPr/>
        </p:nvSpPr>
        <p:spPr>
          <a:xfrm>
            <a:off x="1034473" y="2435397"/>
            <a:ext cx="1943745" cy="120797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Hemmet platsen för vården</a:t>
            </a: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Ellips 5"/>
          <p:cNvSpPr/>
          <p:nvPr/>
        </p:nvSpPr>
        <p:spPr>
          <a:xfrm>
            <a:off x="7084194" y="2887579"/>
            <a:ext cx="45719" cy="52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lips 6"/>
          <p:cNvSpPr/>
          <p:nvPr/>
        </p:nvSpPr>
        <p:spPr>
          <a:xfrm>
            <a:off x="6237170" y="2348564"/>
            <a:ext cx="2002055" cy="1207970"/>
          </a:xfrm>
          <a:prstGeom prst="ellipse">
            <a:avLst/>
          </a:prstGeom>
          <a:solidFill>
            <a:srgbClr val="E050C8"/>
          </a:solidFill>
          <a:ln>
            <a:solidFill>
              <a:srgbClr val="E05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monitorering</a:t>
            </a: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Ellips 8"/>
          <p:cNvSpPr/>
          <p:nvPr/>
        </p:nvSpPr>
        <p:spPr>
          <a:xfrm>
            <a:off x="8886923" y="2310063"/>
            <a:ext cx="1960747" cy="120796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Specialist-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konsultation</a:t>
            </a: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Ellips 9"/>
          <p:cNvSpPr/>
          <p:nvPr/>
        </p:nvSpPr>
        <p:spPr>
          <a:xfrm>
            <a:off x="2435192" y="4253138"/>
            <a:ext cx="2098308" cy="1203158"/>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Befolknings-inriktat arbete</a:t>
            </a: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Ellips 10"/>
          <p:cNvSpPr/>
          <p:nvPr/>
        </p:nvSpPr>
        <p:spPr>
          <a:xfrm>
            <a:off x="5061283" y="4167740"/>
            <a:ext cx="2022911" cy="12885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Patient-kontrakt</a:t>
            </a: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Ellips 11"/>
          <p:cNvSpPr/>
          <p:nvPr/>
        </p:nvSpPr>
        <p:spPr>
          <a:xfrm>
            <a:off x="7964100" y="4167740"/>
            <a:ext cx="1930671" cy="12885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Barnets bästa</a:t>
            </a: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Högerpil 7"/>
          <p:cNvSpPr/>
          <p:nvPr/>
        </p:nvSpPr>
        <p:spPr>
          <a:xfrm>
            <a:off x="3142418" y="2952549"/>
            <a:ext cx="319298" cy="197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67694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6C303F5F-D8E5-4A5F-8CFC-DACE552F1A04" descr="8700B1F2-3F20-4D37-91C4-94FE48836B1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98" y="329184"/>
            <a:ext cx="9486334" cy="625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013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Intensiv hemrehabilitering</a:t>
            </a:r>
            <a:br>
              <a:rPr lang="sv-SE" sz="3600" dirty="0" smtClean="0"/>
            </a:br>
            <a:r>
              <a:rPr lang="sv-SE" sz="3600" dirty="0" smtClean="0"/>
              <a:t>Eskilstuna kommun</a:t>
            </a:r>
            <a:endParaRPr lang="sv-SE" sz="3600" dirty="0"/>
          </a:p>
        </p:txBody>
      </p:sp>
      <p:pic>
        <p:nvPicPr>
          <p:cNvPr id="5" name="Platshållare för innehåll 4"/>
          <p:cNvPicPr>
            <a:picLocks noGrp="1" noChangeAspect="1"/>
          </p:cNvPicPr>
          <p:nvPr>
            <p:ph sz="half" idx="1"/>
          </p:nvPr>
        </p:nvPicPr>
        <p:blipFill>
          <a:blip r:embed="rId2"/>
          <a:stretch>
            <a:fillRect/>
          </a:stretch>
        </p:blipFill>
        <p:spPr>
          <a:xfrm>
            <a:off x="666750" y="2597547"/>
            <a:ext cx="4714875" cy="3536156"/>
          </a:xfrm>
          <a:prstGeom prst="rect">
            <a:avLst/>
          </a:prstGeom>
        </p:spPr>
      </p:pic>
      <p:sp>
        <p:nvSpPr>
          <p:cNvPr id="4" name="Platshållare för innehåll 3"/>
          <p:cNvSpPr>
            <a:spLocks noGrp="1"/>
          </p:cNvSpPr>
          <p:nvPr>
            <p:ph sz="half" idx="2"/>
          </p:nvPr>
        </p:nvSpPr>
        <p:spPr>
          <a:xfrm>
            <a:off x="5552325" y="2494800"/>
            <a:ext cx="6316402" cy="3740400"/>
          </a:xfrm>
        </p:spPr>
        <p:txBody>
          <a:bodyPr>
            <a:normAutofit/>
          </a:bodyPr>
          <a:lstStyle/>
          <a:p>
            <a:pPr>
              <a:buFont typeface="Arial" panose="020B0604020202020204" pitchFamily="34" charset="0"/>
              <a:buChar char="•"/>
            </a:pPr>
            <a:r>
              <a:rPr lang="sv-SE" sz="2400" b="1" dirty="0" smtClean="0"/>
              <a:t>Målgrupp</a:t>
            </a:r>
            <a:r>
              <a:rPr lang="sv-SE" sz="2400" dirty="0" smtClean="0"/>
              <a:t>: Personer som efter sjukhusvård behöver hemtjänst för första gången</a:t>
            </a:r>
          </a:p>
          <a:p>
            <a:pPr>
              <a:buFont typeface="Arial" panose="020B0604020202020204" pitchFamily="34" charset="0"/>
              <a:buChar char="•"/>
            </a:pPr>
            <a:r>
              <a:rPr lang="sv-SE" sz="2400" b="1" dirty="0" smtClean="0"/>
              <a:t>Arbetssätt:</a:t>
            </a:r>
            <a:r>
              <a:rPr lang="sv-SE" sz="2400" dirty="0" smtClean="0"/>
              <a:t> Multiprofessionellt team i hemmet</a:t>
            </a:r>
          </a:p>
          <a:p>
            <a:pPr>
              <a:buFont typeface="Arial" panose="020B0604020202020204" pitchFamily="34" charset="0"/>
              <a:buChar char="•"/>
            </a:pPr>
            <a:r>
              <a:rPr lang="sv-SE" sz="2400" b="1" dirty="0" smtClean="0"/>
              <a:t>Resultat: </a:t>
            </a:r>
            <a:r>
              <a:rPr lang="sv-SE" sz="2400" dirty="0" smtClean="0"/>
              <a:t>Personer</a:t>
            </a:r>
            <a:r>
              <a:rPr lang="sv-SE" sz="2400" b="1" dirty="0" smtClean="0"/>
              <a:t> </a:t>
            </a:r>
            <a:r>
              <a:rPr lang="sv-SE" sz="2400" dirty="0" smtClean="0"/>
              <a:t>65-79 </a:t>
            </a:r>
            <a:r>
              <a:rPr lang="sv-SE" sz="2400" dirty="0"/>
              <a:t>år har behovet av hemtjänst minskat med 87 procent</a:t>
            </a:r>
            <a:r>
              <a:rPr lang="sv-SE" sz="2400" dirty="0" smtClean="0"/>
              <a:t>.</a:t>
            </a:r>
            <a:r>
              <a:rPr lang="sv-SE" sz="2400" b="1" dirty="0" smtClean="0"/>
              <a:t> </a:t>
            </a:r>
            <a:r>
              <a:rPr lang="sv-SE" sz="2400" dirty="0" smtClean="0"/>
              <a:t>Ökad självständighet               </a:t>
            </a:r>
          </a:p>
        </p:txBody>
      </p:sp>
    </p:spTree>
    <p:extLst>
      <p:ext uri="{BB962C8B-B14F-4D97-AF65-F5344CB8AC3E}">
        <p14:creationId xmlns:p14="http://schemas.microsoft.com/office/powerpoint/2010/main" val="5175303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b="0" dirty="0" smtClean="0">
                <a:latin typeface="Calibri Light" panose="020F0302020204030204" pitchFamily="34" charset="0"/>
                <a:cs typeface="Calibri Light" panose="020F0302020204030204" pitchFamily="34" charset="0"/>
              </a:rPr>
              <a:t>Barnets bästa i Kronoberg</a:t>
            </a:r>
            <a:endParaRPr lang="sv-SE" sz="3600" b="0" dirty="0">
              <a:latin typeface="Calibri Light" panose="020F0302020204030204" pitchFamily="34" charset="0"/>
              <a:cs typeface="Calibri Light" panose="020F0302020204030204" pitchFamily="34" charset="0"/>
            </a:endParaRPr>
          </a:p>
        </p:txBody>
      </p:sp>
      <p:sp>
        <p:nvSpPr>
          <p:cNvPr id="3" name="Platshållare för innehåll 2"/>
          <p:cNvSpPr>
            <a:spLocks noGrp="1"/>
          </p:cNvSpPr>
          <p:nvPr>
            <p:ph sz="half" idx="1"/>
          </p:nvPr>
        </p:nvSpPr>
        <p:spPr>
          <a:xfrm>
            <a:off x="664233" y="1728182"/>
            <a:ext cx="4716000" cy="3740400"/>
          </a:xfrm>
        </p:spPr>
        <p:txBody>
          <a:bodyPr/>
          <a:lstStyle/>
          <a:p>
            <a:pPr>
              <a:buFont typeface="Arial" panose="020B0604020202020204" pitchFamily="34" charset="0"/>
              <a:buChar char="•"/>
            </a:pPr>
            <a:r>
              <a:rPr lang="sv-SE" dirty="0"/>
              <a:t>Utgår från barnets behov</a:t>
            </a:r>
          </a:p>
          <a:p>
            <a:pPr>
              <a:buFont typeface="Arial" panose="020B0604020202020204" pitchFamily="34" charset="0"/>
              <a:buChar char="•"/>
            </a:pPr>
            <a:r>
              <a:rPr lang="sv-SE" dirty="0"/>
              <a:t>Vård, socialtjänst, skola, polis</a:t>
            </a:r>
          </a:p>
          <a:p>
            <a:pPr>
              <a:buFont typeface="Arial" panose="020B0604020202020204" pitchFamily="34" charset="0"/>
              <a:buChar char="•"/>
            </a:pPr>
            <a:r>
              <a:rPr lang="sv-SE" dirty="0"/>
              <a:t>Länsövergripande processledare</a:t>
            </a:r>
          </a:p>
          <a:p>
            <a:pPr>
              <a:buFont typeface="Arial" panose="020B0604020202020204" pitchFamily="34" charset="0"/>
              <a:buChar char="•"/>
            </a:pPr>
            <a:r>
              <a:rPr lang="sv-SE" dirty="0"/>
              <a:t>Tre verktyg</a:t>
            </a:r>
          </a:p>
          <a:p>
            <a:pPr marL="30163" indent="0">
              <a:buNone/>
            </a:pPr>
            <a:r>
              <a:rPr lang="sv-SE" dirty="0"/>
              <a:t> </a:t>
            </a:r>
            <a:r>
              <a:rPr lang="sv-SE" dirty="0" smtClean="0"/>
              <a:t>  Barnens </a:t>
            </a:r>
            <a:r>
              <a:rPr lang="sv-SE" dirty="0" err="1"/>
              <a:t>bästahjulet</a:t>
            </a:r>
            <a:r>
              <a:rPr lang="sv-SE" dirty="0"/>
              <a:t> </a:t>
            </a:r>
          </a:p>
          <a:p>
            <a:pPr marL="30163" indent="0">
              <a:buNone/>
            </a:pPr>
            <a:r>
              <a:rPr lang="sv-SE" dirty="0"/>
              <a:t> </a:t>
            </a:r>
            <a:r>
              <a:rPr lang="sv-SE" dirty="0" smtClean="0"/>
              <a:t>  Barnensbästa-ansvarig </a:t>
            </a:r>
            <a:endParaRPr lang="sv-SE" dirty="0"/>
          </a:p>
          <a:p>
            <a:pPr marL="30163" indent="0">
              <a:buNone/>
            </a:pPr>
            <a:r>
              <a:rPr lang="sv-SE" dirty="0"/>
              <a:t> </a:t>
            </a:r>
            <a:r>
              <a:rPr lang="sv-SE" dirty="0" smtClean="0"/>
              <a:t>  Barnets </a:t>
            </a:r>
            <a:r>
              <a:rPr lang="sv-SE" dirty="0"/>
              <a:t>plan</a:t>
            </a:r>
          </a:p>
          <a:p>
            <a:pPr marL="30163" indent="0">
              <a:buNone/>
            </a:pPr>
            <a:r>
              <a:rPr lang="en-US" sz="1600" dirty="0" err="1" smtClean="0"/>
              <a:t>Förlaga</a:t>
            </a:r>
            <a:r>
              <a:rPr lang="en-US" sz="1600" dirty="0" smtClean="0"/>
              <a:t>: Getting </a:t>
            </a:r>
            <a:r>
              <a:rPr lang="en-US" sz="1600" dirty="0"/>
              <a:t>It Right For Every Child (GIRFEC)- </a:t>
            </a:r>
            <a:r>
              <a:rPr lang="en-US" sz="1600" dirty="0" err="1"/>
              <a:t>Skottlandsmodellen</a:t>
            </a:r>
            <a:endParaRPr lang="sv-SE" sz="1600" dirty="0"/>
          </a:p>
        </p:txBody>
      </p:sp>
      <p:pic>
        <p:nvPicPr>
          <p:cNvPr id="5" name="Platshållare för innehåll 4"/>
          <p:cNvPicPr>
            <a:picLocks noGrp="1" noChangeAspect="1"/>
          </p:cNvPicPr>
          <p:nvPr>
            <p:ph sz="half" idx="2"/>
          </p:nvPr>
        </p:nvPicPr>
        <p:blipFill>
          <a:blip r:embed="rId2"/>
          <a:stretch>
            <a:fillRect/>
          </a:stretch>
        </p:blipFill>
        <p:spPr>
          <a:xfrm>
            <a:off x="5508482" y="2376281"/>
            <a:ext cx="2937576" cy="3740150"/>
          </a:xfrm>
          <a:prstGeom prst="rect">
            <a:avLst/>
          </a:prstGeom>
        </p:spPr>
      </p:pic>
      <p:pic>
        <p:nvPicPr>
          <p:cNvPr id="4" name="Bildobjekt 3"/>
          <p:cNvPicPr>
            <a:picLocks noChangeAspect="1"/>
          </p:cNvPicPr>
          <p:nvPr/>
        </p:nvPicPr>
        <p:blipFill>
          <a:blip r:embed="rId3"/>
          <a:stretch>
            <a:fillRect/>
          </a:stretch>
        </p:blipFill>
        <p:spPr>
          <a:xfrm>
            <a:off x="6010404" y="1023598"/>
            <a:ext cx="4805378" cy="5092833"/>
          </a:xfrm>
          <a:prstGeom prst="rect">
            <a:avLst/>
          </a:prstGeom>
        </p:spPr>
      </p:pic>
    </p:spTree>
    <p:extLst>
      <p:ext uri="{BB962C8B-B14F-4D97-AF65-F5344CB8AC3E}">
        <p14:creationId xmlns:p14="http://schemas.microsoft.com/office/powerpoint/2010/main" val="3146863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823E6A-F671-4227-A049-43D12C7F558F}"/>
              </a:ext>
            </a:extLst>
          </p:cNvPr>
          <p:cNvSpPr>
            <a:spLocks noGrp="1"/>
          </p:cNvSpPr>
          <p:nvPr>
            <p:ph type="title"/>
          </p:nvPr>
        </p:nvSpPr>
        <p:spPr>
          <a:xfrm>
            <a:off x="443865" y="302043"/>
            <a:ext cx="11748135" cy="1325563"/>
          </a:xfrm>
        </p:spPr>
        <p:txBody>
          <a:bodyPr/>
          <a:lstStyle/>
          <a:p>
            <a:pPr>
              <a:lnSpc>
                <a:spcPct val="100000"/>
              </a:lnSpc>
            </a:pPr>
            <a:r>
              <a:rPr lang="sv-SE" sz="3600" b="0" dirty="0">
                <a:latin typeface="Calibri Light" panose="020F0302020204030204" pitchFamily="34" charset="0"/>
                <a:cs typeface="Calibri Light" panose="020F0302020204030204" pitchFamily="34" charset="0"/>
              </a:rPr>
              <a:t>Samarbete med Samsjuklighetsutredningen </a:t>
            </a:r>
            <a:r>
              <a:rPr lang="sv-SE" sz="3600" b="0" dirty="0" smtClean="0">
                <a:latin typeface="Calibri Light" panose="020F0302020204030204" pitchFamily="34" charset="0"/>
                <a:cs typeface="Calibri Light" panose="020F0302020204030204" pitchFamily="34" charset="0"/>
              </a:rPr>
              <a:t/>
            </a:r>
            <a:br>
              <a:rPr lang="sv-SE" sz="3600" b="0" dirty="0" smtClean="0">
                <a:latin typeface="Calibri Light" panose="020F0302020204030204" pitchFamily="34" charset="0"/>
                <a:cs typeface="Calibri Light" panose="020F0302020204030204" pitchFamily="34" charset="0"/>
              </a:rPr>
            </a:br>
            <a:r>
              <a:rPr lang="sv-SE" sz="3600" b="0" dirty="0" smtClean="0">
                <a:latin typeface="Calibri Light" panose="020F0302020204030204" pitchFamily="34" charset="0"/>
                <a:cs typeface="Calibri Light" panose="020F0302020204030204" pitchFamily="34" charset="0"/>
              </a:rPr>
              <a:t>Värmland, Västernorrland, Örebro</a:t>
            </a:r>
            <a:endParaRPr lang="sv-SE" sz="3600" b="0" dirty="0">
              <a:latin typeface="Calibri Light" panose="020F0302020204030204" pitchFamily="34" charset="0"/>
              <a:cs typeface="Calibri Light" panose="020F0302020204030204" pitchFamily="34" charset="0"/>
            </a:endParaRPr>
          </a:p>
        </p:txBody>
      </p:sp>
      <p:sp>
        <p:nvSpPr>
          <p:cNvPr id="3" name="Platshållare för innehåll 2">
            <a:extLst>
              <a:ext uri="{FF2B5EF4-FFF2-40B4-BE49-F238E27FC236}">
                <a16:creationId xmlns:a16="http://schemas.microsoft.com/office/drawing/2014/main" id="{8019CFB0-E919-4147-A858-C3280F35C514}"/>
              </a:ext>
            </a:extLst>
          </p:cNvPr>
          <p:cNvSpPr>
            <a:spLocks noGrp="1"/>
          </p:cNvSpPr>
          <p:nvPr>
            <p:ph idx="1"/>
          </p:nvPr>
        </p:nvSpPr>
        <p:spPr>
          <a:xfrm>
            <a:off x="322900" y="1749141"/>
            <a:ext cx="11127658" cy="1241535"/>
          </a:xfrm>
        </p:spPr>
        <p:txBody>
          <a:bodyPr>
            <a:normAutofit/>
          </a:bodyPr>
          <a:lstStyle/>
          <a:p>
            <a:pPr marL="0" indent="0">
              <a:buNone/>
            </a:pPr>
            <a:endParaRPr lang="sv-SE" sz="2000" i="1" dirty="0"/>
          </a:p>
          <a:p>
            <a:pPr marL="0" indent="0">
              <a:buNone/>
            </a:pPr>
            <a:endParaRPr lang="sv-SE" sz="2000" i="1" dirty="0"/>
          </a:p>
        </p:txBody>
      </p:sp>
      <p:sp>
        <p:nvSpPr>
          <p:cNvPr id="4" name="Platshållare för innehåll 2">
            <a:extLst>
              <a:ext uri="{FF2B5EF4-FFF2-40B4-BE49-F238E27FC236}">
                <a16:creationId xmlns:a16="http://schemas.microsoft.com/office/drawing/2014/main" id="{CF7750FA-5118-4D2E-9A00-DB94A6CE25B4}"/>
              </a:ext>
            </a:extLst>
          </p:cNvPr>
          <p:cNvSpPr txBox="1">
            <a:spLocks/>
          </p:cNvSpPr>
          <p:nvPr/>
        </p:nvSpPr>
        <p:spPr>
          <a:xfrm>
            <a:off x="5351542" y="1750875"/>
            <a:ext cx="4907677" cy="4570033"/>
          </a:xfrm>
          <a:custGeom>
            <a:avLst/>
            <a:gdLst>
              <a:gd name="connsiteX0" fmla="*/ 0 w 4907677"/>
              <a:gd name="connsiteY0" fmla="*/ 761687 h 4570033"/>
              <a:gd name="connsiteX1" fmla="*/ 761687 w 4907677"/>
              <a:gd name="connsiteY1" fmla="*/ 0 h 4570033"/>
              <a:gd name="connsiteX2" fmla="*/ 1359581 w 4907677"/>
              <a:gd name="connsiteY2" fmla="*/ 0 h 4570033"/>
              <a:gd name="connsiteX3" fmla="*/ 1889788 w 4907677"/>
              <a:gd name="connsiteY3" fmla="*/ 0 h 4570033"/>
              <a:gd name="connsiteX4" fmla="*/ 2521525 w 4907677"/>
              <a:gd name="connsiteY4" fmla="*/ 0 h 4570033"/>
              <a:gd name="connsiteX5" fmla="*/ 3051732 w 4907677"/>
              <a:gd name="connsiteY5" fmla="*/ 0 h 4570033"/>
              <a:gd name="connsiteX6" fmla="*/ 4145990 w 4907677"/>
              <a:gd name="connsiteY6" fmla="*/ 0 h 4570033"/>
              <a:gd name="connsiteX7" fmla="*/ 4907677 w 4907677"/>
              <a:gd name="connsiteY7" fmla="*/ 761687 h 4570033"/>
              <a:gd name="connsiteX8" fmla="*/ 4907677 w 4907677"/>
              <a:gd name="connsiteY8" fmla="*/ 1238997 h 4570033"/>
              <a:gd name="connsiteX9" fmla="*/ 4907677 w 4907677"/>
              <a:gd name="connsiteY9" fmla="*/ 1716307 h 4570033"/>
              <a:gd name="connsiteX10" fmla="*/ 4907677 w 4907677"/>
              <a:gd name="connsiteY10" fmla="*/ 2224083 h 4570033"/>
              <a:gd name="connsiteX11" fmla="*/ 4907677 w 4907677"/>
              <a:gd name="connsiteY11" fmla="*/ 2701393 h 4570033"/>
              <a:gd name="connsiteX12" fmla="*/ 4907677 w 4907677"/>
              <a:gd name="connsiteY12" fmla="*/ 3209170 h 4570033"/>
              <a:gd name="connsiteX13" fmla="*/ 4907677 w 4907677"/>
              <a:gd name="connsiteY13" fmla="*/ 3808346 h 4570033"/>
              <a:gd name="connsiteX14" fmla="*/ 4145990 w 4907677"/>
              <a:gd name="connsiteY14" fmla="*/ 4570033 h 4570033"/>
              <a:gd name="connsiteX15" fmla="*/ 3581940 w 4907677"/>
              <a:gd name="connsiteY15" fmla="*/ 4570033 h 4570033"/>
              <a:gd name="connsiteX16" fmla="*/ 3119418 w 4907677"/>
              <a:gd name="connsiteY16" fmla="*/ 4570033 h 4570033"/>
              <a:gd name="connsiteX17" fmla="*/ 2521525 w 4907677"/>
              <a:gd name="connsiteY17" fmla="*/ 4570033 h 4570033"/>
              <a:gd name="connsiteX18" fmla="*/ 2025160 w 4907677"/>
              <a:gd name="connsiteY18" fmla="*/ 4570033 h 4570033"/>
              <a:gd name="connsiteX19" fmla="*/ 1427267 w 4907677"/>
              <a:gd name="connsiteY19" fmla="*/ 4570033 h 4570033"/>
              <a:gd name="connsiteX20" fmla="*/ 761687 w 4907677"/>
              <a:gd name="connsiteY20" fmla="*/ 4570033 h 4570033"/>
              <a:gd name="connsiteX21" fmla="*/ 0 w 4907677"/>
              <a:gd name="connsiteY21" fmla="*/ 3808346 h 4570033"/>
              <a:gd name="connsiteX22" fmla="*/ 0 w 4907677"/>
              <a:gd name="connsiteY22" fmla="*/ 3270103 h 4570033"/>
              <a:gd name="connsiteX23" fmla="*/ 0 w 4907677"/>
              <a:gd name="connsiteY23" fmla="*/ 2731860 h 4570033"/>
              <a:gd name="connsiteX24" fmla="*/ 0 w 4907677"/>
              <a:gd name="connsiteY24" fmla="*/ 2224083 h 4570033"/>
              <a:gd name="connsiteX25" fmla="*/ 0 w 4907677"/>
              <a:gd name="connsiteY25" fmla="*/ 1655374 h 4570033"/>
              <a:gd name="connsiteX26" fmla="*/ 0 w 4907677"/>
              <a:gd name="connsiteY26" fmla="*/ 1208530 h 4570033"/>
              <a:gd name="connsiteX27" fmla="*/ 0 w 4907677"/>
              <a:gd name="connsiteY27" fmla="*/ 761687 h 457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07677" h="4570033" fill="none" extrusionOk="0">
                <a:moveTo>
                  <a:pt x="0" y="761687"/>
                </a:moveTo>
                <a:cubicBezTo>
                  <a:pt x="32315" y="453630"/>
                  <a:pt x="298821" y="-9053"/>
                  <a:pt x="761687" y="0"/>
                </a:cubicBezTo>
                <a:cubicBezTo>
                  <a:pt x="966558" y="-29611"/>
                  <a:pt x="1205627" y="53353"/>
                  <a:pt x="1359581" y="0"/>
                </a:cubicBezTo>
                <a:cubicBezTo>
                  <a:pt x="1513535" y="-53353"/>
                  <a:pt x="1711667" y="56609"/>
                  <a:pt x="1889788" y="0"/>
                </a:cubicBezTo>
                <a:cubicBezTo>
                  <a:pt x="2067909" y="-56609"/>
                  <a:pt x="2251537" y="2491"/>
                  <a:pt x="2521525" y="0"/>
                </a:cubicBezTo>
                <a:cubicBezTo>
                  <a:pt x="2791513" y="-2491"/>
                  <a:pt x="2865967" y="59523"/>
                  <a:pt x="3051732" y="0"/>
                </a:cubicBezTo>
                <a:cubicBezTo>
                  <a:pt x="3237497" y="-59523"/>
                  <a:pt x="3691951" y="53271"/>
                  <a:pt x="4145990" y="0"/>
                </a:cubicBezTo>
                <a:cubicBezTo>
                  <a:pt x="4636927" y="-56414"/>
                  <a:pt x="4887105" y="332682"/>
                  <a:pt x="4907677" y="761687"/>
                </a:cubicBezTo>
                <a:cubicBezTo>
                  <a:pt x="4957823" y="888577"/>
                  <a:pt x="4860266" y="1003119"/>
                  <a:pt x="4907677" y="1238997"/>
                </a:cubicBezTo>
                <a:cubicBezTo>
                  <a:pt x="4955088" y="1474875"/>
                  <a:pt x="4853426" y="1496161"/>
                  <a:pt x="4907677" y="1716307"/>
                </a:cubicBezTo>
                <a:cubicBezTo>
                  <a:pt x="4961928" y="1936453"/>
                  <a:pt x="4901157" y="2003736"/>
                  <a:pt x="4907677" y="2224083"/>
                </a:cubicBezTo>
                <a:cubicBezTo>
                  <a:pt x="4914197" y="2444430"/>
                  <a:pt x="4869403" y="2497126"/>
                  <a:pt x="4907677" y="2701393"/>
                </a:cubicBezTo>
                <a:cubicBezTo>
                  <a:pt x="4945951" y="2905660"/>
                  <a:pt x="4897745" y="3032881"/>
                  <a:pt x="4907677" y="3209170"/>
                </a:cubicBezTo>
                <a:cubicBezTo>
                  <a:pt x="4917609" y="3385459"/>
                  <a:pt x="4862434" y="3644520"/>
                  <a:pt x="4907677" y="3808346"/>
                </a:cubicBezTo>
                <a:cubicBezTo>
                  <a:pt x="4805250" y="4295011"/>
                  <a:pt x="4645951" y="4530848"/>
                  <a:pt x="4145990" y="4570033"/>
                </a:cubicBezTo>
                <a:cubicBezTo>
                  <a:pt x="3895873" y="4601745"/>
                  <a:pt x="3750006" y="4523809"/>
                  <a:pt x="3581940" y="4570033"/>
                </a:cubicBezTo>
                <a:cubicBezTo>
                  <a:pt x="3413874" y="4616257"/>
                  <a:pt x="3240424" y="4541721"/>
                  <a:pt x="3119418" y="4570033"/>
                </a:cubicBezTo>
                <a:cubicBezTo>
                  <a:pt x="2998412" y="4598345"/>
                  <a:pt x="2760303" y="4526023"/>
                  <a:pt x="2521525" y="4570033"/>
                </a:cubicBezTo>
                <a:cubicBezTo>
                  <a:pt x="2282747" y="4614043"/>
                  <a:pt x="2260613" y="4522201"/>
                  <a:pt x="2025160" y="4570033"/>
                </a:cubicBezTo>
                <a:cubicBezTo>
                  <a:pt x="1789707" y="4617865"/>
                  <a:pt x="1548902" y="4505734"/>
                  <a:pt x="1427267" y="4570033"/>
                </a:cubicBezTo>
                <a:cubicBezTo>
                  <a:pt x="1305632" y="4634332"/>
                  <a:pt x="1012070" y="4493223"/>
                  <a:pt x="761687" y="4570033"/>
                </a:cubicBezTo>
                <a:cubicBezTo>
                  <a:pt x="399936" y="4594853"/>
                  <a:pt x="-88900" y="4246579"/>
                  <a:pt x="0" y="3808346"/>
                </a:cubicBezTo>
                <a:cubicBezTo>
                  <a:pt x="-4370" y="3578566"/>
                  <a:pt x="53697" y="3490513"/>
                  <a:pt x="0" y="3270103"/>
                </a:cubicBezTo>
                <a:cubicBezTo>
                  <a:pt x="-53697" y="3049693"/>
                  <a:pt x="36544" y="2876737"/>
                  <a:pt x="0" y="2731860"/>
                </a:cubicBezTo>
                <a:cubicBezTo>
                  <a:pt x="-36544" y="2586983"/>
                  <a:pt x="18812" y="2352046"/>
                  <a:pt x="0" y="2224083"/>
                </a:cubicBezTo>
                <a:cubicBezTo>
                  <a:pt x="-18812" y="2096120"/>
                  <a:pt x="41508" y="1785034"/>
                  <a:pt x="0" y="1655374"/>
                </a:cubicBezTo>
                <a:cubicBezTo>
                  <a:pt x="-41508" y="1525714"/>
                  <a:pt x="20007" y="1300079"/>
                  <a:pt x="0" y="1208530"/>
                </a:cubicBezTo>
                <a:cubicBezTo>
                  <a:pt x="-20007" y="1116981"/>
                  <a:pt x="24516" y="866213"/>
                  <a:pt x="0" y="761687"/>
                </a:cubicBezTo>
                <a:close/>
              </a:path>
              <a:path w="4907677" h="4570033" stroke="0" extrusionOk="0">
                <a:moveTo>
                  <a:pt x="0" y="761687"/>
                </a:moveTo>
                <a:cubicBezTo>
                  <a:pt x="13960" y="399806"/>
                  <a:pt x="342594" y="19044"/>
                  <a:pt x="761687" y="0"/>
                </a:cubicBezTo>
                <a:cubicBezTo>
                  <a:pt x="993998" y="-21265"/>
                  <a:pt x="1136286" y="25802"/>
                  <a:pt x="1325738" y="0"/>
                </a:cubicBezTo>
                <a:cubicBezTo>
                  <a:pt x="1515190" y="-25802"/>
                  <a:pt x="1721527" y="52655"/>
                  <a:pt x="1923631" y="0"/>
                </a:cubicBezTo>
                <a:cubicBezTo>
                  <a:pt x="2125735" y="-52655"/>
                  <a:pt x="2236104" y="33726"/>
                  <a:pt x="2419995" y="0"/>
                </a:cubicBezTo>
                <a:cubicBezTo>
                  <a:pt x="2603886" y="-33726"/>
                  <a:pt x="2801719" y="23011"/>
                  <a:pt x="3017889" y="0"/>
                </a:cubicBezTo>
                <a:cubicBezTo>
                  <a:pt x="3234059" y="-23011"/>
                  <a:pt x="3360598" y="4621"/>
                  <a:pt x="3480410" y="0"/>
                </a:cubicBezTo>
                <a:cubicBezTo>
                  <a:pt x="3600222" y="-4621"/>
                  <a:pt x="3976549" y="4761"/>
                  <a:pt x="4145990" y="0"/>
                </a:cubicBezTo>
                <a:cubicBezTo>
                  <a:pt x="4579280" y="8974"/>
                  <a:pt x="4810695" y="380846"/>
                  <a:pt x="4907677" y="761687"/>
                </a:cubicBezTo>
                <a:cubicBezTo>
                  <a:pt x="4934282" y="882738"/>
                  <a:pt x="4880175" y="1131740"/>
                  <a:pt x="4907677" y="1299930"/>
                </a:cubicBezTo>
                <a:cubicBezTo>
                  <a:pt x="4935179" y="1468120"/>
                  <a:pt x="4865838" y="1556331"/>
                  <a:pt x="4907677" y="1746773"/>
                </a:cubicBezTo>
                <a:cubicBezTo>
                  <a:pt x="4949516" y="1937215"/>
                  <a:pt x="4896387" y="2009404"/>
                  <a:pt x="4907677" y="2163150"/>
                </a:cubicBezTo>
                <a:cubicBezTo>
                  <a:pt x="4918967" y="2316896"/>
                  <a:pt x="4864711" y="2467886"/>
                  <a:pt x="4907677" y="2579527"/>
                </a:cubicBezTo>
                <a:cubicBezTo>
                  <a:pt x="4950643" y="2691168"/>
                  <a:pt x="4857093" y="2913363"/>
                  <a:pt x="4907677" y="3148237"/>
                </a:cubicBezTo>
                <a:cubicBezTo>
                  <a:pt x="4958261" y="3383111"/>
                  <a:pt x="4845478" y="3517953"/>
                  <a:pt x="4907677" y="3808346"/>
                </a:cubicBezTo>
                <a:cubicBezTo>
                  <a:pt x="4878173" y="4291311"/>
                  <a:pt x="4589068" y="4514652"/>
                  <a:pt x="4145990" y="4570033"/>
                </a:cubicBezTo>
                <a:cubicBezTo>
                  <a:pt x="3946895" y="4599682"/>
                  <a:pt x="3811228" y="4568325"/>
                  <a:pt x="3615783" y="4570033"/>
                </a:cubicBezTo>
                <a:cubicBezTo>
                  <a:pt x="3420338" y="4571741"/>
                  <a:pt x="3235506" y="4511202"/>
                  <a:pt x="2984046" y="4570033"/>
                </a:cubicBezTo>
                <a:cubicBezTo>
                  <a:pt x="2732586" y="4628864"/>
                  <a:pt x="2693704" y="4515133"/>
                  <a:pt x="2487682" y="4570033"/>
                </a:cubicBezTo>
                <a:cubicBezTo>
                  <a:pt x="2281660" y="4624933"/>
                  <a:pt x="2082266" y="4516809"/>
                  <a:pt x="1855945" y="4570033"/>
                </a:cubicBezTo>
                <a:cubicBezTo>
                  <a:pt x="1629624" y="4623257"/>
                  <a:pt x="1060347" y="4478491"/>
                  <a:pt x="761687" y="4570033"/>
                </a:cubicBezTo>
                <a:cubicBezTo>
                  <a:pt x="397179" y="4581871"/>
                  <a:pt x="80522" y="4177147"/>
                  <a:pt x="0" y="3808346"/>
                </a:cubicBezTo>
                <a:cubicBezTo>
                  <a:pt x="-50096" y="3681270"/>
                  <a:pt x="38629" y="3549925"/>
                  <a:pt x="0" y="3361503"/>
                </a:cubicBezTo>
                <a:cubicBezTo>
                  <a:pt x="-38629" y="3173081"/>
                  <a:pt x="56260" y="2989900"/>
                  <a:pt x="0" y="2823260"/>
                </a:cubicBezTo>
                <a:cubicBezTo>
                  <a:pt x="-56260" y="2656620"/>
                  <a:pt x="64133" y="2520026"/>
                  <a:pt x="0" y="2254550"/>
                </a:cubicBezTo>
                <a:cubicBezTo>
                  <a:pt x="-64133" y="1989074"/>
                  <a:pt x="20120" y="1952028"/>
                  <a:pt x="0" y="1746773"/>
                </a:cubicBezTo>
                <a:cubicBezTo>
                  <a:pt x="-20120" y="1541518"/>
                  <a:pt x="2196" y="1509394"/>
                  <a:pt x="0" y="1299930"/>
                </a:cubicBezTo>
                <a:cubicBezTo>
                  <a:pt x="-2196" y="1090466"/>
                  <a:pt x="50189" y="907116"/>
                  <a:pt x="0" y="761687"/>
                </a:cubicBezTo>
                <a:close/>
              </a:path>
            </a:pathLst>
          </a:custGeom>
          <a:solidFill>
            <a:srgbClr val="6FAEB8">
              <a:alpha val="50000"/>
            </a:srgbClr>
          </a:solidFill>
          <a:ln>
            <a:solidFill>
              <a:schemeClr val="tx1"/>
            </a:solidFill>
            <a:extLst>
              <a:ext uri="{C807C97D-BFC1-408E-A445-0C87EB9F89A2}">
                <ask:lineSketchStyleProps xmlns="" xmlns:ask="http://schemas.microsoft.com/office/drawing/2018/sketchyshapes" sd="256173113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sv-SE" sz="1600" b="1" dirty="0" smtClean="0">
                <a:solidFill>
                  <a:schemeClr val="tx1"/>
                </a:solidFill>
                <a:latin typeface="Century Gothic" panose="020B0502020202020204" pitchFamily="34" charset="0"/>
              </a:rPr>
              <a:t>  Samarbete </a:t>
            </a:r>
            <a:r>
              <a:rPr lang="sv-SE" sz="1600" b="1" dirty="0">
                <a:solidFill>
                  <a:schemeClr val="tx1"/>
                </a:solidFill>
                <a:latin typeface="Century Gothic" panose="020B0502020202020204" pitchFamily="34" charset="0"/>
              </a:rPr>
              <a:t>i tre steg: </a:t>
            </a:r>
            <a:br>
              <a:rPr lang="sv-SE" sz="1600" b="1" dirty="0">
                <a:solidFill>
                  <a:schemeClr val="tx1"/>
                </a:solidFill>
                <a:latin typeface="Century Gothic" panose="020B0502020202020204" pitchFamily="34" charset="0"/>
              </a:rPr>
            </a:br>
            <a:endParaRPr lang="sv-SE" sz="1600" b="1" dirty="0">
              <a:solidFill>
                <a:schemeClr val="tx1"/>
              </a:solidFill>
              <a:latin typeface="Century Gothic" panose="020B0502020202020204" pitchFamily="34" charset="0"/>
            </a:endParaRPr>
          </a:p>
          <a:p>
            <a:pPr algn="l"/>
            <a:r>
              <a:rPr lang="sv-SE" sz="1600" b="1" dirty="0" smtClean="0">
                <a:solidFill>
                  <a:schemeClr val="tx1"/>
                </a:solidFill>
                <a:latin typeface="Century Gothic" panose="020B0502020202020204" pitchFamily="34" charset="0"/>
              </a:rPr>
              <a:t>Steg </a:t>
            </a:r>
            <a:r>
              <a:rPr lang="sv-SE" sz="1600" b="1" dirty="0">
                <a:solidFill>
                  <a:schemeClr val="tx1"/>
                </a:solidFill>
                <a:latin typeface="Century Gothic" panose="020B0502020202020204" pitchFamily="34" charset="0"/>
              </a:rPr>
              <a:t>1 </a:t>
            </a:r>
            <a:r>
              <a:rPr lang="sv-SE" sz="1600" dirty="0">
                <a:solidFill>
                  <a:schemeClr val="tx1"/>
                </a:solidFill>
                <a:latin typeface="Century Gothic" panose="020B0502020202020204" pitchFamily="34" charset="0"/>
              </a:rPr>
              <a:t>– Ta fram en målbild tillsammans med </a:t>
            </a:r>
            <a:r>
              <a:rPr lang="sv-SE" sz="1600" dirty="0" smtClean="0">
                <a:solidFill>
                  <a:schemeClr val="tx1"/>
                </a:solidFill>
                <a:latin typeface="Century Gothic" panose="020B0502020202020204" pitchFamily="34" charset="0"/>
              </a:rPr>
              <a:t> erfarenhetsexperter</a:t>
            </a:r>
            <a:endParaRPr lang="sv-SE" sz="1600" dirty="0">
              <a:solidFill>
                <a:schemeClr val="tx1"/>
              </a:solidFill>
              <a:latin typeface="Century Gothic" panose="020B0502020202020204" pitchFamily="34" charset="0"/>
            </a:endParaRPr>
          </a:p>
          <a:p>
            <a:pPr algn="l"/>
            <a:r>
              <a:rPr lang="sv-SE" sz="1600" dirty="0">
                <a:solidFill>
                  <a:schemeClr val="tx1"/>
                </a:solidFill>
                <a:latin typeface="Century Gothic" panose="020B0502020202020204" pitchFamily="34" charset="0"/>
              </a:rPr>
              <a:t> </a:t>
            </a:r>
          </a:p>
          <a:p>
            <a:pPr algn="l"/>
            <a:r>
              <a:rPr lang="sv-SE" sz="1600" b="1" dirty="0">
                <a:solidFill>
                  <a:schemeClr val="tx1"/>
                </a:solidFill>
                <a:latin typeface="Century Gothic" panose="020B0502020202020204" pitchFamily="34" charset="0"/>
              </a:rPr>
              <a:t>Steg 2 </a:t>
            </a:r>
            <a:r>
              <a:rPr lang="sv-SE" sz="1600" dirty="0">
                <a:solidFill>
                  <a:schemeClr val="tx1"/>
                </a:solidFill>
                <a:latin typeface="Century Gothic" panose="020B0502020202020204" pitchFamily="34" charset="0"/>
              </a:rPr>
              <a:t>– Diskutera och analysera konsekvenser av målbilden för styrning, ledning och organisation </a:t>
            </a:r>
          </a:p>
          <a:p>
            <a:pPr algn="l"/>
            <a:endParaRPr lang="sv-SE" sz="1600" dirty="0">
              <a:solidFill>
                <a:schemeClr val="tx1"/>
              </a:solidFill>
              <a:latin typeface="Century Gothic" panose="020B0502020202020204" pitchFamily="34" charset="0"/>
            </a:endParaRPr>
          </a:p>
          <a:p>
            <a:pPr algn="l"/>
            <a:r>
              <a:rPr lang="sv-SE" sz="1600" b="1" dirty="0">
                <a:solidFill>
                  <a:schemeClr val="tx1"/>
                </a:solidFill>
                <a:latin typeface="Century Gothic" panose="020B0502020202020204" pitchFamily="34" charset="0"/>
              </a:rPr>
              <a:t>Steg 3 </a:t>
            </a:r>
            <a:r>
              <a:rPr lang="sv-SE" sz="1600" dirty="0">
                <a:solidFill>
                  <a:schemeClr val="tx1"/>
                </a:solidFill>
                <a:latin typeface="Century Gothic" panose="020B0502020202020204" pitchFamily="34" charset="0"/>
              </a:rPr>
              <a:t>– Testa utredningens förslag genom prototyper</a:t>
            </a:r>
          </a:p>
          <a:p>
            <a:pPr algn="l"/>
            <a:endParaRPr lang="sv-SE" dirty="0">
              <a:solidFill>
                <a:schemeClr val="tx1"/>
              </a:solidFill>
            </a:endParaRPr>
          </a:p>
          <a:p>
            <a:pPr algn="l"/>
            <a:endParaRPr lang="sv-SE" dirty="0">
              <a:solidFill>
                <a:schemeClr val="tx1"/>
              </a:solidFill>
            </a:endParaRPr>
          </a:p>
          <a:p>
            <a:pPr algn="l"/>
            <a:endParaRPr lang="sv-SE" dirty="0">
              <a:solidFill>
                <a:schemeClr val="tx1"/>
              </a:solidFill>
            </a:endParaRPr>
          </a:p>
          <a:p>
            <a:endParaRPr lang="sv-SE" dirty="0"/>
          </a:p>
        </p:txBody>
      </p:sp>
      <p:sp>
        <p:nvSpPr>
          <p:cNvPr id="5" name="Platshållare för innehåll 2">
            <a:extLst>
              <a:ext uri="{FF2B5EF4-FFF2-40B4-BE49-F238E27FC236}">
                <a16:creationId xmlns:a16="http://schemas.microsoft.com/office/drawing/2014/main" id="{DE8A449E-40FD-4F2A-B940-6787BE02246C}"/>
              </a:ext>
            </a:extLst>
          </p:cNvPr>
          <p:cNvSpPr txBox="1">
            <a:spLocks/>
          </p:cNvSpPr>
          <p:nvPr/>
        </p:nvSpPr>
        <p:spPr>
          <a:xfrm>
            <a:off x="443865" y="1733554"/>
            <a:ext cx="4907677" cy="4570033"/>
          </a:xfrm>
          <a:custGeom>
            <a:avLst/>
            <a:gdLst>
              <a:gd name="connsiteX0" fmla="*/ 0 w 4907677"/>
              <a:gd name="connsiteY0" fmla="*/ 761687 h 4570033"/>
              <a:gd name="connsiteX1" fmla="*/ 761687 w 4907677"/>
              <a:gd name="connsiteY1" fmla="*/ 0 h 4570033"/>
              <a:gd name="connsiteX2" fmla="*/ 1393424 w 4907677"/>
              <a:gd name="connsiteY2" fmla="*/ 0 h 4570033"/>
              <a:gd name="connsiteX3" fmla="*/ 2025160 w 4907677"/>
              <a:gd name="connsiteY3" fmla="*/ 0 h 4570033"/>
              <a:gd name="connsiteX4" fmla="*/ 2589211 w 4907677"/>
              <a:gd name="connsiteY4" fmla="*/ 0 h 4570033"/>
              <a:gd name="connsiteX5" fmla="*/ 3220947 w 4907677"/>
              <a:gd name="connsiteY5" fmla="*/ 0 h 4570033"/>
              <a:gd name="connsiteX6" fmla="*/ 4145990 w 4907677"/>
              <a:gd name="connsiteY6" fmla="*/ 0 h 4570033"/>
              <a:gd name="connsiteX7" fmla="*/ 4907677 w 4907677"/>
              <a:gd name="connsiteY7" fmla="*/ 761687 h 4570033"/>
              <a:gd name="connsiteX8" fmla="*/ 4907677 w 4907677"/>
              <a:gd name="connsiteY8" fmla="*/ 1269464 h 4570033"/>
              <a:gd name="connsiteX9" fmla="*/ 4907677 w 4907677"/>
              <a:gd name="connsiteY9" fmla="*/ 1746773 h 4570033"/>
              <a:gd name="connsiteX10" fmla="*/ 4907677 w 4907677"/>
              <a:gd name="connsiteY10" fmla="*/ 2163150 h 4570033"/>
              <a:gd name="connsiteX11" fmla="*/ 4907677 w 4907677"/>
              <a:gd name="connsiteY11" fmla="*/ 2701393 h 4570033"/>
              <a:gd name="connsiteX12" fmla="*/ 4907677 w 4907677"/>
              <a:gd name="connsiteY12" fmla="*/ 3209170 h 4570033"/>
              <a:gd name="connsiteX13" fmla="*/ 4907677 w 4907677"/>
              <a:gd name="connsiteY13" fmla="*/ 3808346 h 4570033"/>
              <a:gd name="connsiteX14" fmla="*/ 4145990 w 4907677"/>
              <a:gd name="connsiteY14" fmla="*/ 4570033 h 4570033"/>
              <a:gd name="connsiteX15" fmla="*/ 3615783 w 4907677"/>
              <a:gd name="connsiteY15" fmla="*/ 4570033 h 4570033"/>
              <a:gd name="connsiteX16" fmla="*/ 3119418 w 4907677"/>
              <a:gd name="connsiteY16" fmla="*/ 4570033 h 4570033"/>
              <a:gd name="connsiteX17" fmla="*/ 2521525 w 4907677"/>
              <a:gd name="connsiteY17" fmla="*/ 4570033 h 4570033"/>
              <a:gd name="connsiteX18" fmla="*/ 1923631 w 4907677"/>
              <a:gd name="connsiteY18" fmla="*/ 4570033 h 4570033"/>
              <a:gd name="connsiteX19" fmla="*/ 1359581 w 4907677"/>
              <a:gd name="connsiteY19" fmla="*/ 4570033 h 4570033"/>
              <a:gd name="connsiteX20" fmla="*/ 761687 w 4907677"/>
              <a:gd name="connsiteY20" fmla="*/ 4570033 h 4570033"/>
              <a:gd name="connsiteX21" fmla="*/ 0 w 4907677"/>
              <a:gd name="connsiteY21" fmla="*/ 3808346 h 4570033"/>
              <a:gd name="connsiteX22" fmla="*/ 0 w 4907677"/>
              <a:gd name="connsiteY22" fmla="*/ 3391969 h 4570033"/>
              <a:gd name="connsiteX23" fmla="*/ 0 w 4907677"/>
              <a:gd name="connsiteY23" fmla="*/ 2945126 h 4570033"/>
              <a:gd name="connsiteX24" fmla="*/ 0 w 4907677"/>
              <a:gd name="connsiteY24" fmla="*/ 2467816 h 4570033"/>
              <a:gd name="connsiteX25" fmla="*/ 0 w 4907677"/>
              <a:gd name="connsiteY25" fmla="*/ 2051439 h 4570033"/>
              <a:gd name="connsiteX26" fmla="*/ 0 w 4907677"/>
              <a:gd name="connsiteY26" fmla="*/ 1482730 h 4570033"/>
              <a:gd name="connsiteX27" fmla="*/ 0 w 4907677"/>
              <a:gd name="connsiteY27" fmla="*/ 761687 h 457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07677" h="4570033" fill="none" extrusionOk="0">
                <a:moveTo>
                  <a:pt x="0" y="761687"/>
                </a:moveTo>
                <a:cubicBezTo>
                  <a:pt x="-32282" y="460550"/>
                  <a:pt x="335980" y="-18979"/>
                  <a:pt x="761687" y="0"/>
                </a:cubicBezTo>
                <a:cubicBezTo>
                  <a:pt x="1026743" y="-33023"/>
                  <a:pt x="1085370" y="74537"/>
                  <a:pt x="1393424" y="0"/>
                </a:cubicBezTo>
                <a:cubicBezTo>
                  <a:pt x="1701478" y="-74537"/>
                  <a:pt x="1820598" y="23515"/>
                  <a:pt x="2025160" y="0"/>
                </a:cubicBezTo>
                <a:cubicBezTo>
                  <a:pt x="2229722" y="-23515"/>
                  <a:pt x="2376334" y="50921"/>
                  <a:pt x="2589211" y="0"/>
                </a:cubicBezTo>
                <a:cubicBezTo>
                  <a:pt x="2802088" y="-50921"/>
                  <a:pt x="3058734" y="41263"/>
                  <a:pt x="3220947" y="0"/>
                </a:cubicBezTo>
                <a:cubicBezTo>
                  <a:pt x="3383160" y="-41263"/>
                  <a:pt x="3932008" y="27154"/>
                  <a:pt x="4145990" y="0"/>
                </a:cubicBezTo>
                <a:cubicBezTo>
                  <a:pt x="4612901" y="104550"/>
                  <a:pt x="4934293" y="294442"/>
                  <a:pt x="4907677" y="761687"/>
                </a:cubicBezTo>
                <a:cubicBezTo>
                  <a:pt x="4927229" y="896341"/>
                  <a:pt x="4847355" y="1043947"/>
                  <a:pt x="4907677" y="1269464"/>
                </a:cubicBezTo>
                <a:cubicBezTo>
                  <a:pt x="4967999" y="1494981"/>
                  <a:pt x="4874351" y="1636645"/>
                  <a:pt x="4907677" y="1746773"/>
                </a:cubicBezTo>
                <a:cubicBezTo>
                  <a:pt x="4941003" y="1856901"/>
                  <a:pt x="4906684" y="2023401"/>
                  <a:pt x="4907677" y="2163150"/>
                </a:cubicBezTo>
                <a:cubicBezTo>
                  <a:pt x="4908670" y="2302899"/>
                  <a:pt x="4888510" y="2569218"/>
                  <a:pt x="4907677" y="2701393"/>
                </a:cubicBezTo>
                <a:cubicBezTo>
                  <a:pt x="4926844" y="2833568"/>
                  <a:pt x="4904118" y="2998487"/>
                  <a:pt x="4907677" y="3209170"/>
                </a:cubicBezTo>
                <a:cubicBezTo>
                  <a:pt x="4911236" y="3419853"/>
                  <a:pt x="4839933" y="3670990"/>
                  <a:pt x="4907677" y="3808346"/>
                </a:cubicBezTo>
                <a:cubicBezTo>
                  <a:pt x="4970434" y="4234488"/>
                  <a:pt x="4486006" y="4590298"/>
                  <a:pt x="4145990" y="4570033"/>
                </a:cubicBezTo>
                <a:cubicBezTo>
                  <a:pt x="3923678" y="4630088"/>
                  <a:pt x="3873481" y="4511048"/>
                  <a:pt x="3615783" y="4570033"/>
                </a:cubicBezTo>
                <a:cubicBezTo>
                  <a:pt x="3358085" y="4629018"/>
                  <a:pt x="3360003" y="4523518"/>
                  <a:pt x="3119418" y="4570033"/>
                </a:cubicBezTo>
                <a:cubicBezTo>
                  <a:pt x="2878834" y="4616548"/>
                  <a:pt x="2772625" y="4535770"/>
                  <a:pt x="2521525" y="4570033"/>
                </a:cubicBezTo>
                <a:cubicBezTo>
                  <a:pt x="2270425" y="4604296"/>
                  <a:pt x="2133881" y="4553882"/>
                  <a:pt x="1923631" y="4570033"/>
                </a:cubicBezTo>
                <a:cubicBezTo>
                  <a:pt x="1713381" y="4586184"/>
                  <a:pt x="1557243" y="4536781"/>
                  <a:pt x="1359581" y="4570033"/>
                </a:cubicBezTo>
                <a:cubicBezTo>
                  <a:pt x="1161919" y="4603285"/>
                  <a:pt x="882749" y="4537106"/>
                  <a:pt x="761687" y="4570033"/>
                </a:cubicBezTo>
                <a:cubicBezTo>
                  <a:pt x="323203" y="4621373"/>
                  <a:pt x="55855" y="4178146"/>
                  <a:pt x="0" y="3808346"/>
                </a:cubicBezTo>
                <a:cubicBezTo>
                  <a:pt x="-26694" y="3692186"/>
                  <a:pt x="32771" y="3477972"/>
                  <a:pt x="0" y="3391969"/>
                </a:cubicBezTo>
                <a:cubicBezTo>
                  <a:pt x="-32771" y="3305966"/>
                  <a:pt x="51580" y="3087876"/>
                  <a:pt x="0" y="2945126"/>
                </a:cubicBezTo>
                <a:cubicBezTo>
                  <a:pt x="-51580" y="2802376"/>
                  <a:pt x="31620" y="2682020"/>
                  <a:pt x="0" y="2467816"/>
                </a:cubicBezTo>
                <a:cubicBezTo>
                  <a:pt x="-31620" y="2253612"/>
                  <a:pt x="25946" y="2240474"/>
                  <a:pt x="0" y="2051439"/>
                </a:cubicBezTo>
                <a:cubicBezTo>
                  <a:pt x="-25946" y="1862404"/>
                  <a:pt x="49539" y="1660683"/>
                  <a:pt x="0" y="1482730"/>
                </a:cubicBezTo>
                <a:cubicBezTo>
                  <a:pt x="-49539" y="1304777"/>
                  <a:pt x="55047" y="950008"/>
                  <a:pt x="0" y="761687"/>
                </a:cubicBezTo>
                <a:close/>
              </a:path>
              <a:path w="4907677" h="4570033" stroke="0" extrusionOk="0">
                <a:moveTo>
                  <a:pt x="0" y="761687"/>
                </a:moveTo>
                <a:cubicBezTo>
                  <a:pt x="2082" y="298985"/>
                  <a:pt x="356498" y="32020"/>
                  <a:pt x="761687" y="0"/>
                </a:cubicBezTo>
                <a:cubicBezTo>
                  <a:pt x="893935" y="-35377"/>
                  <a:pt x="1221117" y="42589"/>
                  <a:pt x="1359581" y="0"/>
                </a:cubicBezTo>
                <a:cubicBezTo>
                  <a:pt x="1498045" y="-42589"/>
                  <a:pt x="1643371" y="17372"/>
                  <a:pt x="1923631" y="0"/>
                </a:cubicBezTo>
                <a:cubicBezTo>
                  <a:pt x="2203891" y="-17372"/>
                  <a:pt x="2297759" y="31551"/>
                  <a:pt x="2453839" y="0"/>
                </a:cubicBezTo>
                <a:cubicBezTo>
                  <a:pt x="2609919" y="-31551"/>
                  <a:pt x="2822257" y="58041"/>
                  <a:pt x="2984046" y="0"/>
                </a:cubicBezTo>
                <a:cubicBezTo>
                  <a:pt x="3145835" y="-58041"/>
                  <a:pt x="3351551" y="11868"/>
                  <a:pt x="3514253" y="0"/>
                </a:cubicBezTo>
                <a:cubicBezTo>
                  <a:pt x="3676955" y="-11868"/>
                  <a:pt x="3928022" y="69563"/>
                  <a:pt x="4145990" y="0"/>
                </a:cubicBezTo>
                <a:cubicBezTo>
                  <a:pt x="4539257" y="-86762"/>
                  <a:pt x="4963398" y="337873"/>
                  <a:pt x="4907677" y="761687"/>
                </a:cubicBezTo>
                <a:cubicBezTo>
                  <a:pt x="4947744" y="882166"/>
                  <a:pt x="4874927" y="1174425"/>
                  <a:pt x="4907677" y="1299930"/>
                </a:cubicBezTo>
                <a:cubicBezTo>
                  <a:pt x="4940427" y="1425435"/>
                  <a:pt x="4893959" y="1552979"/>
                  <a:pt x="4907677" y="1746773"/>
                </a:cubicBezTo>
                <a:cubicBezTo>
                  <a:pt x="4921395" y="1940567"/>
                  <a:pt x="4902071" y="1999920"/>
                  <a:pt x="4907677" y="2224083"/>
                </a:cubicBezTo>
                <a:cubicBezTo>
                  <a:pt x="4913283" y="2448246"/>
                  <a:pt x="4888489" y="2563742"/>
                  <a:pt x="4907677" y="2731860"/>
                </a:cubicBezTo>
                <a:cubicBezTo>
                  <a:pt x="4926865" y="2899978"/>
                  <a:pt x="4884013" y="3032282"/>
                  <a:pt x="4907677" y="3209170"/>
                </a:cubicBezTo>
                <a:cubicBezTo>
                  <a:pt x="4931341" y="3386058"/>
                  <a:pt x="4892052" y="3646371"/>
                  <a:pt x="4907677" y="3808346"/>
                </a:cubicBezTo>
                <a:cubicBezTo>
                  <a:pt x="4896882" y="4326903"/>
                  <a:pt x="4475389" y="4495647"/>
                  <a:pt x="4145990" y="4570033"/>
                </a:cubicBezTo>
                <a:cubicBezTo>
                  <a:pt x="3946342" y="4576919"/>
                  <a:pt x="3828597" y="4545871"/>
                  <a:pt x="3615783" y="4570033"/>
                </a:cubicBezTo>
                <a:cubicBezTo>
                  <a:pt x="3402969" y="4594195"/>
                  <a:pt x="3244064" y="4541363"/>
                  <a:pt x="3085575" y="4570033"/>
                </a:cubicBezTo>
                <a:cubicBezTo>
                  <a:pt x="2927086" y="4598703"/>
                  <a:pt x="2634805" y="4566241"/>
                  <a:pt x="2453839" y="4570033"/>
                </a:cubicBezTo>
                <a:cubicBezTo>
                  <a:pt x="2272873" y="4573825"/>
                  <a:pt x="2212135" y="4539255"/>
                  <a:pt x="1991317" y="4570033"/>
                </a:cubicBezTo>
                <a:cubicBezTo>
                  <a:pt x="1770499" y="4600811"/>
                  <a:pt x="1602935" y="4554051"/>
                  <a:pt x="1494953" y="4570033"/>
                </a:cubicBezTo>
                <a:cubicBezTo>
                  <a:pt x="1386971" y="4586015"/>
                  <a:pt x="1017436" y="4530963"/>
                  <a:pt x="761687" y="4570033"/>
                </a:cubicBezTo>
                <a:cubicBezTo>
                  <a:pt x="338635" y="4661569"/>
                  <a:pt x="65165" y="4164650"/>
                  <a:pt x="0" y="3808346"/>
                </a:cubicBezTo>
                <a:cubicBezTo>
                  <a:pt x="-55896" y="3649970"/>
                  <a:pt x="31570" y="3498309"/>
                  <a:pt x="0" y="3300570"/>
                </a:cubicBezTo>
                <a:cubicBezTo>
                  <a:pt x="-31570" y="3102831"/>
                  <a:pt x="39677" y="3061491"/>
                  <a:pt x="0" y="2884193"/>
                </a:cubicBezTo>
                <a:cubicBezTo>
                  <a:pt x="-39677" y="2706895"/>
                  <a:pt x="16936" y="2536837"/>
                  <a:pt x="0" y="2437349"/>
                </a:cubicBezTo>
                <a:cubicBezTo>
                  <a:pt x="-16936" y="2337861"/>
                  <a:pt x="16351" y="2115244"/>
                  <a:pt x="0" y="1960040"/>
                </a:cubicBezTo>
                <a:cubicBezTo>
                  <a:pt x="-16351" y="1804836"/>
                  <a:pt x="52361" y="1677394"/>
                  <a:pt x="0" y="1482730"/>
                </a:cubicBezTo>
                <a:cubicBezTo>
                  <a:pt x="-52361" y="1288066"/>
                  <a:pt x="51738" y="1118315"/>
                  <a:pt x="0" y="761687"/>
                </a:cubicBezTo>
                <a:close/>
              </a:path>
            </a:pathLst>
          </a:custGeom>
          <a:solidFill>
            <a:srgbClr val="F6F1E4">
              <a:alpha val="50000"/>
            </a:srgbClr>
          </a:solidFill>
          <a:ln>
            <a:solidFill>
              <a:schemeClr val="tx1"/>
            </a:solidFill>
            <a:extLst>
              <a:ext uri="{C807C97D-BFC1-408E-A445-0C87EB9F89A2}">
                <ask:lineSketchStyleProps xmlns="" xmlns:ask="http://schemas.microsoft.com/office/drawing/2018/sketchyshapes" sd="91220997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sv-SE" dirty="0">
                <a:solidFill>
                  <a:schemeClr val="tx1"/>
                </a:solidFill>
              </a:rPr>
              <a:t/>
            </a:r>
            <a:br>
              <a:rPr lang="sv-SE" dirty="0">
                <a:solidFill>
                  <a:schemeClr val="tx1"/>
                </a:solidFill>
              </a:rPr>
            </a:br>
            <a:r>
              <a:rPr lang="sv-SE" dirty="0">
                <a:solidFill>
                  <a:schemeClr val="tx1"/>
                </a:solidFill>
              </a:rPr>
              <a:t/>
            </a:r>
            <a:br>
              <a:rPr lang="sv-SE" dirty="0">
                <a:solidFill>
                  <a:schemeClr val="tx1"/>
                </a:solidFill>
              </a:rPr>
            </a:br>
            <a:r>
              <a:rPr lang="sv-SE" sz="1600" b="1" dirty="0">
                <a:solidFill>
                  <a:schemeClr val="tx1"/>
                </a:solidFill>
                <a:latin typeface="Century Gothic" panose="020B0502020202020204" pitchFamily="34" charset="0"/>
              </a:rPr>
              <a:t>Syfte:</a:t>
            </a:r>
            <a:br>
              <a:rPr lang="sv-SE" sz="1600" b="1" dirty="0">
                <a:solidFill>
                  <a:schemeClr val="tx1"/>
                </a:solidFill>
                <a:latin typeface="Century Gothic" panose="020B0502020202020204" pitchFamily="34" charset="0"/>
              </a:rPr>
            </a:br>
            <a:r>
              <a:rPr lang="sv-SE" sz="1600" dirty="0">
                <a:solidFill>
                  <a:schemeClr val="tx1"/>
                </a:solidFill>
                <a:latin typeface="Century Gothic" panose="020B0502020202020204" pitchFamily="34" charset="0"/>
              </a:rPr>
              <a:t>Testa nya sätt att ta fram förslag för en mer personcentrerad, samordnad och nära vård för personer med samsjuklighet missbruk och psykisk ohälsa. </a:t>
            </a:r>
          </a:p>
          <a:p>
            <a:pPr algn="l"/>
            <a:endParaRPr lang="sv-SE" sz="1600" dirty="0">
              <a:solidFill>
                <a:schemeClr val="tx1"/>
              </a:solidFill>
              <a:latin typeface="Century Gothic" panose="020B0502020202020204" pitchFamily="34" charset="0"/>
            </a:endParaRPr>
          </a:p>
          <a:p>
            <a:pPr marL="285750" indent="-285750" algn="l">
              <a:buFont typeface="Arial" panose="020B0604020202020204" pitchFamily="34" charset="0"/>
              <a:buChar char="•"/>
            </a:pPr>
            <a:r>
              <a:rPr lang="sv-SE" sz="1600" dirty="0">
                <a:solidFill>
                  <a:schemeClr val="tx1"/>
                </a:solidFill>
                <a:latin typeface="Century Gothic" panose="020B0502020202020204" pitchFamily="34" charset="0"/>
              </a:rPr>
              <a:t>utgår från egenerfarnas och närståendes behov, önskemål och resurser</a:t>
            </a:r>
          </a:p>
          <a:p>
            <a:pPr marL="285750" indent="-285750" algn="l">
              <a:buFont typeface="Arial" panose="020B0604020202020204" pitchFamily="34" charset="0"/>
              <a:buChar char="•"/>
            </a:pPr>
            <a:r>
              <a:rPr lang="sv-SE" sz="1600" dirty="0">
                <a:solidFill>
                  <a:schemeClr val="tx1"/>
                </a:solidFill>
                <a:latin typeface="Century Gothic" panose="020B0502020202020204" pitchFamily="34" charset="0"/>
              </a:rPr>
              <a:t>innefattar reflektion och analys kring vilka förändringar i styrning, ledning och organisation som krävs </a:t>
            </a:r>
          </a:p>
          <a:p>
            <a:pPr marL="285750" indent="-285750" algn="l">
              <a:buFont typeface="Arial" panose="020B0604020202020204" pitchFamily="34" charset="0"/>
              <a:buChar char="•"/>
            </a:pPr>
            <a:r>
              <a:rPr lang="sv-SE" sz="1600" dirty="0">
                <a:solidFill>
                  <a:schemeClr val="tx1"/>
                </a:solidFill>
                <a:latin typeface="Century Gothic" panose="020B0502020202020204" pitchFamily="34" charset="0"/>
              </a:rPr>
              <a:t>gör det möjligt att testa utredningens förslag tillsammans med användare, verksamheter och chefer och ledare </a:t>
            </a:r>
          </a:p>
          <a:p>
            <a:endParaRPr lang="sv-SE" dirty="0"/>
          </a:p>
          <a:p>
            <a:endParaRPr lang="sv-SE" dirty="0"/>
          </a:p>
        </p:txBody>
      </p:sp>
    </p:spTree>
    <p:extLst>
      <p:ext uri="{BB962C8B-B14F-4D97-AF65-F5344CB8AC3E}">
        <p14:creationId xmlns:p14="http://schemas.microsoft.com/office/powerpoint/2010/main" val="29457920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Två män">
            <a:extLst>
              <a:ext uri="{FF2B5EF4-FFF2-40B4-BE49-F238E27FC236}">
                <a16:creationId xmlns:a16="http://schemas.microsoft.com/office/drawing/2014/main" id="{77147613-4C7E-4E2D-99C5-1488D90F62C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503935" y="4457785"/>
            <a:ext cx="687600" cy="687600"/>
          </a:xfrm>
          <a:prstGeom prst="rect">
            <a:avLst/>
          </a:prstGeom>
        </p:spPr>
      </p:pic>
      <p:pic>
        <p:nvPicPr>
          <p:cNvPr id="16" name="Bild 15" descr="Månadskalender">
            <a:extLst>
              <a:ext uri="{FF2B5EF4-FFF2-40B4-BE49-F238E27FC236}">
                <a16:creationId xmlns:a16="http://schemas.microsoft.com/office/drawing/2014/main" id="{78D579FE-E0BE-4B67-BF51-35B6CE82834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504554" y="3389969"/>
            <a:ext cx="687600" cy="687600"/>
          </a:xfrm>
          <a:prstGeom prst="rect">
            <a:avLst/>
          </a:prstGeom>
        </p:spPr>
      </p:pic>
      <p:pic>
        <p:nvPicPr>
          <p:cNvPr id="14" name="Bild 13" descr="Stjärna">
            <a:extLst>
              <a:ext uri="{FF2B5EF4-FFF2-40B4-BE49-F238E27FC236}">
                <a16:creationId xmlns:a16="http://schemas.microsoft.com/office/drawing/2014/main" id="{BC8B6A21-CE53-4169-BCC9-AE57F2AE3C4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514846" y="2312033"/>
            <a:ext cx="687600" cy="687600"/>
          </a:xfrm>
          <a:prstGeom prst="rect">
            <a:avLst/>
          </a:prstGeom>
        </p:spPr>
      </p:pic>
      <p:grpSp>
        <p:nvGrpSpPr>
          <p:cNvPr id="13" name="Grupp 12">
            <a:extLst>
              <a:ext uri="{FF2B5EF4-FFF2-40B4-BE49-F238E27FC236}">
                <a16:creationId xmlns:a16="http://schemas.microsoft.com/office/drawing/2014/main" id="{DA872EBA-ED17-4BD4-AC67-01BC632D4A07}"/>
              </a:ext>
            </a:extLst>
          </p:cNvPr>
          <p:cNvGrpSpPr/>
          <p:nvPr/>
        </p:nvGrpSpPr>
        <p:grpSpPr>
          <a:xfrm>
            <a:off x="785604" y="5637904"/>
            <a:ext cx="761875" cy="596171"/>
            <a:chOff x="650188" y="5195452"/>
            <a:chExt cx="761875" cy="596171"/>
          </a:xfrm>
          <a:solidFill>
            <a:srgbClr val="3E3E3F"/>
          </a:solidFill>
        </p:grpSpPr>
        <p:grpSp>
          <p:nvGrpSpPr>
            <p:cNvPr id="12" name="Grupp 11">
              <a:extLst>
                <a:ext uri="{FF2B5EF4-FFF2-40B4-BE49-F238E27FC236}">
                  <a16:creationId xmlns:a16="http://schemas.microsoft.com/office/drawing/2014/main" id="{4F4B0BEA-CD48-4DFD-BCD7-0AA81DA34A60}"/>
                </a:ext>
              </a:extLst>
            </p:cNvPr>
            <p:cNvGrpSpPr/>
            <p:nvPr/>
          </p:nvGrpSpPr>
          <p:grpSpPr>
            <a:xfrm>
              <a:off x="650188" y="5402315"/>
              <a:ext cx="761875" cy="389308"/>
              <a:chOff x="82967" y="5192766"/>
              <a:chExt cx="1345632" cy="687600"/>
            </a:xfrm>
            <a:grpFill/>
          </p:grpSpPr>
          <p:pic>
            <p:nvPicPr>
              <p:cNvPr id="10" name="Bild 9" descr="Öppen hand">
                <a:extLst>
                  <a:ext uri="{FF2B5EF4-FFF2-40B4-BE49-F238E27FC236}">
                    <a16:creationId xmlns:a16="http://schemas.microsoft.com/office/drawing/2014/main" id="{CC3CE0DD-D129-4019-B1A9-7C9F7E7746C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740999" y="5192766"/>
                <a:ext cx="687600" cy="687600"/>
              </a:xfrm>
              <a:prstGeom prst="rect">
                <a:avLst/>
              </a:prstGeom>
            </p:spPr>
          </p:pic>
          <p:pic>
            <p:nvPicPr>
              <p:cNvPr id="40" name="Bild 39" descr="Öppen hand">
                <a:extLst>
                  <a:ext uri="{FF2B5EF4-FFF2-40B4-BE49-F238E27FC236}">
                    <a16:creationId xmlns:a16="http://schemas.microsoft.com/office/drawing/2014/main" id="{558EB972-7B40-42D4-A02F-37388B24ACB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flipH="1">
                <a:off x="82967" y="5192766"/>
                <a:ext cx="687600" cy="687600"/>
              </a:xfrm>
              <a:prstGeom prst="rect">
                <a:avLst/>
              </a:prstGeom>
            </p:spPr>
          </p:pic>
        </p:grpSp>
        <p:pic>
          <p:nvPicPr>
            <p:cNvPr id="6" name="Bild 5" descr="Hjärna i huvud">
              <a:extLst>
                <a:ext uri="{FF2B5EF4-FFF2-40B4-BE49-F238E27FC236}">
                  <a16:creationId xmlns:a16="http://schemas.microsoft.com/office/drawing/2014/main" id="{A1B00FCB-0712-49A6-94FA-53CA9056642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flipH="1">
              <a:off x="1022755" y="5195452"/>
              <a:ext cx="332308" cy="332308"/>
            </a:xfrm>
            <a:prstGeom prst="rect">
              <a:avLst/>
            </a:prstGeom>
          </p:spPr>
        </p:pic>
        <p:pic>
          <p:nvPicPr>
            <p:cNvPr id="8" name="Bild 7" descr="Hjärta">
              <a:extLst>
                <a:ext uri="{FF2B5EF4-FFF2-40B4-BE49-F238E27FC236}">
                  <a16:creationId xmlns:a16="http://schemas.microsoft.com/office/drawing/2014/main" id="{2B7F5DE4-D11E-4C25-B4BD-C729A75B84C0}"/>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704441" y="5204309"/>
              <a:ext cx="352030" cy="352030"/>
            </a:xfrm>
            <a:prstGeom prst="rect">
              <a:avLst/>
            </a:prstGeom>
          </p:spPr>
        </p:pic>
      </p:grpSp>
      <p:pic>
        <p:nvPicPr>
          <p:cNvPr id="5" name="Bild 4" descr="Anslutningar">
            <a:extLst>
              <a:ext uri="{FF2B5EF4-FFF2-40B4-BE49-F238E27FC236}">
                <a16:creationId xmlns:a16="http://schemas.microsoft.com/office/drawing/2014/main" id="{E64AEFCA-6791-40E4-9151-9B52F3405CE8}"/>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832348" y="4505222"/>
            <a:ext cx="687600" cy="687600"/>
          </a:xfrm>
          <a:prstGeom prst="rect">
            <a:avLst/>
          </a:prstGeom>
        </p:spPr>
      </p:pic>
      <p:pic>
        <p:nvPicPr>
          <p:cNvPr id="4" name="Bild 3" descr="Socialt nätverk">
            <a:extLst>
              <a:ext uri="{FF2B5EF4-FFF2-40B4-BE49-F238E27FC236}">
                <a16:creationId xmlns:a16="http://schemas.microsoft.com/office/drawing/2014/main" id="{9EB49D88-1DB6-4084-BD68-9706BF483EF1}"/>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864307" y="3395572"/>
            <a:ext cx="687600" cy="687600"/>
          </a:xfrm>
          <a:prstGeom prst="rect">
            <a:avLst/>
          </a:prstGeom>
        </p:spPr>
      </p:pic>
      <p:grpSp>
        <p:nvGrpSpPr>
          <p:cNvPr id="36" name="Grupp 35">
            <a:extLst>
              <a:ext uri="{FF2B5EF4-FFF2-40B4-BE49-F238E27FC236}">
                <a16:creationId xmlns:a16="http://schemas.microsoft.com/office/drawing/2014/main" id="{42BF3337-527A-4D2D-9074-CE23FB728846}"/>
              </a:ext>
            </a:extLst>
          </p:cNvPr>
          <p:cNvGrpSpPr/>
          <p:nvPr/>
        </p:nvGrpSpPr>
        <p:grpSpPr>
          <a:xfrm>
            <a:off x="891441" y="1155504"/>
            <a:ext cx="685800" cy="850911"/>
            <a:chOff x="3339041" y="-103858"/>
            <a:chExt cx="914400" cy="1134548"/>
          </a:xfrm>
          <a:solidFill>
            <a:srgbClr val="3E3E3F"/>
          </a:solidFill>
        </p:grpSpPr>
        <p:pic>
          <p:nvPicPr>
            <p:cNvPr id="37" name="Bild 36" descr="Tidtagarur">
              <a:extLst>
                <a:ext uri="{FF2B5EF4-FFF2-40B4-BE49-F238E27FC236}">
                  <a16:creationId xmlns:a16="http://schemas.microsoft.com/office/drawing/2014/main" id="{A8F17257-C44F-4F9C-88AF-AD8A982E5041}"/>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3567641" y="-103858"/>
              <a:ext cx="457200" cy="457200"/>
            </a:xfrm>
            <a:prstGeom prst="rect">
              <a:avLst/>
            </a:prstGeom>
          </p:spPr>
        </p:pic>
        <p:pic>
          <p:nvPicPr>
            <p:cNvPr id="38" name="Bild 37" descr="Handskakning">
              <a:extLst>
                <a:ext uri="{FF2B5EF4-FFF2-40B4-BE49-F238E27FC236}">
                  <a16:creationId xmlns:a16="http://schemas.microsoft.com/office/drawing/2014/main" id="{648EDA11-F609-400E-B1FF-88C33D5968D8}"/>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3339041" y="116290"/>
              <a:ext cx="914400" cy="914400"/>
            </a:xfrm>
            <a:prstGeom prst="rect">
              <a:avLst/>
            </a:prstGeom>
          </p:spPr>
        </p:pic>
      </p:grpSp>
      <p:sp>
        <p:nvSpPr>
          <p:cNvPr id="39" name="Rektangel 38">
            <a:extLst>
              <a:ext uri="{FF2B5EF4-FFF2-40B4-BE49-F238E27FC236}">
                <a16:creationId xmlns:a16="http://schemas.microsoft.com/office/drawing/2014/main" id="{2DE79D2E-A34E-4C30-B6B8-9DCC064D5A0F}"/>
              </a:ext>
            </a:extLst>
          </p:cNvPr>
          <p:cNvSpPr/>
          <p:nvPr/>
        </p:nvSpPr>
        <p:spPr>
          <a:xfrm>
            <a:off x="1681780" y="1364476"/>
            <a:ext cx="434234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3E3E3F"/>
                </a:solidFill>
                <a:effectLst/>
                <a:uLnTx/>
                <a:uFillTx/>
                <a:latin typeface="Calibri" panose="020F0502020204030204"/>
                <a:ea typeface="+mn-ea"/>
                <a:cs typeface="+mn-cs"/>
              </a:rPr>
              <a:t>Tidig hjälp med psykisk ohälsa och missbruk </a:t>
            </a:r>
          </a:p>
        </p:txBody>
      </p:sp>
      <p:grpSp>
        <p:nvGrpSpPr>
          <p:cNvPr id="20" name="Grupp 19">
            <a:extLst>
              <a:ext uri="{FF2B5EF4-FFF2-40B4-BE49-F238E27FC236}">
                <a16:creationId xmlns:a16="http://schemas.microsoft.com/office/drawing/2014/main" id="{C6E59B8F-4DD0-4EF0-8DBB-886711871A89}"/>
              </a:ext>
            </a:extLst>
          </p:cNvPr>
          <p:cNvGrpSpPr/>
          <p:nvPr/>
        </p:nvGrpSpPr>
        <p:grpSpPr>
          <a:xfrm>
            <a:off x="915064" y="2312033"/>
            <a:ext cx="685800" cy="685800"/>
            <a:chOff x="714460" y="1897645"/>
            <a:chExt cx="685800" cy="685800"/>
          </a:xfrm>
          <a:solidFill>
            <a:srgbClr val="3E3E3F"/>
          </a:solidFill>
        </p:grpSpPr>
        <p:pic>
          <p:nvPicPr>
            <p:cNvPr id="21" name="Bild 20" descr="Förstoringsglas">
              <a:extLst>
                <a:ext uri="{FF2B5EF4-FFF2-40B4-BE49-F238E27FC236}">
                  <a16:creationId xmlns:a16="http://schemas.microsoft.com/office/drawing/2014/main" id="{B00F86D9-C2D8-4CCD-8FC1-7CA40994FC52}"/>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714460" y="1897645"/>
              <a:ext cx="685800" cy="685800"/>
            </a:xfrm>
            <a:prstGeom prst="rect">
              <a:avLst/>
            </a:prstGeom>
          </p:spPr>
        </p:pic>
        <p:pic>
          <p:nvPicPr>
            <p:cNvPr id="27" name="Bild 26" descr="Handskakning">
              <a:extLst>
                <a:ext uri="{FF2B5EF4-FFF2-40B4-BE49-F238E27FC236}">
                  <a16:creationId xmlns:a16="http://schemas.microsoft.com/office/drawing/2014/main" id="{BD91DE86-0E68-401E-A7B3-2820421680E5}"/>
                </a:ext>
              </a:extLst>
            </p:cNvPr>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798184" y="1954392"/>
              <a:ext cx="401966" cy="401966"/>
            </a:xfrm>
            <a:prstGeom prst="rect">
              <a:avLst/>
            </a:prstGeom>
          </p:spPr>
        </p:pic>
      </p:grpSp>
      <p:sp>
        <p:nvSpPr>
          <p:cNvPr id="28" name="Rektangel 27">
            <a:extLst>
              <a:ext uri="{FF2B5EF4-FFF2-40B4-BE49-F238E27FC236}">
                <a16:creationId xmlns:a16="http://schemas.microsoft.com/office/drawing/2014/main" id="{08233BC7-E76D-4BC6-B248-C822754AAEE4}"/>
              </a:ext>
            </a:extLst>
          </p:cNvPr>
          <p:cNvSpPr/>
          <p:nvPr/>
        </p:nvSpPr>
        <p:spPr>
          <a:xfrm>
            <a:off x="1681780" y="2283341"/>
            <a:ext cx="434234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3E3E3F"/>
                </a:solidFill>
                <a:effectLst/>
                <a:uLnTx/>
                <a:uFillTx/>
                <a:latin typeface="Calibri" panose="020F0502020204030204"/>
                <a:ea typeface="+mn-ea"/>
                <a:cs typeface="+mn-cs"/>
              </a:rPr>
              <a:t>Stöd och vård som är lätt att hitta, komma i kontakt med och som är tillgänglig när jag behöver den </a:t>
            </a:r>
          </a:p>
        </p:txBody>
      </p:sp>
      <p:sp>
        <p:nvSpPr>
          <p:cNvPr id="29" name="Rektangel 28">
            <a:extLst>
              <a:ext uri="{FF2B5EF4-FFF2-40B4-BE49-F238E27FC236}">
                <a16:creationId xmlns:a16="http://schemas.microsoft.com/office/drawing/2014/main" id="{E53A0CA6-4436-4E5E-B185-22B9C1D09A0C}"/>
              </a:ext>
            </a:extLst>
          </p:cNvPr>
          <p:cNvSpPr/>
          <p:nvPr/>
        </p:nvSpPr>
        <p:spPr>
          <a:xfrm>
            <a:off x="1699066" y="3467933"/>
            <a:ext cx="434234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3E3E3F"/>
                </a:solidFill>
                <a:effectLst/>
                <a:uLnTx/>
                <a:uFillTx/>
                <a:latin typeface="Calibri" panose="020F0502020204030204"/>
                <a:ea typeface="+mn-ea"/>
                <a:cs typeface="+mn-cs"/>
              </a:rPr>
              <a:t>Tillgång till fungerande behandling och möjlighet att välja utifrån det som passar mig </a:t>
            </a:r>
          </a:p>
        </p:txBody>
      </p:sp>
      <p:sp>
        <p:nvSpPr>
          <p:cNvPr id="30" name="Rektangel 29">
            <a:extLst>
              <a:ext uri="{FF2B5EF4-FFF2-40B4-BE49-F238E27FC236}">
                <a16:creationId xmlns:a16="http://schemas.microsoft.com/office/drawing/2014/main" id="{72991F5B-93AA-4759-BA9E-95F4DD99D0C8}"/>
              </a:ext>
            </a:extLst>
          </p:cNvPr>
          <p:cNvSpPr/>
          <p:nvPr/>
        </p:nvSpPr>
        <p:spPr>
          <a:xfrm>
            <a:off x="1681780" y="4521894"/>
            <a:ext cx="434234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3E3E3F"/>
                </a:solidFill>
                <a:effectLst/>
                <a:uLnTx/>
                <a:uFillTx/>
                <a:latin typeface="Calibri" panose="020F0502020204030204"/>
                <a:ea typeface="+mn-ea"/>
                <a:cs typeface="+mn-cs"/>
              </a:rPr>
              <a:t>Stöd och vård som hänger ihop som en helhet</a:t>
            </a:r>
          </a:p>
        </p:txBody>
      </p:sp>
      <p:sp>
        <p:nvSpPr>
          <p:cNvPr id="31" name="Rektangel 30">
            <a:extLst>
              <a:ext uri="{FF2B5EF4-FFF2-40B4-BE49-F238E27FC236}">
                <a16:creationId xmlns:a16="http://schemas.microsoft.com/office/drawing/2014/main" id="{3DDC2087-B63C-419D-8547-42737A6F3FA7}"/>
              </a:ext>
            </a:extLst>
          </p:cNvPr>
          <p:cNvSpPr/>
          <p:nvPr/>
        </p:nvSpPr>
        <p:spPr>
          <a:xfrm>
            <a:off x="1681780" y="5423428"/>
            <a:ext cx="434234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3E3E3F"/>
                </a:solidFill>
                <a:effectLst/>
                <a:uLnTx/>
                <a:uFillTx/>
                <a:latin typeface="Calibri" panose="020F0502020204030204"/>
                <a:ea typeface="+mn-ea"/>
                <a:cs typeface="+mn-cs"/>
              </a:rPr>
              <a:t>Inte bli utestängd från stöd och vård utan få hjälp med både beroende och psykisk ohälsa </a:t>
            </a:r>
          </a:p>
        </p:txBody>
      </p:sp>
      <p:sp>
        <p:nvSpPr>
          <p:cNvPr id="41" name="Rektangel 40">
            <a:extLst>
              <a:ext uri="{FF2B5EF4-FFF2-40B4-BE49-F238E27FC236}">
                <a16:creationId xmlns:a16="http://schemas.microsoft.com/office/drawing/2014/main" id="{D6901146-9008-4C68-B12E-512A5910EF9C}"/>
              </a:ext>
            </a:extLst>
          </p:cNvPr>
          <p:cNvSpPr/>
          <p:nvPr/>
        </p:nvSpPr>
        <p:spPr>
          <a:xfrm>
            <a:off x="7364278" y="1383392"/>
            <a:ext cx="434234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u="none" strike="noStrike" kern="1200" cap="none" spc="0" normalizeH="0" baseline="0" noProof="0" dirty="0">
                <a:ln>
                  <a:noFill/>
                </a:ln>
                <a:solidFill>
                  <a:srgbClr val="3E3E3F"/>
                </a:solidFill>
                <a:effectLst/>
                <a:uLnTx/>
                <a:uFillTx/>
                <a:latin typeface="Calibri" panose="020F0502020204030204"/>
                <a:ea typeface="+mn-ea"/>
                <a:cs typeface="+mn-cs"/>
              </a:rPr>
              <a:t>Bli lyssnad på, få förståelse och bli behandlad med samma respekt som andra </a:t>
            </a:r>
          </a:p>
        </p:txBody>
      </p:sp>
      <p:sp>
        <p:nvSpPr>
          <p:cNvPr id="42" name="Rektangel 41">
            <a:extLst>
              <a:ext uri="{FF2B5EF4-FFF2-40B4-BE49-F238E27FC236}">
                <a16:creationId xmlns:a16="http://schemas.microsoft.com/office/drawing/2014/main" id="{684BC9CF-9F8D-4A2B-A17D-EA73D8970048}"/>
              </a:ext>
            </a:extLst>
          </p:cNvPr>
          <p:cNvSpPr/>
          <p:nvPr/>
        </p:nvSpPr>
        <p:spPr>
          <a:xfrm>
            <a:off x="7364278" y="2432888"/>
            <a:ext cx="434234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3E3E3F"/>
                </a:solidFill>
                <a:effectLst/>
                <a:uLnTx/>
                <a:uFillTx/>
                <a:latin typeface="Calibri" panose="020F0502020204030204"/>
                <a:ea typeface="+mn-ea"/>
                <a:cs typeface="+mn-cs"/>
              </a:rPr>
              <a:t>Bli stärkt i min egen förmåga att hantera min situation </a:t>
            </a:r>
          </a:p>
        </p:txBody>
      </p:sp>
      <p:sp>
        <p:nvSpPr>
          <p:cNvPr id="43" name="Rektangel 42">
            <a:extLst>
              <a:ext uri="{FF2B5EF4-FFF2-40B4-BE49-F238E27FC236}">
                <a16:creationId xmlns:a16="http://schemas.microsoft.com/office/drawing/2014/main" id="{0E22A24F-8AB8-4888-B7D6-2DB83567BD1E}"/>
              </a:ext>
            </a:extLst>
          </p:cNvPr>
          <p:cNvSpPr/>
          <p:nvPr/>
        </p:nvSpPr>
        <p:spPr>
          <a:xfrm>
            <a:off x="7381564" y="3486849"/>
            <a:ext cx="434234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u="none" strike="noStrike" kern="1200" cap="none" spc="0" normalizeH="0" baseline="0" noProof="0" dirty="0">
                <a:ln>
                  <a:noFill/>
                </a:ln>
                <a:solidFill>
                  <a:srgbClr val="3E3E3F"/>
                </a:solidFill>
                <a:effectLst/>
                <a:uLnTx/>
                <a:uFillTx/>
                <a:latin typeface="Calibri" panose="020F0502020204030204"/>
                <a:ea typeface="+mn-ea"/>
                <a:cs typeface="+mn-cs"/>
              </a:rPr>
              <a:t>En fungerande vardag och ett meningsfullt sammanhang </a:t>
            </a:r>
          </a:p>
        </p:txBody>
      </p:sp>
      <p:sp>
        <p:nvSpPr>
          <p:cNvPr id="44" name="Rektangel 43">
            <a:extLst>
              <a:ext uri="{FF2B5EF4-FFF2-40B4-BE49-F238E27FC236}">
                <a16:creationId xmlns:a16="http://schemas.microsoft.com/office/drawing/2014/main" id="{A06B743F-06F7-42E5-BA5A-8CE1A60554B1}"/>
              </a:ext>
            </a:extLst>
          </p:cNvPr>
          <p:cNvSpPr/>
          <p:nvPr/>
        </p:nvSpPr>
        <p:spPr>
          <a:xfrm>
            <a:off x="7364278" y="4540810"/>
            <a:ext cx="434234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3E3E3F"/>
                </a:solidFill>
                <a:effectLst/>
                <a:uLnTx/>
                <a:uFillTx/>
                <a:latin typeface="Calibri" panose="020F0502020204030204"/>
                <a:ea typeface="+mn-ea"/>
                <a:cs typeface="+mn-cs"/>
              </a:rPr>
              <a:t>En person som jag kan lita på och som följer med i hela processen </a:t>
            </a:r>
          </a:p>
        </p:txBody>
      </p:sp>
      <p:sp>
        <p:nvSpPr>
          <p:cNvPr id="45" name="Rektangel 44">
            <a:extLst>
              <a:ext uri="{FF2B5EF4-FFF2-40B4-BE49-F238E27FC236}">
                <a16:creationId xmlns:a16="http://schemas.microsoft.com/office/drawing/2014/main" id="{9BDD4967-4370-4946-B738-8E4BAFF00466}"/>
              </a:ext>
            </a:extLst>
          </p:cNvPr>
          <p:cNvSpPr/>
          <p:nvPr/>
        </p:nvSpPr>
        <p:spPr>
          <a:xfrm>
            <a:off x="7364278" y="5471556"/>
            <a:ext cx="434234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3E3E3F"/>
                </a:solidFill>
                <a:effectLst/>
                <a:uLnTx/>
                <a:uFillTx/>
                <a:latin typeface="Calibri" panose="020F0502020204030204"/>
                <a:ea typeface="+mn-ea"/>
                <a:cs typeface="+mn-cs"/>
              </a:rPr>
              <a:t>Att vården och omsorgen lyssnar på, involverar och ger stöd till mitt nätverk </a:t>
            </a:r>
          </a:p>
        </p:txBody>
      </p:sp>
      <p:grpSp>
        <p:nvGrpSpPr>
          <p:cNvPr id="15" name="Grupp 14">
            <a:extLst>
              <a:ext uri="{FF2B5EF4-FFF2-40B4-BE49-F238E27FC236}">
                <a16:creationId xmlns:a16="http://schemas.microsoft.com/office/drawing/2014/main" id="{841F4261-C836-41E0-A029-39726AD2F4C1}"/>
              </a:ext>
            </a:extLst>
          </p:cNvPr>
          <p:cNvGrpSpPr/>
          <p:nvPr/>
        </p:nvGrpSpPr>
        <p:grpSpPr>
          <a:xfrm>
            <a:off x="6451895" y="5444877"/>
            <a:ext cx="799780" cy="799780"/>
            <a:chOff x="6274914" y="5002425"/>
            <a:chExt cx="799780" cy="799780"/>
          </a:xfrm>
        </p:grpSpPr>
        <p:pic>
          <p:nvPicPr>
            <p:cNvPr id="11" name="Bild 10" descr="Användarnätverk">
              <a:extLst>
                <a:ext uri="{FF2B5EF4-FFF2-40B4-BE49-F238E27FC236}">
                  <a16:creationId xmlns:a16="http://schemas.microsoft.com/office/drawing/2014/main" id="{C1549CE7-0C52-41A1-AE14-AF2FDBF033DA}"/>
                </a:ext>
              </a:extLst>
            </p:cNvPr>
            <p:cNvPicPr>
              <a:picLocks noChangeAspect="1"/>
            </p:cNvPicPr>
            <p:nvPr/>
          </p:nvPicPr>
          <p:blipFill>
            <a:blip r:embed="rId25" cstate="hq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tretch>
              <a:fillRect/>
            </a:stretch>
          </p:blipFill>
          <p:spPr>
            <a:xfrm>
              <a:off x="6274914" y="5002425"/>
              <a:ext cx="799780" cy="799780"/>
            </a:xfrm>
            <a:prstGeom prst="rect">
              <a:avLst/>
            </a:prstGeom>
          </p:spPr>
        </p:pic>
        <p:pic>
          <p:nvPicPr>
            <p:cNvPr id="46" name="Bild 45" descr="Öra">
              <a:extLst>
                <a:ext uri="{FF2B5EF4-FFF2-40B4-BE49-F238E27FC236}">
                  <a16:creationId xmlns:a16="http://schemas.microsoft.com/office/drawing/2014/main" id="{FCB42E0E-9BBA-40FA-9A08-9A5A4E8EA4DD}"/>
                </a:ext>
              </a:extLst>
            </p:cNvPr>
            <p:cNvPicPr>
              <a:picLocks noChangeAspect="1"/>
            </p:cNvPicPr>
            <p:nvPr/>
          </p:nvPicPr>
          <p:blipFill>
            <a:blip r:embed="rId27" cstate="hq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tretch>
              <a:fillRect/>
            </a:stretch>
          </p:blipFill>
          <p:spPr>
            <a:xfrm flipH="1">
              <a:off x="6370287" y="5268848"/>
              <a:ext cx="111476" cy="111476"/>
            </a:xfrm>
            <a:prstGeom prst="rect">
              <a:avLst/>
            </a:prstGeom>
          </p:spPr>
        </p:pic>
        <p:pic>
          <p:nvPicPr>
            <p:cNvPr id="48" name="Bild 47" descr="Handskakning">
              <a:extLst>
                <a:ext uri="{FF2B5EF4-FFF2-40B4-BE49-F238E27FC236}">
                  <a16:creationId xmlns:a16="http://schemas.microsoft.com/office/drawing/2014/main" id="{763993A3-7B5A-44C0-A2B4-93427EFD06CE}"/>
                </a:ext>
              </a:extLst>
            </p:cNvPr>
            <p:cNvPicPr>
              <a:picLocks noChangeAspect="1"/>
            </p:cNvPicPr>
            <p:nvPr/>
          </p:nvPicPr>
          <p:blipFill>
            <a:blip r:embed="rId29" cstate="hq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tretch>
              <a:fillRect/>
            </a:stretch>
          </p:blipFill>
          <p:spPr>
            <a:xfrm>
              <a:off x="6591538" y="5088112"/>
              <a:ext cx="173593" cy="173593"/>
            </a:xfrm>
            <a:prstGeom prst="rect">
              <a:avLst/>
            </a:prstGeom>
          </p:spPr>
        </p:pic>
        <p:pic>
          <p:nvPicPr>
            <p:cNvPr id="49" name="Bild 48" descr="Hjärta">
              <a:extLst>
                <a:ext uri="{FF2B5EF4-FFF2-40B4-BE49-F238E27FC236}">
                  <a16:creationId xmlns:a16="http://schemas.microsoft.com/office/drawing/2014/main" id="{DFA99A57-970E-4B5D-AD2E-17C5FEB9B5B5}"/>
                </a:ext>
              </a:extLst>
            </p:cNvPr>
            <p:cNvPicPr>
              <a:picLocks noChangeAspect="1"/>
            </p:cNvPicPr>
            <p:nvPr/>
          </p:nvPicPr>
          <p:blipFill>
            <a:blip r:embed="rId31" cstate="hqprint">
              <a:extLst>
                <a:ext uri="{28A0092B-C50C-407E-A947-70E740481C1C}">
                  <a14:useLocalDpi xmlns:a14="http://schemas.microsoft.com/office/drawing/2010/main" val="0"/>
                </a:ext>
                <a:ext uri="{96DAC541-7B7A-43D3-8B79-37D633B846F1}">
                  <asvg:svgBlip xmlns="" xmlns:asvg="http://schemas.microsoft.com/office/drawing/2016/SVG/main" r:embed="rId32"/>
                </a:ext>
              </a:extLst>
            </a:blip>
            <a:stretch>
              <a:fillRect/>
            </a:stretch>
          </p:blipFill>
          <p:spPr>
            <a:xfrm>
              <a:off x="6869457" y="5282277"/>
              <a:ext cx="111476" cy="111476"/>
            </a:xfrm>
            <a:prstGeom prst="rect">
              <a:avLst/>
            </a:prstGeom>
          </p:spPr>
        </p:pic>
        <p:pic>
          <p:nvPicPr>
            <p:cNvPr id="50" name="Bild 49" descr="Två män">
              <a:extLst>
                <a:ext uri="{FF2B5EF4-FFF2-40B4-BE49-F238E27FC236}">
                  <a16:creationId xmlns:a16="http://schemas.microsoft.com/office/drawing/2014/main" id="{C994FC49-1494-4745-89B9-7DCE7662299A}"/>
                </a:ext>
              </a:extLst>
            </p:cNvPr>
            <p:cNvPicPr>
              <a:picLocks noChangeAspect="1"/>
            </p:cNvPicPr>
            <p:nvPr/>
          </p:nvPicPr>
          <p:blipFill>
            <a:blip r:embed="rId33" cstate="hqprint">
              <a:extLst>
                <a:ext uri="{28A0092B-C50C-407E-A947-70E740481C1C}">
                  <a14:useLocalDpi xmlns:a14="http://schemas.microsoft.com/office/drawing/2010/main" val="0"/>
                </a:ext>
                <a:ext uri="{96DAC541-7B7A-43D3-8B79-37D633B846F1}">
                  <asvg:svgBlip xmlns="" xmlns:asvg="http://schemas.microsoft.com/office/drawing/2016/SVG/main" r:embed="rId34"/>
                </a:ext>
              </a:extLst>
            </a:blip>
            <a:stretch>
              <a:fillRect/>
            </a:stretch>
          </p:blipFill>
          <p:spPr>
            <a:xfrm>
              <a:off x="6430786" y="5567469"/>
              <a:ext cx="111477" cy="111477"/>
            </a:xfrm>
            <a:prstGeom prst="rect">
              <a:avLst/>
            </a:prstGeom>
          </p:spPr>
        </p:pic>
        <p:pic>
          <p:nvPicPr>
            <p:cNvPr id="51" name="Bild 50" descr="Öppen hand">
              <a:extLst>
                <a:ext uri="{FF2B5EF4-FFF2-40B4-BE49-F238E27FC236}">
                  <a16:creationId xmlns:a16="http://schemas.microsoft.com/office/drawing/2014/main" id="{CFC93F5F-413C-4357-AC1D-06372B8E9219}"/>
                </a:ext>
              </a:extLst>
            </p:cNvPr>
            <p:cNvPicPr>
              <a:picLocks noChangeAspect="1"/>
            </p:cNvPicPr>
            <p:nvPr/>
          </p:nvPicPr>
          <p:blipFill>
            <a:blip r:embed="rId35" cstate="hq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tretch>
              <a:fillRect/>
            </a:stretch>
          </p:blipFill>
          <p:spPr>
            <a:xfrm>
              <a:off x="6786279" y="5567469"/>
              <a:ext cx="138916" cy="138916"/>
            </a:xfrm>
            <a:prstGeom prst="rect">
              <a:avLst/>
            </a:prstGeom>
          </p:spPr>
        </p:pic>
      </p:grpSp>
      <p:pic>
        <p:nvPicPr>
          <p:cNvPr id="52" name="Bild 51" descr="Öra">
            <a:extLst>
              <a:ext uri="{FF2B5EF4-FFF2-40B4-BE49-F238E27FC236}">
                <a16:creationId xmlns:a16="http://schemas.microsoft.com/office/drawing/2014/main" id="{993F8FFA-9C3B-47E8-AF06-5A6B1B02AB6C}"/>
              </a:ext>
            </a:extLst>
          </p:cNvPr>
          <p:cNvPicPr>
            <a:picLocks noChangeAspect="1"/>
          </p:cNvPicPr>
          <p:nvPr/>
        </p:nvPicPr>
        <p:blipFill>
          <a:blip r:embed="rId37" cstate="hq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tretch>
            <a:fillRect/>
          </a:stretch>
        </p:blipFill>
        <p:spPr>
          <a:xfrm flipH="1">
            <a:off x="6514846" y="1302327"/>
            <a:ext cx="687600" cy="687600"/>
          </a:xfrm>
          <a:prstGeom prst="rect">
            <a:avLst/>
          </a:prstGeom>
        </p:spPr>
      </p:pic>
      <p:sp>
        <p:nvSpPr>
          <p:cNvPr id="47" name="textruta 46">
            <a:extLst>
              <a:ext uri="{FF2B5EF4-FFF2-40B4-BE49-F238E27FC236}">
                <a16:creationId xmlns:a16="http://schemas.microsoft.com/office/drawing/2014/main" id="{BA354644-677F-4A8D-8CE6-00276C643655}"/>
              </a:ext>
            </a:extLst>
          </p:cNvPr>
          <p:cNvSpPr txBox="1"/>
          <p:nvPr/>
        </p:nvSpPr>
        <p:spPr>
          <a:xfrm>
            <a:off x="1753410" y="415999"/>
            <a:ext cx="868517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Målbilder för vård och stöd ur ett patient- och brukarperspektiv  (utkast)</a:t>
            </a:r>
          </a:p>
        </p:txBody>
      </p:sp>
      <p:sp>
        <p:nvSpPr>
          <p:cNvPr id="2" name="textruta 1">
            <a:extLst>
              <a:ext uri="{FF2B5EF4-FFF2-40B4-BE49-F238E27FC236}">
                <a16:creationId xmlns:a16="http://schemas.microsoft.com/office/drawing/2014/main" id="{DFE44AC0-EA8A-41FD-8C84-2EF7B325512A}"/>
              </a:ext>
            </a:extLst>
          </p:cNvPr>
          <p:cNvSpPr txBox="1"/>
          <p:nvPr/>
        </p:nvSpPr>
        <p:spPr>
          <a:xfrm>
            <a:off x="5309113" y="6196396"/>
            <a:ext cx="34744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1" u="none" strike="noStrike" kern="1200" cap="none" spc="0" normalizeH="0" baseline="0" noProof="0" dirty="0">
                <a:ln>
                  <a:noFill/>
                </a:ln>
                <a:solidFill>
                  <a:prstClr val="black">
                    <a:lumMod val="50000"/>
                    <a:lumOff val="50000"/>
                  </a:prstClr>
                </a:solidFill>
                <a:effectLst/>
                <a:uLnTx/>
                <a:uFillTx/>
                <a:latin typeface="Calibri Light" panose="020F0302020204030204"/>
                <a:ea typeface="+mn-ea"/>
                <a:cs typeface="+mn-cs"/>
              </a:rPr>
              <a:t> </a:t>
            </a: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7395035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b="0" dirty="0" err="1" smtClean="0">
                <a:latin typeface="Calibri Light" panose="020F0302020204030204" pitchFamily="34" charset="0"/>
                <a:cs typeface="Calibri Light" panose="020F0302020204030204" pitchFamily="34" charset="0"/>
              </a:rPr>
              <a:t>Patientkontrakt</a:t>
            </a:r>
            <a:r>
              <a:rPr lang="sv-SE" sz="3600" b="0" dirty="0" smtClean="0">
                <a:latin typeface="Calibri Light" panose="020F0302020204030204" pitchFamily="34" charset="0"/>
                <a:cs typeface="Calibri Light" panose="020F0302020204030204" pitchFamily="34" charset="0"/>
              </a:rPr>
              <a:t> Jönköping</a:t>
            </a:r>
            <a:endParaRPr lang="sv-SE" sz="3600" b="0" dirty="0">
              <a:latin typeface="Calibri Light" panose="020F0302020204030204" pitchFamily="34" charset="0"/>
              <a:cs typeface="Calibri Light" panose="020F0302020204030204" pitchFamily="34" charset="0"/>
            </a:endParaRPr>
          </a:p>
        </p:txBody>
      </p:sp>
      <p:sp>
        <p:nvSpPr>
          <p:cNvPr id="3" name="Platshållare för innehåll 2"/>
          <p:cNvSpPr>
            <a:spLocks noGrp="1"/>
          </p:cNvSpPr>
          <p:nvPr>
            <p:ph sz="half" idx="1"/>
          </p:nvPr>
        </p:nvSpPr>
        <p:spPr>
          <a:xfrm>
            <a:off x="664233" y="1728181"/>
            <a:ext cx="4716000" cy="3740400"/>
          </a:xfrm>
        </p:spPr>
        <p:txBody>
          <a:bodyPr/>
          <a:lstStyle/>
          <a:p>
            <a:r>
              <a:rPr lang="sv-SE" dirty="0" smtClean="0">
                <a:latin typeface="Calibri" panose="020F0502020204030204" pitchFamily="34" charset="0"/>
                <a:cs typeface="Calibri" panose="020F0502020204030204" pitchFamily="34" charset="0"/>
              </a:rPr>
              <a:t>Politiskt beslut</a:t>
            </a:r>
          </a:p>
          <a:p>
            <a:r>
              <a:rPr lang="sv-SE" dirty="0" smtClean="0">
                <a:latin typeface="Calibri" panose="020F0502020204030204" pitchFamily="34" charset="0"/>
                <a:cs typeface="Calibri" panose="020F0502020204030204" pitchFamily="34" charset="0"/>
              </a:rPr>
              <a:t>Utvecklingsledare</a:t>
            </a:r>
          </a:p>
          <a:p>
            <a:r>
              <a:rPr lang="sv-SE" dirty="0" smtClean="0">
                <a:latin typeface="Calibri" panose="020F0502020204030204" pitchFamily="34" charset="0"/>
                <a:cs typeface="Calibri" panose="020F0502020204030204" pitchFamily="34" charset="0"/>
              </a:rPr>
              <a:t>Utveckla SIP-arbetet </a:t>
            </a:r>
            <a:r>
              <a:rPr lang="sv-SE" dirty="0">
                <a:latin typeface="Calibri" panose="020F0502020204030204" pitchFamily="34" charset="0"/>
                <a:cs typeface="Calibri" panose="020F0502020204030204" pitchFamily="34" charset="0"/>
              </a:rPr>
              <a:t>i kommun och </a:t>
            </a:r>
            <a:r>
              <a:rPr lang="sv-SE" dirty="0" smtClean="0">
                <a:latin typeface="Calibri" panose="020F0502020204030204" pitchFamily="34" charset="0"/>
                <a:cs typeface="Calibri" panose="020F0502020204030204" pitchFamily="34" charset="0"/>
              </a:rPr>
              <a:t>region för </a:t>
            </a:r>
            <a:r>
              <a:rPr lang="sv-SE" dirty="0">
                <a:latin typeface="Calibri" panose="020F0502020204030204" pitchFamily="34" charset="0"/>
                <a:cs typeface="Calibri" panose="020F0502020204030204" pitchFamily="34" charset="0"/>
              </a:rPr>
              <a:t>barn/unga, </a:t>
            </a:r>
            <a:r>
              <a:rPr lang="sv-SE" dirty="0" smtClean="0">
                <a:latin typeface="Calibri" panose="020F0502020204030204" pitchFamily="34" charset="0"/>
                <a:cs typeface="Calibri" panose="020F0502020204030204" pitchFamily="34" charset="0"/>
              </a:rPr>
              <a:t>äldre, personer med psykisk ohälsa</a:t>
            </a:r>
          </a:p>
          <a:p>
            <a:r>
              <a:rPr lang="sv-SE" dirty="0" smtClean="0">
                <a:latin typeface="Calibri" panose="020F0502020204030204" pitchFamily="34" charset="0"/>
                <a:cs typeface="Calibri" panose="020F0502020204030204" pitchFamily="34" charset="0"/>
              </a:rPr>
              <a:t>Fast vårdkontakt</a:t>
            </a:r>
          </a:p>
          <a:p>
            <a:r>
              <a:rPr lang="sv-SE" dirty="0">
                <a:latin typeface="Calibri" panose="020F0502020204030204" pitchFamily="34" charset="0"/>
                <a:cs typeface="Calibri" panose="020F0502020204030204" pitchFamily="34" charset="0"/>
              </a:rPr>
              <a:t>Exempel</a:t>
            </a:r>
            <a:r>
              <a:rPr lang="sv-SE" dirty="0" smtClean="0">
                <a:latin typeface="Calibri" panose="020F0502020204030204" pitchFamily="34" charset="0"/>
                <a:cs typeface="Calibri" panose="020F0502020204030204" pitchFamily="34" charset="0"/>
              </a:rPr>
              <a:t>: år 2020 - personer i </a:t>
            </a:r>
            <a:r>
              <a:rPr lang="sv-SE" dirty="0">
                <a:latin typeface="Calibri" panose="020F0502020204030204" pitchFamily="34" charset="0"/>
                <a:cs typeface="Calibri" panose="020F0502020204030204" pitchFamily="34" charset="0"/>
              </a:rPr>
              <a:t>riskzon för att bli </a:t>
            </a:r>
            <a:r>
              <a:rPr lang="sv-SE" dirty="0" smtClean="0">
                <a:latin typeface="Calibri" panose="020F0502020204030204" pitchFamily="34" charset="0"/>
                <a:cs typeface="Calibri" panose="020F0502020204030204" pitchFamily="34" charset="0"/>
              </a:rPr>
              <a:t>inlagda, samtal primärvård och hemsjukvård –alla fick ett </a:t>
            </a:r>
            <a:r>
              <a:rPr lang="sv-SE" dirty="0" err="1" smtClean="0">
                <a:latin typeface="Calibri" panose="020F0502020204030204" pitchFamily="34" charset="0"/>
                <a:cs typeface="Calibri" panose="020F0502020204030204" pitchFamily="34" charset="0"/>
              </a:rPr>
              <a:t>patientkontrakt</a:t>
            </a:r>
            <a:endParaRPr lang="sv-SE" dirty="0"/>
          </a:p>
        </p:txBody>
      </p:sp>
      <p:pic>
        <p:nvPicPr>
          <p:cNvPr id="5" name="Platshållare för innehåll 4"/>
          <p:cNvPicPr>
            <a:picLocks noGrp="1" noChangeAspect="1"/>
          </p:cNvPicPr>
          <p:nvPr>
            <p:ph sz="half" idx="2"/>
          </p:nvPr>
        </p:nvPicPr>
        <p:blipFill>
          <a:blip r:embed="rId2"/>
          <a:stretch>
            <a:fillRect/>
          </a:stretch>
        </p:blipFill>
        <p:spPr>
          <a:xfrm>
            <a:off x="5553075" y="2087591"/>
            <a:ext cx="5851231" cy="3815137"/>
          </a:xfrm>
          <a:prstGeom prst="rect">
            <a:avLst/>
          </a:prstGeom>
        </p:spPr>
      </p:pic>
    </p:spTree>
    <p:extLst>
      <p:ext uri="{BB962C8B-B14F-4D97-AF65-F5344CB8AC3E}">
        <p14:creationId xmlns:p14="http://schemas.microsoft.com/office/powerpoint/2010/main" val="1190050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b="0" dirty="0" smtClean="0">
                <a:latin typeface="Calibri Light" panose="020F0302020204030204" pitchFamily="34" charset="0"/>
                <a:cs typeface="Calibri Light" panose="020F0302020204030204" pitchFamily="34" charset="0"/>
              </a:rPr>
              <a:t>Uppföljning</a:t>
            </a:r>
            <a:endParaRPr lang="sv-SE" sz="3600" b="0" dirty="0">
              <a:latin typeface="Calibri Light" panose="020F0302020204030204" pitchFamily="34" charset="0"/>
              <a:cs typeface="Calibri Light" panose="020F0302020204030204" pitchFamily="34" charset="0"/>
            </a:endParaRPr>
          </a:p>
        </p:txBody>
      </p:sp>
      <p:sp>
        <p:nvSpPr>
          <p:cNvPr id="3" name="Platshållare för innehåll 2"/>
          <p:cNvSpPr>
            <a:spLocks noGrp="1"/>
          </p:cNvSpPr>
          <p:nvPr>
            <p:ph sz="half" idx="1"/>
          </p:nvPr>
        </p:nvSpPr>
        <p:spPr/>
        <p:txBody>
          <a:bodyPr/>
          <a:lstStyle/>
          <a:p>
            <a:r>
              <a:rPr lang="sv-SE" dirty="0" smtClean="0"/>
              <a:t>Rapport Vården i siffror</a:t>
            </a:r>
          </a:p>
          <a:p>
            <a:pPr marL="30163" indent="0">
              <a:buNone/>
            </a:pPr>
            <a:endParaRPr lang="sv-SE" dirty="0"/>
          </a:p>
          <a:p>
            <a:r>
              <a:rPr lang="sv-SE" dirty="0" smtClean="0"/>
              <a:t>Ekonomiska beräkningar</a:t>
            </a:r>
            <a:endParaRPr lang="sv-SE" dirty="0"/>
          </a:p>
        </p:txBody>
      </p:sp>
      <p:pic>
        <p:nvPicPr>
          <p:cNvPr id="5" name="Platshållare för innehåll 4"/>
          <p:cNvPicPr>
            <a:picLocks noGrp="1" noChangeAspect="1"/>
          </p:cNvPicPr>
          <p:nvPr>
            <p:ph sz="half" idx="2"/>
          </p:nvPr>
        </p:nvPicPr>
        <p:blipFill>
          <a:blip r:embed="rId2"/>
          <a:stretch>
            <a:fillRect/>
          </a:stretch>
        </p:blipFill>
        <p:spPr>
          <a:xfrm>
            <a:off x="6594251" y="1579308"/>
            <a:ext cx="4535568" cy="4257739"/>
          </a:xfrm>
          <a:prstGeom prst="rect">
            <a:avLst/>
          </a:prstGeom>
        </p:spPr>
      </p:pic>
    </p:spTree>
    <p:extLst>
      <p:ext uri="{BB962C8B-B14F-4D97-AF65-F5344CB8AC3E}">
        <p14:creationId xmlns:p14="http://schemas.microsoft.com/office/powerpoint/2010/main" val="34958463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76381" y="457534"/>
            <a:ext cx="10515600" cy="1325563"/>
          </a:xfrm>
        </p:spPr>
        <p:txBody>
          <a:bodyPr>
            <a:normAutofit/>
          </a:bodyPr>
          <a:lstStyle/>
          <a:p>
            <a:r>
              <a:rPr lang="sv-SE" sz="3600" dirty="0" smtClean="0"/>
              <a:t>Indikatorer</a:t>
            </a:r>
            <a:endParaRPr lang="sv-SE" sz="3600" dirty="0"/>
          </a:p>
        </p:txBody>
      </p:sp>
      <p:pic>
        <p:nvPicPr>
          <p:cNvPr id="5" name="Bildobjekt 4"/>
          <p:cNvPicPr>
            <a:picLocks noChangeAspect="1"/>
          </p:cNvPicPr>
          <p:nvPr/>
        </p:nvPicPr>
        <p:blipFill rotWithShape="1">
          <a:blip r:embed="rId2"/>
          <a:srcRect l="2623" t="1780"/>
          <a:stretch/>
        </p:blipFill>
        <p:spPr>
          <a:xfrm>
            <a:off x="2844801" y="36945"/>
            <a:ext cx="9384145" cy="6845327"/>
          </a:xfrm>
          <a:prstGeom prst="rect">
            <a:avLst/>
          </a:prstGeom>
        </p:spPr>
      </p:pic>
    </p:spTree>
    <p:extLst>
      <p:ext uri="{BB962C8B-B14F-4D97-AF65-F5344CB8AC3E}">
        <p14:creationId xmlns:p14="http://schemas.microsoft.com/office/powerpoint/2010/main" val="35696063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568786"/>
            <a:ext cx="9609825" cy="1112405"/>
          </a:xfrm>
        </p:spPr>
        <p:txBody>
          <a:bodyPr/>
          <a:lstStyle/>
          <a:p>
            <a:r>
              <a:rPr lang="sv-SE" sz="3600" b="0" dirty="0" smtClean="0">
                <a:latin typeface="Calibri Light" panose="020F0302020204030204" pitchFamily="34" charset="0"/>
                <a:cs typeface="Calibri Light" panose="020F0302020204030204" pitchFamily="34" charset="0"/>
              </a:rPr>
              <a:t>Mobila team – resultat </a:t>
            </a:r>
            <a:endParaRPr lang="sv-SE" sz="3600" b="0" dirty="0">
              <a:latin typeface="Calibri Light" panose="020F0302020204030204" pitchFamily="34" charset="0"/>
              <a:cs typeface="Calibri Light" panose="020F0302020204030204" pitchFamily="34" charset="0"/>
            </a:endParaRPr>
          </a:p>
        </p:txBody>
      </p:sp>
      <p:pic>
        <p:nvPicPr>
          <p:cNvPr id="4" name="Platshållare för innehåll 3"/>
          <p:cNvPicPr>
            <a:picLocks noGrp="1" noChangeAspect="1"/>
          </p:cNvPicPr>
          <p:nvPr>
            <p:ph idx="1"/>
          </p:nvPr>
        </p:nvPicPr>
        <p:blipFill>
          <a:blip r:embed="rId2"/>
          <a:stretch>
            <a:fillRect/>
          </a:stretch>
        </p:blipFill>
        <p:spPr>
          <a:xfrm>
            <a:off x="135548" y="1209964"/>
            <a:ext cx="10795903" cy="5105182"/>
          </a:xfrm>
          <a:prstGeom prst="rect">
            <a:avLst/>
          </a:prstGeom>
        </p:spPr>
      </p:pic>
      <p:sp>
        <p:nvSpPr>
          <p:cNvPr id="8" name="Femhörning 7"/>
          <p:cNvSpPr/>
          <p:nvPr/>
        </p:nvSpPr>
        <p:spPr>
          <a:xfrm rot="10800000">
            <a:off x="3075710" y="2678545"/>
            <a:ext cx="794326" cy="34608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45963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78702" y="272282"/>
            <a:ext cx="11271552" cy="1913970"/>
          </a:xfrm>
        </p:spPr>
        <p:txBody>
          <a:bodyPr/>
          <a:lstStyle/>
          <a:p>
            <a:r>
              <a:rPr lang="sv-SE" sz="1200" dirty="0" smtClean="0"/>
              <a:t/>
            </a:r>
            <a:br>
              <a:rPr lang="sv-SE" sz="1200" dirty="0" smtClean="0"/>
            </a:br>
            <a:r>
              <a:rPr lang="sv-SE" sz="3600" b="0" dirty="0" smtClean="0">
                <a:latin typeface="Calibri Light" panose="020F0302020204030204" pitchFamily="34" charset="0"/>
                <a:cs typeface="Calibri Light" panose="020F0302020204030204" pitchFamily="34" charset="0"/>
              </a:rPr>
              <a:t>Närsjukvårdsteam Sö Älvsborg - fakta </a:t>
            </a:r>
            <a:r>
              <a:rPr lang="sv-SE" sz="3600" b="0" dirty="0">
                <a:latin typeface="Calibri Light" panose="020F0302020204030204" pitchFamily="34" charset="0"/>
                <a:cs typeface="Calibri Light" panose="020F0302020204030204" pitchFamily="34" charset="0"/>
              </a:rPr>
              <a:t>och resultat</a:t>
            </a:r>
            <a:r>
              <a:rPr lang="sv-SE" sz="3600" dirty="0"/>
              <a:t/>
            </a:r>
            <a:br>
              <a:rPr lang="sv-SE" sz="3600" dirty="0"/>
            </a:br>
            <a:endParaRPr lang="sv-SE" sz="3600" dirty="0"/>
          </a:p>
        </p:txBody>
      </p:sp>
      <p:sp>
        <p:nvSpPr>
          <p:cNvPr id="4" name="Platshållare för innehåll 5">
            <a:extLst>
              <a:ext uri="{FF2B5EF4-FFF2-40B4-BE49-F238E27FC236}">
                <a16:creationId xmlns:a16="http://schemas.microsoft.com/office/drawing/2014/main" id="{D7186896-803B-49A2-995B-BA3F1CF698FE}"/>
              </a:ext>
            </a:extLst>
          </p:cNvPr>
          <p:cNvSpPr>
            <a:spLocks noGrp="1"/>
          </p:cNvSpPr>
          <p:nvPr>
            <p:ph idx="1"/>
          </p:nvPr>
        </p:nvSpPr>
        <p:spPr>
          <a:xfrm>
            <a:off x="663574" y="1229267"/>
            <a:ext cx="9610725" cy="5402009"/>
          </a:xfrm>
        </p:spPr>
        <p:txBody>
          <a:bodyPr>
            <a:normAutofit lnSpcReduction="10000"/>
          </a:bodyPr>
          <a:lstStyle/>
          <a:p>
            <a:pPr marL="355600" indent="-355600" defTabSz="355600">
              <a:buFont typeface="Wingdings" panose="05000000000000000000" pitchFamily="2" charset="2"/>
              <a:buChar char="§"/>
              <a:tabLst>
                <a:tab pos="450850" algn="l"/>
                <a:tab pos="4660900" algn="l"/>
              </a:tabLst>
            </a:pPr>
            <a:r>
              <a:rPr lang="sv-SE" sz="1800" b="1" dirty="0"/>
              <a:t>Målgruppens </a:t>
            </a:r>
            <a:r>
              <a:rPr lang="sv-SE" sz="1800" b="1" dirty="0" smtClean="0"/>
              <a:t>storlek: </a:t>
            </a:r>
            <a:r>
              <a:rPr lang="sv-SE" sz="1800" dirty="0" smtClean="0"/>
              <a:t>Cirka </a:t>
            </a:r>
            <a:r>
              <a:rPr lang="sv-SE" sz="1800" dirty="0"/>
              <a:t>0,2% av befolkningen, tre </a:t>
            </a:r>
            <a:r>
              <a:rPr lang="sv-SE" sz="1800" dirty="0" smtClean="0"/>
              <a:t>närsjukvårdsteam </a:t>
            </a:r>
            <a:r>
              <a:rPr lang="sv-SE" sz="1800" dirty="0"/>
              <a:t>täcker behoven i </a:t>
            </a:r>
            <a:r>
              <a:rPr lang="sv-SE" sz="1800" dirty="0" smtClean="0"/>
              <a:t>Södra Älvsborg</a:t>
            </a:r>
            <a:br>
              <a:rPr lang="sv-SE" sz="1800" dirty="0" smtClean="0"/>
            </a:br>
            <a:endParaRPr lang="sv-SE" sz="1800" dirty="0"/>
          </a:p>
          <a:p>
            <a:pPr marL="355600" indent="-355600" defTabSz="355600">
              <a:buFont typeface="Wingdings" panose="05000000000000000000" pitchFamily="2" charset="2"/>
              <a:buChar char="§"/>
              <a:tabLst>
                <a:tab pos="450850" algn="l"/>
                <a:tab pos="4660900" algn="l"/>
              </a:tabLst>
            </a:pPr>
            <a:r>
              <a:rPr lang="sv-SE" sz="1800" b="1" dirty="0" smtClean="0"/>
              <a:t>Kapacitet: </a:t>
            </a:r>
            <a:r>
              <a:rPr lang="sv-SE" sz="1800" dirty="0" smtClean="0"/>
              <a:t>60-70 </a:t>
            </a:r>
            <a:r>
              <a:rPr lang="sv-SE" sz="1800" dirty="0"/>
              <a:t>patienter </a:t>
            </a:r>
            <a:r>
              <a:rPr lang="sv-SE" sz="1800" dirty="0" smtClean="0"/>
              <a:t>samtidigt, 90 </a:t>
            </a:r>
            <a:r>
              <a:rPr lang="sv-SE" sz="1800" dirty="0"/>
              <a:t>patienter inskrivna per </a:t>
            </a:r>
            <a:r>
              <a:rPr lang="sv-SE" sz="1800" dirty="0" smtClean="0"/>
              <a:t>år</a:t>
            </a:r>
            <a:br>
              <a:rPr lang="sv-SE" sz="1800" dirty="0" smtClean="0"/>
            </a:br>
            <a:endParaRPr lang="sv-SE" sz="1800" dirty="0"/>
          </a:p>
          <a:p>
            <a:pPr marL="355600" indent="-355600" defTabSz="355600">
              <a:buFont typeface="Wingdings" panose="05000000000000000000" pitchFamily="2" charset="2"/>
              <a:buChar char="§"/>
              <a:tabLst>
                <a:tab pos="450850" algn="l"/>
                <a:tab pos="4660900" algn="l"/>
              </a:tabLst>
            </a:pPr>
            <a:r>
              <a:rPr lang="sv-SE" sz="1800" b="1" dirty="0" smtClean="0"/>
              <a:t>Inskrivningstid:</a:t>
            </a:r>
            <a:r>
              <a:rPr lang="sv-SE" sz="1800" b="1" dirty="0"/>
              <a:t> </a:t>
            </a:r>
            <a:r>
              <a:rPr lang="sv-SE" sz="1800" dirty="0" smtClean="0"/>
              <a:t>Median </a:t>
            </a:r>
            <a:r>
              <a:rPr lang="sv-SE" sz="1800" dirty="0"/>
              <a:t>180 </a:t>
            </a:r>
            <a:r>
              <a:rPr lang="sv-SE" sz="1800" dirty="0" smtClean="0"/>
              <a:t>dagar</a:t>
            </a:r>
            <a:br>
              <a:rPr lang="sv-SE" sz="1800" dirty="0" smtClean="0"/>
            </a:br>
            <a:endParaRPr lang="sv-SE" sz="1800" dirty="0"/>
          </a:p>
          <a:p>
            <a:pPr marL="355600" indent="-355600" defTabSz="355600">
              <a:buFont typeface="Wingdings" panose="05000000000000000000" pitchFamily="2" charset="2"/>
              <a:buChar char="§"/>
              <a:tabLst>
                <a:tab pos="450850" algn="l"/>
                <a:tab pos="4660900" algn="l"/>
              </a:tabLst>
            </a:pPr>
            <a:r>
              <a:rPr lang="sv-SE" sz="1800" b="1" dirty="0" smtClean="0"/>
              <a:t>Driftskostnader: </a:t>
            </a:r>
            <a:r>
              <a:rPr lang="sv-SE" sz="1800" dirty="0" smtClean="0"/>
              <a:t>7-8 </a:t>
            </a:r>
            <a:r>
              <a:rPr lang="sv-SE" sz="1800" dirty="0"/>
              <a:t>mkr per </a:t>
            </a:r>
            <a:r>
              <a:rPr lang="sv-SE" sz="1800" dirty="0" smtClean="0"/>
              <a:t>år, </a:t>
            </a:r>
            <a:r>
              <a:rPr lang="sv-SE" sz="1800" dirty="0"/>
              <a:t>totalt 3 </a:t>
            </a:r>
            <a:r>
              <a:rPr lang="sv-SE" sz="1800" dirty="0" smtClean="0"/>
              <a:t>team</a:t>
            </a:r>
            <a:br>
              <a:rPr lang="sv-SE" sz="1800" dirty="0" smtClean="0"/>
            </a:br>
            <a:endParaRPr lang="sv-SE" sz="1800" dirty="0"/>
          </a:p>
          <a:p>
            <a:pPr marL="355600" indent="-355600" defTabSz="355600">
              <a:buFont typeface="Wingdings" panose="05000000000000000000" pitchFamily="2" charset="2"/>
              <a:buChar char="§"/>
              <a:tabLst>
                <a:tab pos="450850" algn="l"/>
                <a:tab pos="4660900" algn="l"/>
              </a:tabLst>
            </a:pPr>
            <a:r>
              <a:rPr lang="sv-SE" sz="1800" b="1" dirty="0" smtClean="0"/>
              <a:t>Kostnadstäckning:</a:t>
            </a:r>
            <a:r>
              <a:rPr lang="sv-SE" sz="1800" b="1" dirty="0"/>
              <a:t> </a:t>
            </a:r>
            <a:r>
              <a:rPr lang="sv-SE" sz="1800" dirty="0" smtClean="0"/>
              <a:t>Efter </a:t>
            </a:r>
            <a:r>
              <a:rPr lang="sv-SE" sz="1800" dirty="0"/>
              <a:t>6 månader (genom utebliven sjukhusvård och akutbesök</a:t>
            </a:r>
            <a:r>
              <a:rPr lang="sv-SE" sz="1800" dirty="0" smtClean="0"/>
              <a:t>)</a:t>
            </a:r>
          </a:p>
          <a:p>
            <a:pPr marL="0" indent="0" defTabSz="355600">
              <a:buNone/>
              <a:tabLst>
                <a:tab pos="450850" algn="l"/>
                <a:tab pos="4660900" algn="l"/>
              </a:tabLst>
            </a:pPr>
            <a:endParaRPr lang="sv-SE" sz="1800" b="1" dirty="0"/>
          </a:p>
          <a:p>
            <a:pPr marL="355600" indent="-355600" defTabSz="355600">
              <a:buFont typeface="Wingdings" panose="05000000000000000000" pitchFamily="2" charset="2"/>
              <a:buChar char="§"/>
              <a:tabLst>
                <a:tab pos="450850" algn="l"/>
                <a:tab pos="4660900" algn="l"/>
              </a:tabLst>
            </a:pPr>
            <a:r>
              <a:rPr lang="sv-SE" sz="1800" b="1" dirty="0" smtClean="0"/>
              <a:t>Vårdkvalitet:</a:t>
            </a:r>
            <a:r>
              <a:rPr lang="sv-SE" sz="1800" b="1" dirty="0"/>
              <a:t> </a:t>
            </a:r>
            <a:r>
              <a:rPr lang="sv-SE" sz="1800" dirty="0" smtClean="0"/>
              <a:t>Hög </a:t>
            </a:r>
            <a:r>
              <a:rPr lang="sv-SE" sz="1800" dirty="0"/>
              <a:t>patientsäkerhet genom </a:t>
            </a:r>
            <a:r>
              <a:rPr lang="sv-SE" sz="1800" dirty="0" smtClean="0"/>
              <a:t>delade medicinska </a:t>
            </a:r>
            <a:r>
              <a:rPr lang="sv-SE" sz="1800" dirty="0"/>
              <a:t>vårdplaner, </a:t>
            </a:r>
            <a:r>
              <a:rPr lang="sv-SE" sz="1800" dirty="0" smtClean="0"/>
              <a:t/>
            </a:r>
            <a:br>
              <a:rPr lang="sv-SE" sz="1800" dirty="0" smtClean="0"/>
            </a:br>
            <a:r>
              <a:rPr lang="sv-SE" sz="1800" dirty="0" smtClean="0"/>
              <a:t>ökade proaktiva inslag</a:t>
            </a:r>
            <a:r>
              <a:rPr lang="sv-SE" sz="1800" b="1" dirty="0" smtClean="0"/>
              <a:t/>
            </a:r>
            <a:br>
              <a:rPr lang="sv-SE" sz="1800" b="1" dirty="0" smtClean="0"/>
            </a:br>
            <a:endParaRPr lang="sv-SE" sz="1800" b="1" dirty="0"/>
          </a:p>
          <a:p>
            <a:pPr marL="355600" indent="-355600" defTabSz="355600">
              <a:buFont typeface="Wingdings" panose="05000000000000000000" pitchFamily="2" charset="2"/>
              <a:buChar char="§"/>
              <a:tabLst>
                <a:tab pos="450850" algn="l"/>
                <a:tab pos="4660900" algn="l"/>
              </a:tabLst>
            </a:pPr>
            <a:r>
              <a:rPr lang="sv-SE" sz="1800" b="1" dirty="0" smtClean="0"/>
              <a:t>Patientnöjdhet:</a:t>
            </a:r>
            <a:r>
              <a:rPr lang="sv-SE" sz="1800" b="1" dirty="0"/>
              <a:t> </a:t>
            </a:r>
            <a:r>
              <a:rPr lang="sv-SE" sz="1800" dirty="0" smtClean="0"/>
              <a:t>Mycket </a:t>
            </a:r>
            <a:r>
              <a:rPr lang="sv-SE" sz="1800" dirty="0"/>
              <a:t>hög</a:t>
            </a:r>
          </a:p>
          <a:p>
            <a:pPr marL="355600" indent="-355600" defTabSz="355600">
              <a:buFont typeface="Wingdings" panose="05000000000000000000" pitchFamily="2" charset="2"/>
              <a:buChar char="§"/>
              <a:tabLst>
                <a:tab pos="450850" algn="l"/>
                <a:tab pos="4660900" algn="l"/>
              </a:tabLst>
            </a:pPr>
            <a:endParaRPr lang="sv-SE" sz="2000" b="1" dirty="0"/>
          </a:p>
          <a:p>
            <a:pPr marL="355600" indent="-355600" defTabSz="355600">
              <a:buFont typeface="Wingdings" panose="05000000000000000000" pitchFamily="2" charset="2"/>
              <a:buChar char="§"/>
              <a:tabLst>
                <a:tab pos="450850" algn="l"/>
                <a:tab pos="4660900" algn="l"/>
              </a:tabLst>
            </a:pPr>
            <a:endParaRPr lang="sv-SE" sz="1800" dirty="0"/>
          </a:p>
        </p:txBody>
      </p:sp>
    </p:spTree>
    <p:extLst>
      <p:ext uri="{BB962C8B-B14F-4D97-AF65-F5344CB8AC3E}">
        <p14:creationId xmlns:p14="http://schemas.microsoft.com/office/powerpoint/2010/main" val="2184945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66928" y="100584"/>
            <a:ext cx="10341864" cy="960120"/>
          </a:xfrm>
        </p:spPr>
        <p:txBody>
          <a:bodyPr/>
          <a:lstStyle/>
          <a:p>
            <a:r>
              <a:rPr lang="sv-SE" sz="2800" dirty="0" smtClean="0"/>
              <a:t/>
            </a:r>
            <a:br>
              <a:rPr lang="sv-SE" sz="2800" dirty="0" smtClean="0"/>
            </a:br>
            <a:r>
              <a:rPr lang="sv-SE" sz="3600" b="0" dirty="0" smtClean="0">
                <a:latin typeface="Calibri Light" panose="020F0302020204030204" pitchFamily="34" charset="0"/>
                <a:cs typeface="Calibri Light" panose="020F0302020204030204" pitchFamily="34" charset="0"/>
              </a:rPr>
              <a:t>Resurseffektivitet för </a:t>
            </a:r>
            <a:r>
              <a:rPr lang="sv-SE" sz="3600" b="0" dirty="0">
                <a:latin typeface="Calibri Light" panose="020F0302020204030204" pitchFamily="34" charset="0"/>
                <a:cs typeface="Calibri Light" panose="020F0302020204030204" pitchFamily="34" charset="0"/>
              </a:rPr>
              <a:t>huvudmännen</a:t>
            </a:r>
          </a:p>
        </p:txBody>
      </p:sp>
      <p:sp>
        <p:nvSpPr>
          <p:cNvPr id="5" name="Platshållare för innehåll 5">
            <a:extLst>
              <a:ext uri="{FF2B5EF4-FFF2-40B4-BE49-F238E27FC236}">
                <a16:creationId xmlns:a16="http://schemas.microsoft.com/office/drawing/2014/main" id="{37C46EC7-971F-438F-AD39-9A0D5E51C73D}"/>
              </a:ext>
            </a:extLst>
          </p:cNvPr>
          <p:cNvSpPr>
            <a:spLocks noGrp="1"/>
          </p:cNvSpPr>
          <p:nvPr>
            <p:ph sz="half" idx="1"/>
          </p:nvPr>
        </p:nvSpPr>
        <p:spPr>
          <a:xfrm>
            <a:off x="666750" y="1243013"/>
            <a:ext cx="4714875" cy="4992687"/>
          </a:xfrm>
        </p:spPr>
        <p:txBody>
          <a:bodyPr>
            <a:normAutofit fontScale="85000" lnSpcReduction="20000"/>
          </a:bodyPr>
          <a:lstStyle/>
          <a:p>
            <a:pPr marL="0" indent="0">
              <a:buNone/>
            </a:pPr>
            <a:r>
              <a:rPr lang="sv-SE" sz="2400" b="1" dirty="0"/>
              <a:t>Regional resurseffektivitet </a:t>
            </a:r>
          </a:p>
          <a:p>
            <a:pPr marL="355600" indent="-355600" defTabSz="355600">
              <a:buFont typeface="Wingdings" panose="05000000000000000000" pitchFamily="2" charset="2"/>
              <a:buChar char="§"/>
              <a:tabLst>
                <a:tab pos="450850" algn="l"/>
              </a:tabLst>
            </a:pPr>
            <a:endParaRPr lang="sv-SE" sz="1800" b="1" dirty="0" smtClean="0"/>
          </a:p>
          <a:p>
            <a:pPr marL="355600" indent="-355600" defTabSz="355600">
              <a:buFont typeface="Wingdings" panose="05000000000000000000" pitchFamily="2" charset="2"/>
              <a:buChar char="§"/>
              <a:tabLst>
                <a:tab pos="450850" algn="l"/>
              </a:tabLst>
            </a:pPr>
            <a:r>
              <a:rPr lang="sv-SE" sz="1900" b="1" dirty="0" smtClean="0"/>
              <a:t>Minskad </a:t>
            </a:r>
            <a:r>
              <a:rPr lang="sv-SE" sz="1900" b="1" dirty="0"/>
              <a:t>vårdkonsumtion </a:t>
            </a:r>
            <a:r>
              <a:rPr lang="sv-SE" sz="1900" dirty="0"/>
              <a:t>(akutmottagningsbesök och slutenvårdsdygn) för cirka 90 patienter i målgruppen kroniskt </a:t>
            </a:r>
            <a:r>
              <a:rPr lang="sv-SE" sz="1900" dirty="0" smtClean="0"/>
              <a:t>sviktande</a:t>
            </a:r>
            <a:br>
              <a:rPr lang="sv-SE" sz="1900" dirty="0" smtClean="0"/>
            </a:br>
            <a:r>
              <a:rPr lang="sv-SE" sz="1900" dirty="0" smtClean="0"/>
              <a:t/>
            </a:r>
            <a:br>
              <a:rPr lang="sv-SE" sz="1900" dirty="0" smtClean="0"/>
            </a:br>
            <a:r>
              <a:rPr lang="sv-SE" sz="1900" b="1" dirty="0" smtClean="0"/>
              <a:t>16-24  </a:t>
            </a:r>
            <a:r>
              <a:rPr lang="sv-SE" sz="1900" b="1" dirty="0"/>
              <a:t>mkr årligen</a:t>
            </a:r>
          </a:p>
          <a:p>
            <a:pPr marL="0" indent="0" defTabSz="355600">
              <a:buNone/>
              <a:tabLst>
                <a:tab pos="355600" algn="l"/>
              </a:tabLst>
            </a:pPr>
            <a:endParaRPr lang="sv-SE" sz="1900" b="1" dirty="0"/>
          </a:p>
          <a:p>
            <a:pPr marL="355600" indent="-355600" defTabSz="355600">
              <a:buFont typeface="Wingdings" panose="05000000000000000000" pitchFamily="2" charset="2"/>
              <a:buChar char="§"/>
              <a:tabLst>
                <a:tab pos="450850" algn="l"/>
              </a:tabLst>
            </a:pPr>
            <a:r>
              <a:rPr lang="sv-SE" sz="1900" b="1" dirty="0"/>
              <a:t>Årlig resursvinst: Nettoeffekt minskade totala kostnader efter driftskostnader </a:t>
            </a:r>
            <a:r>
              <a:rPr lang="sv-SE" sz="1900" dirty="0"/>
              <a:t>för tre närsjukvårdsteam</a:t>
            </a:r>
          </a:p>
          <a:p>
            <a:pPr marL="0" indent="0" defTabSz="355600">
              <a:buNone/>
              <a:tabLst>
                <a:tab pos="355600" algn="l"/>
                <a:tab pos="450850" algn="l"/>
              </a:tabLst>
            </a:pPr>
            <a:r>
              <a:rPr lang="sv-SE" sz="1900" dirty="0"/>
              <a:t>	</a:t>
            </a:r>
            <a:r>
              <a:rPr lang="sv-SE" sz="1900" b="1" dirty="0"/>
              <a:t>8-16 mkr årligen</a:t>
            </a:r>
          </a:p>
          <a:p>
            <a:pPr marL="0" indent="0" defTabSz="355600">
              <a:buNone/>
              <a:tabLst>
                <a:tab pos="355600" algn="l"/>
                <a:tab pos="450850" algn="l"/>
              </a:tabLst>
            </a:pPr>
            <a:endParaRPr lang="sv-SE" sz="1900" b="1" dirty="0"/>
          </a:p>
          <a:p>
            <a:pPr marL="355600" indent="-355600" defTabSz="355600">
              <a:buFont typeface="Wingdings" panose="05000000000000000000" pitchFamily="2" charset="2"/>
              <a:buChar char="§"/>
              <a:tabLst>
                <a:tab pos="355600" algn="l"/>
              </a:tabLst>
            </a:pPr>
            <a:r>
              <a:rPr lang="sv-SE" sz="1900" b="1" dirty="0"/>
              <a:t>Vårdcentralernas arbete underlättas </a:t>
            </a:r>
            <a:r>
              <a:rPr lang="sv-SE" sz="1900" dirty="0"/>
              <a:t>med att fokusera på hembesök för gruppen periodvis sviktande, samt för att fokusera på hög tillgänglighet i mottagningsverksamheten</a:t>
            </a:r>
          </a:p>
        </p:txBody>
      </p:sp>
      <p:sp>
        <p:nvSpPr>
          <p:cNvPr id="6" name="Platshållare för innehåll 6">
            <a:extLst>
              <a:ext uri="{FF2B5EF4-FFF2-40B4-BE49-F238E27FC236}">
                <a16:creationId xmlns:a16="http://schemas.microsoft.com/office/drawing/2014/main" id="{E7A128E9-AEAF-4EE7-9043-D2CF2F78B673}"/>
              </a:ext>
            </a:extLst>
          </p:cNvPr>
          <p:cNvSpPr>
            <a:spLocks noGrp="1"/>
          </p:cNvSpPr>
          <p:nvPr>
            <p:ph sz="half" idx="2"/>
          </p:nvPr>
        </p:nvSpPr>
        <p:spPr>
          <a:xfrm>
            <a:off x="5553075" y="1243013"/>
            <a:ext cx="4986588" cy="4992687"/>
          </a:xfrm>
        </p:spPr>
        <p:txBody>
          <a:bodyPr>
            <a:normAutofit fontScale="85000" lnSpcReduction="20000"/>
          </a:bodyPr>
          <a:lstStyle/>
          <a:p>
            <a:pPr marL="0" indent="0">
              <a:buNone/>
            </a:pPr>
            <a:r>
              <a:rPr lang="sv-SE" sz="2400" b="1" dirty="0" smtClean="0"/>
              <a:t>Kommunal </a:t>
            </a:r>
            <a:r>
              <a:rPr lang="sv-SE" sz="2400" b="1" dirty="0"/>
              <a:t>resurseffektivitet</a:t>
            </a:r>
          </a:p>
          <a:p>
            <a:pPr marL="355600" indent="-355600">
              <a:buFont typeface="Wingdings" panose="05000000000000000000" pitchFamily="2" charset="2"/>
              <a:buChar char="§"/>
            </a:pPr>
            <a:endParaRPr lang="sv-SE" sz="1800" b="1" dirty="0" smtClean="0"/>
          </a:p>
          <a:p>
            <a:pPr marL="355600" indent="-355600">
              <a:buFont typeface="Wingdings" panose="05000000000000000000" pitchFamily="2" charset="2"/>
              <a:buChar char="§"/>
            </a:pPr>
            <a:r>
              <a:rPr lang="sv-SE" sz="1900" b="1" dirty="0" smtClean="0"/>
              <a:t>Bättre </a:t>
            </a:r>
            <a:r>
              <a:rPr lang="sv-SE" sz="1900" b="1" dirty="0"/>
              <a:t>utnyttjande av sjuksköterskornas arbetstid </a:t>
            </a:r>
            <a:r>
              <a:rPr lang="sv-SE" sz="1900" dirty="0"/>
              <a:t>(20-50% arbetstid med ”strulfaktorer” försvinner)</a:t>
            </a:r>
          </a:p>
          <a:p>
            <a:pPr marL="0" indent="0">
              <a:buNone/>
              <a:tabLst>
                <a:tab pos="355600" algn="l"/>
              </a:tabLst>
            </a:pPr>
            <a:r>
              <a:rPr lang="sv-SE" sz="1900" dirty="0"/>
              <a:t>	Mer tid för vård och proaktiva inslag, ingen </a:t>
            </a:r>
            <a:r>
              <a:rPr lang="sv-SE" sz="1900" dirty="0" smtClean="0"/>
              <a:t>	ökad vårdtyngd </a:t>
            </a:r>
            <a:r>
              <a:rPr lang="sv-SE" sz="1900" dirty="0"/>
              <a:t>i hemsjukvården över </a:t>
            </a:r>
            <a:r>
              <a:rPr lang="sv-SE" sz="1900" dirty="0" smtClean="0"/>
              <a:t>tid</a:t>
            </a:r>
          </a:p>
          <a:p>
            <a:pPr marL="0" indent="0">
              <a:buNone/>
              <a:tabLst>
                <a:tab pos="355600" algn="l"/>
              </a:tabLst>
            </a:pPr>
            <a:endParaRPr lang="sv-SE" sz="1900" b="1" dirty="0"/>
          </a:p>
          <a:p>
            <a:pPr marL="285750" indent="-285750">
              <a:buFont typeface="Wingdings" panose="05000000000000000000" pitchFamily="2" charset="2"/>
              <a:buChar char="§"/>
              <a:tabLst>
                <a:tab pos="355600" algn="l"/>
              </a:tabLst>
            </a:pPr>
            <a:r>
              <a:rPr lang="sv-SE" sz="1800" b="1" dirty="0" smtClean="0"/>
              <a:t>Effektivare </a:t>
            </a:r>
            <a:r>
              <a:rPr lang="sv-SE" sz="1800" b="1" dirty="0"/>
              <a:t>vård- och </a:t>
            </a:r>
            <a:r>
              <a:rPr lang="sv-SE" sz="1800" b="1" dirty="0" smtClean="0"/>
              <a:t>omsorgsplanering </a:t>
            </a:r>
            <a:r>
              <a:rPr lang="sv-SE" sz="1900" dirty="0"/>
              <a:t>i andra delar av kommunernas verksamheter; bland annat planering av insatser inom rehabilitering, biståndsbedömning, anhöriginformation </a:t>
            </a:r>
            <a:r>
              <a:rPr lang="sv-SE" sz="1900" dirty="0" err="1"/>
              <a:t>m.m</a:t>
            </a:r>
            <a:endParaRPr lang="sv-SE" sz="1900" dirty="0"/>
          </a:p>
          <a:p>
            <a:pPr marL="0" indent="0">
              <a:buNone/>
              <a:tabLst>
                <a:tab pos="355600" algn="l"/>
              </a:tabLst>
            </a:pPr>
            <a:endParaRPr lang="sv-SE" sz="1900" dirty="0"/>
          </a:p>
          <a:p>
            <a:pPr marL="355600" indent="-355600">
              <a:buFont typeface="Wingdings" panose="05000000000000000000" pitchFamily="2" charset="2"/>
              <a:buChar char="§"/>
              <a:tabLst>
                <a:tab pos="355600" algn="l"/>
              </a:tabLst>
            </a:pPr>
            <a:r>
              <a:rPr lang="sv-SE" sz="2000" b="1" dirty="0"/>
              <a:t>Mindre behov av återkommande </a:t>
            </a:r>
            <a:r>
              <a:rPr lang="sv-SE" sz="2000" b="1" dirty="0" err="1" smtClean="0"/>
              <a:t>omplaneringar</a:t>
            </a:r>
            <a:r>
              <a:rPr lang="sv-SE" sz="2000" b="1" dirty="0" smtClean="0"/>
              <a:t> </a:t>
            </a:r>
            <a:r>
              <a:rPr lang="sv-SE" sz="2000" b="1" dirty="0"/>
              <a:t>och växelvårdsinsatser </a:t>
            </a:r>
            <a:r>
              <a:rPr lang="sv-SE" sz="1900" dirty="0"/>
              <a:t>genom att patienten kontinuerligt omhändertas i hemmet med väsentligt mindre behov av förflyttningar</a:t>
            </a:r>
          </a:p>
        </p:txBody>
      </p:sp>
    </p:spTree>
    <p:extLst>
      <p:ext uri="{BB962C8B-B14F-4D97-AF65-F5344CB8AC3E}">
        <p14:creationId xmlns:p14="http://schemas.microsoft.com/office/powerpoint/2010/main" val="18803683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48640" y="365125"/>
            <a:ext cx="10805160" cy="1325563"/>
          </a:xfrm>
        </p:spPr>
        <p:txBody>
          <a:bodyPr>
            <a:normAutofit/>
          </a:bodyPr>
          <a:lstStyle/>
          <a:p>
            <a:r>
              <a:rPr lang="sv-SE" sz="3600" dirty="0" smtClean="0"/>
              <a:t>Att göra gott med de resurser vi har</a:t>
            </a:r>
            <a:endParaRPr lang="sv-SE" sz="3600" dirty="0"/>
          </a:p>
        </p:txBody>
      </p:sp>
      <p:pic>
        <p:nvPicPr>
          <p:cNvPr id="4" name="Platshållare för innehåll 6">
            <a:extLst>
              <a:ext uri="{FF2B5EF4-FFF2-40B4-BE49-F238E27FC236}">
                <a16:creationId xmlns:a16="http://schemas.microsoft.com/office/drawing/2014/main" id="{7A17C904-C7EB-49CD-843F-E24902D01962}"/>
              </a:ext>
            </a:extLst>
          </p:cNvPr>
          <p:cNvPicPr>
            <a:picLocks noGrp="1" noChangeAspect="1"/>
          </p:cNvPicPr>
          <p:nvPr>
            <p:ph idx="1"/>
          </p:nvPr>
        </p:nvPicPr>
        <p:blipFill>
          <a:blip r:embed="rId3"/>
          <a:stretch>
            <a:fillRect/>
          </a:stretch>
        </p:blipFill>
        <p:spPr>
          <a:xfrm>
            <a:off x="637193" y="1690688"/>
            <a:ext cx="8583809" cy="4972647"/>
          </a:xfrm>
          <a:prstGeom prst="rect">
            <a:avLst/>
          </a:prstGeom>
        </p:spPr>
      </p:pic>
    </p:spTree>
    <p:extLst>
      <p:ext uri="{BB962C8B-B14F-4D97-AF65-F5344CB8AC3E}">
        <p14:creationId xmlns:p14="http://schemas.microsoft.com/office/powerpoint/2010/main" val="7845574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94361" y="237744"/>
            <a:ext cx="7591211" cy="594360"/>
          </a:xfrm>
        </p:spPr>
        <p:txBody>
          <a:bodyPr/>
          <a:lstStyle/>
          <a:p>
            <a:r>
              <a:rPr lang="sv-SE" sz="3600" b="0" dirty="0">
                <a:latin typeface="Calibri Light" panose="020F0302020204030204" pitchFamily="34" charset="0"/>
                <a:cs typeface="Calibri Light" panose="020F0302020204030204" pitchFamily="34" charset="0"/>
              </a:rPr>
              <a:t>Undersökning patientperspektivet 2019</a:t>
            </a:r>
          </a:p>
        </p:txBody>
      </p:sp>
      <p:graphicFrame>
        <p:nvGraphicFramePr>
          <p:cNvPr id="3" name="Diagram 2">
            <a:extLst>
              <a:ext uri="{FF2B5EF4-FFF2-40B4-BE49-F238E27FC236}">
                <a16:creationId xmlns:a16="http://schemas.microsoft.com/office/drawing/2014/main" id="{DF88BD41-E950-4012-BF1F-989E55116B31}"/>
              </a:ext>
            </a:extLst>
          </p:cNvPr>
          <p:cNvGraphicFramePr>
            <a:graphicFrameLocks/>
          </p:cNvGraphicFramePr>
          <p:nvPr>
            <p:extLst/>
          </p:nvPr>
        </p:nvGraphicFramePr>
        <p:xfrm>
          <a:off x="111211" y="832104"/>
          <a:ext cx="3715327" cy="28007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Diagram 3">
            <a:extLst>
              <a:ext uri="{FF2B5EF4-FFF2-40B4-BE49-F238E27FC236}">
                <a16:creationId xmlns:a16="http://schemas.microsoft.com/office/drawing/2014/main" id="{0182FAD4-1A89-4414-862C-96F03F7BC106}"/>
              </a:ext>
            </a:extLst>
          </p:cNvPr>
          <p:cNvGraphicFramePr>
            <a:graphicFrameLocks/>
          </p:cNvGraphicFramePr>
          <p:nvPr>
            <p:extLst/>
          </p:nvPr>
        </p:nvGraphicFramePr>
        <p:xfrm>
          <a:off x="3655572" y="832104"/>
          <a:ext cx="3969078" cy="28007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Diagram 6">
            <a:extLst>
              <a:ext uri="{FF2B5EF4-FFF2-40B4-BE49-F238E27FC236}">
                <a16:creationId xmlns:a16="http://schemas.microsoft.com/office/drawing/2014/main" id="{57AB5C2C-C96F-4AD1-BF47-83478CECFD46}"/>
              </a:ext>
            </a:extLst>
          </p:cNvPr>
          <p:cNvGraphicFramePr>
            <a:graphicFrameLocks/>
          </p:cNvGraphicFramePr>
          <p:nvPr>
            <p:extLst/>
          </p:nvPr>
        </p:nvGraphicFramePr>
        <p:xfrm>
          <a:off x="7654190" y="798742"/>
          <a:ext cx="4288818" cy="280078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Diagram 7">
            <a:extLst>
              <a:ext uri="{FF2B5EF4-FFF2-40B4-BE49-F238E27FC236}">
                <a16:creationId xmlns:a16="http://schemas.microsoft.com/office/drawing/2014/main" id="{9256C330-7465-4F30-9C38-DDB511086BD3}"/>
              </a:ext>
            </a:extLst>
          </p:cNvPr>
          <p:cNvGraphicFramePr>
            <a:graphicFrameLocks/>
          </p:cNvGraphicFramePr>
          <p:nvPr>
            <p:extLst/>
          </p:nvPr>
        </p:nvGraphicFramePr>
        <p:xfrm>
          <a:off x="-236681" y="3502151"/>
          <a:ext cx="4342338" cy="28254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Diagram 8">
            <a:extLst>
              <a:ext uri="{FF2B5EF4-FFF2-40B4-BE49-F238E27FC236}">
                <a16:creationId xmlns:a16="http://schemas.microsoft.com/office/drawing/2014/main" id="{452E93A3-1236-4127-B6F4-D2D8D87830FB}"/>
              </a:ext>
            </a:extLst>
          </p:cNvPr>
          <p:cNvGraphicFramePr>
            <a:graphicFrameLocks/>
          </p:cNvGraphicFramePr>
          <p:nvPr>
            <p:extLst/>
          </p:nvPr>
        </p:nvGraphicFramePr>
        <p:xfrm>
          <a:off x="3826537" y="3566161"/>
          <a:ext cx="4028159" cy="273677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Diagram 9">
            <a:extLst>
              <a:ext uri="{FF2B5EF4-FFF2-40B4-BE49-F238E27FC236}">
                <a16:creationId xmlns:a16="http://schemas.microsoft.com/office/drawing/2014/main" id="{25F1802C-D154-46B7-94F4-45C1A9AD5851}"/>
              </a:ext>
            </a:extLst>
          </p:cNvPr>
          <p:cNvGraphicFramePr>
            <a:graphicFrameLocks/>
          </p:cNvGraphicFramePr>
          <p:nvPr>
            <p:extLst/>
          </p:nvPr>
        </p:nvGraphicFramePr>
        <p:xfrm>
          <a:off x="7822692" y="3566161"/>
          <a:ext cx="3951814" cy="2598253"/>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ruta 10">
            <a:extLst>
              <a:ext uri="{FF2B5EF4-FFF2-40B4-BE49-F238E27FC236}">
                <a16:creationId xmlns:a16="http://schemas.microsoft.com/office/drawing/2014/main" id="{4722CF77-F271-440A-8A9E-372B7CDF0220}"/>
              </a:ext>
            </a:extLst>
          </p:cNvPr>
          <p:cNvSpPr txBox="1"/>
          <p:nvPr/>
        </p:nvSpPr>
        <p:spPr>
          <a:xfrm>
            <a:off x="8185572" y="304091"/>
            <a:ext cx="3614123" cy="461665"/>
          </a:xfrm>
          <a:prstGeom prst="rect">
            <a:avLst/>
          </a:prstGeom>
          <a:noFill/>
          <a:ln>
            <a:solidFill>
              <a:schemeClr val="accent1"/>
            </a:solidFill>
          </a:ln>
        </p:spPr>
        <p:txBody>
          <a:bodyPr wrap="square" rtlCol="0">
            <a:spAutoFit/>
          </a:bodyPr>
          <a:lstStyle/>
          <a:p>
            <a:r>
              <a:rPr lang="sv-SE" sz="1200" dirty="0"/>
              <a:t>Källa: 39 individer under 2019, svarsfrekvens 74%, </a:t>
            </a:r>
          </a:p>
          <a:p>
            <a:r>
              <a:rPr lang="sv-SE" sz="1200" dirty="0"/>
              <a:t>mer än 3/4 av patienterna har svarat på egen hand</a:t>
            </a:r>
          </a:p>
        </p:txBody>
      </p:sp>
    </p:spTree>
    <p:extLst>
      <p:ext uri="{BB962C8B-B14F-4D97-AF65-F5344CB8AC3E}">
        <p14:creationId xmlns:p14="http://schemas.microsoft.com/office/powerpoint/2010/main" val="14261477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5400" b="0" dirty="0" smtClean="0">
                <a:latin typeface="Calibri Light" panose="020F0302020204030204" pitchFamily="34" charset="0"/>
                <a:cs typeface="Calibri Light" panose="020F0302020204030204" pitchFamily="34" charset="0"/>
              </a:rPr>
              <a:t>Lycka till!</a:t>
            </a:r>
            <a:endParaRPr lang="sv-SE" sz="5400" b="0" dirty="0">
              <a:latin typeface="Calibri Light" panose="020F0302020204030204" pitchFamily="34" charset="0"/>
              <a:cs typeface="Calibri Light" panose="020F0302020204030204" pitchFamily="34" charset="0"/>
            </a:endParaRPr>
          </a:p>
        </p:txBody>
      </p:sp>
      <p:sp>
        <p:nvSpPr>
          <p:cNvPr id="3" name="Platshållare för innehåll 2"/>
          <p:cNvSpPr>
            <a:spLocks noGrp="1"/>
          </p:cNvSpPr>
          <p:nvPr>
            <p:ph idx="1"/>
          </p:nvPr>
        </p:nvSpPr>
        <p:spPr/>
        <p:txBody>
          <a:bodyPr/>
          <a:lstStyle/>
          <a:p>
            <a:pPr marL="30163" indent="0">
              <a:buNone/>
            </a:pPr>
            <a:endParaRPr lang="sv-SE" dirty="0" smtClean="0"/>
          </a:p>
          <a:p>
            <a:pPr marL="30163" indent="0">
              <a:buNone/>
            </a:pPr>
            <a:r>
              <a:rPr lang="sv-SE" dirty="0" smtClean="0"/>
              <a:t>Fler lärande exempel: skr.se</a:t>
            </a:r>
            <a:endParaRPr lang="sv-SE" dirty="0"/>
          </a:p>
          <a:p>
            <a:pPr marL="30163" indent="0">
              <a:buNone/>
            </a:pPr>
            <a:endParaRPr lang="sv-SE" dirty="0" smtClean="0"/>
          </a:p>
          <a:p>
            <a:pPr marL="30163" indent="0">
              <a:buNone/>
            </a:pPr>
            <a:endParaRPr lang="sv-SE" dirty="0"/>
          </a:p>
          <a:p>
            <a:pPr marL="30163" indent="0">
              <a:buNone/>
            </a:pPr>
            <a:endParaRPr lang="sv-SE" dirty="0" smtClean="0"/>
          </a:p>
          <a:p>
            <a:pPr marL="30163" indent="0">
              <a:buNone/>
            </a:pPr>
            <a:r>
              <a:rPr lang="sv-SE" dirty="0" smtClean="0"/>
              <a:t>lisbeth.lopare.johansson@skr.se</a:t>
            </a:r>
            <a:endParaRPr lang="sv-SE" dirty="0"/>
          </a:p>
        </p:txBody>
      </p:sp>
      <p:pic>
        <p:nvPicPr>
          <p:cNvPr id="5" name="Bildobjekt 4"/>
          <p:cNvPicPr>
            <a:picLocks noChangeAspect="1"/>
          </p:cNvPicPr>
          <p:nvPr/>
        </p:nvPicPr>
        <p:blipFill>
          <a:blip r:embed="rId2"/>
          <a:stretch>
            <a:fillRect/>
          </a:stretch>
        </p:blipFill>
        <p:spPr>
          <a:xfrm>
            <a:off x="5974230" y="0"/>
            <a:ext cx="6217770" cy="5602149"/>
          </a:xfrm>
          <a:prstGeom prst="rect">
            <a:avLst/>
          </a:prstGeom>
        </p:spPr>
      </p:pic>
    </p:spTree>
    <p:extLst>
      <p:ext uri="{BB962C8B-B14F-4D97-AF65-F5344CB8AC3E}">
        <p14:creationId xmlns:p14="http://schemas.microsoft.com/office/powerpoint/2010/main" val="36626298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2" name="think-cell Slide" r:id="rId6" imgW="470" imgH="469" progId="TCLayout.ActiveDocument.1">
                  <p:embed/>
                </p:oleObj>
              </mc:Choice>
              <mc:Fallback>
                <p:oleObj name="think-cell Slide" r:id="rId6" imgW="470" imgH="469" progId="TCLayout.ActiveDocument.1">
                  <p:embed/>
                  <p:pic>
                    <p:nvPicPr>
                      <p:cNvPr id="7" name="Objekt 6"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ktangel 5"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sv-SE"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sym typeface="Calibri" panose="020F0502020204030204" pitchFamily="34" charset="0"/>
            </a:endParaRPr>
          </a:p>
        </p:txBody>
      </p:sp>
      <p:sp>
        <p:nvSpPr>
          <p:cNvPr id="3" name="Rubrik 2"/>
          <p:cNvSpPr>
            <a:spLocks noGrp="1"/>
          </p:cNvSpPr>
          <p:nvPr>
            <p:ph type="title"/>
          </p:nvPr>
        </p:nvSpPr>
        <p:spPr>
          <a:xfrm>
            <a:off x="637117" y="986752"/>
            <a:ext cx="10930467" cy="430887"/>
          </a:xfrm>
        </p:spPr>
        <p:txBody>
          <a:bodyPr>
            <a:noAutofit/>
          </a:bodyPr>
          <a:lstStyle/>
          <a:p>
            <a:r>
              <a:rPr lang="sv-SE" sz="3600" dirty="0">
                <a:solidFill>
                  <a:schemeClr val="tx1"/>
                </a:solidFill>
              </a:rPr>
              <a:t>Att öka personcentreringen är </a:t>
            </a:r>
            <a:r>
              <a:rPr lang="sv-SE" sz="3600" dirty="0" smtClean="0"/>
              <a:t>grunden för</a:t>
            </a:r>
            <a:br>
              <a:rPr lang="sv-SE" sz="3600" dirty="0" smtClean="0"/>
            </a:br>
            <a:r>
              <a:rPr lang="sv-SE" sz="3600" dirty="0" smtClean="0">
                <a:solidFill>
                  <a:schemeClr val="tx1"/>
                </a:solidFill>
              </a:rPr>
              <a:t>omställningen </a:t>
            </a:r>
            <a:r>
              <a:rPr lang="sv-SE" sz="3600" dirty="0">
                <a:solidFill>
                  <a:schemeClr val="tx1"/>
                </a:solidFill>
              </a:rPr>
              <a:t>till Nära vård </a:t>
            </a:r>
          </a:p>
        </p:txBody>
      </p:sp>
      <p:pic>
        <p:nvPicPr>
          <p:cNvPr id="15" name="Platshållare för bild 14"/>
          <p:cNvPicPr>
            <a:picLocks noGrp="1" noChangeAspect="1"/>
          </p:cNvPicPr>
          <p:nvPr>
            <p:ph type="pic" sz="quarter" idx="15"/>
          </p:nvPr>
        </p:nvPicPr>
        <p:blipFill>
          <a:blip r:embed="rId8" cstate="print">
            <a:extLst>
              <a:ext uri="{28A0092B-C50C-407E-A947-70E740481C1C}">
                <a14:useLocalDpi xmlns:a14="http://schemas.microsoft.com/office/drawing/2010/main" val="0"/>
              </a:ext>
            </a:extLst>
          </a:blip>
          <a:srcRect t="7174" b="7174"/>
          <a:stretch>
            <a:fillRect/>
          </a:stretch>
        </p:blipFill>
        <p:spPr>
          <a:xfrm>
            <a:off x="8434552" y="1600200"/>
            <a:ext cx="3122448" cy="4398963"/>
          </a:xfrm>
        </p:spPr>
      </p:pic>
      <p:sp>
        <p:nvSpPr>
          <p:cNvPr id="16" name="Rundad rektangulär bildtext 14">
            <a:extLst>
              <a:ext uri="{FF2B5EF4-FFF2-40B4-BE49-F238E27FC236}">
                <a16:creationId xmlns:a16="http://schemas.microsoft.com/office/drawing/2014/main" id="{66097B99-F40C-40E8-A416-179C6D5F5FAD}"/>
              </a:ext>
            </a:extLst>
          </p:cNvPr>
          <p:cNvSpPr>
            <a:spLocks noGrp="1"/>
          </p:cNvSpPr>
          <p:nvPr>
            <p:ph sz="half" idx="14"/>
          </p:nvPr>
        </p:nvSpPr>
        <p:spPr>
          <a:xfrm>
            <a:off x="2695116" y="4151990"/>
            <a:ext cx="3634477" cy="1094049"/>
          </a:xfrm>
          <a:prstGeom prst="wedgeRoundRectCallout">
            <a:avLst>
              <a:gd name="adj1" fmla="val -5585"/>
              <a:gd name="adj2" fmla="val 88039"/>
              <a:gd name="adj3" fmla="val 16667"/>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indent="0">
              <a:buNone/>
            </a:pPr>
            <a:r>
              <a:rPr lang="sv-SE" dirty="0">
                <a:solidFill>
                  <a:schemeClr val="tx1"/>
                </a:solidFill>
              </a:rPr>
              <a:t>Personcentrering kommer praktiken att betyda olika saker, i olika situationer, för olika individer</a:t>
            </a:r>
          </a:p>
        </p:txBody>
      </p:sp>
      <p:sp>
        <p:nvSpPr>
          <p:cNvPr id="17" name="Rundad rektangulär bildtext 13">
            <a:extLst>
              <a:ext uri="{FF2B5EF4-FFF2-40B4-BE49-F238E27FC236}">
                <a16:creationId xmlns:a16="http://schemas.microsoft.com/office/drawing/2014/main" id="{68526C63-29B8-4E74-80D3-6838D8535501}"/>
              </a:ext>
            </a:extLst>
          </p:cNvPr>
          <p:cNvSpPr/>
          <p:nvPr/>
        </p:nvSpPr>
        <p:spPr>
          <a:xfrm>
            <a:off x="866543" y="2345266"/>
            <a:ext cx="3309986" cy="1080607"/>
          </a:xfrm>
          <a:prstGeom prst="wedgeRoundRectCallout">
            <a:avLst>
              <a:gd name="adj1" fmla="val 13730"/>
              <a:gd name="adj2" fmla="val 92220"/>
              <a:gd name="adj3" fmla="val 16667"/>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Tx/>
              <a:buNone/>
              <a:tabLst/>
              <a:defRPr/>
            </a:pPr>
            <a:r>
              <a:rPr kumimoji="0" lang="sv-SE" sz="1800" b="0" i="0" u="none" strike="noStrike" kern="12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Personcentrering innebär att utgå från individens behov, preferenser och resurser </a:t>
            </a:r>
            <a:endParaRPr kumimoji="0" lang="sv-SE" sz="2000" b="0" i="0" u="none" strike="noStrike" kern="1200" cap="none" spc="2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Times New Roman" panose="02020603050405020304" pitchFamily="18" charset="0"/>
            </a:endParaRPr>
          </a:p>
        </p:txBody>
      </p:sp>
      <p:sp>
        <p:nvSpPr>
          <p:cNvPr id="19" name="Rundad rektangulär bildtext 12">
            <a:extLst>
              <a:ext uri="{FF2B5EF4-FFF2-40B4-BE49-F238E27FC236}">
                <a16:creationId xmlns:a16="http://schemas.microsoft.com/office/drawing/2014/main" id="{F14FEBBF-3AC6-4D01-BE47-6F4F6A56B9F7}"/>
              </a:ext>
            </a:extLst>
          </p:cNvPr>
          <p:cNvSpPr/>
          <p:nvPr/>
        </p:nvSpPr>
        <p:spPr>
          <a:xfrm>
            <a:off x="4751970" y="2369595"/>
            <a:ext cx="3107140" cy="1072056"/>
          </a:xfrm>
          <a:prstGeom prst="wedgeRoundRectCallout">
            <a:avLst>
              <a:gd name="adj1" fmla="val 6525"/>
              <a:gd name="adj2" fmla="val 68269"/>
              <a:gd name="adj3" fmla="val 1666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a:ea typeface="+mn-ea"/>
                <a:cs typeface="+mn-cs"/>
              </a:rPr>
              <a:t>Personcentreringen ska  omfatta alla delar i patientens vårdprocess</a:t>
            </a:r>
          </a:p>
        </p:txBody>
      </p:sp>
      <p:sp>
        <p:nvSpPr>
          <p:cNvPr id="9" name="textruta 8">
            <a:extLst>
              <a:ext uri="{FF2B5EF4-FFF2-40B4-BE49-F238E27FC236}">
                <a16:creationId xmlns:a16="http://schemas.microsoft.com/office/drawing/2014/main" id="{1C07D7A7-1044-4540-8A06-ED370710D0CE}"/>
              </a:ext>
            </a:extLst>
          </p:cNvPr>
          <p:cNvSpPr txBox="1"/>
          <p:nvPr/>
        </p:nvSpPr>
        <p:spPr>
          <a:xfrm>
            <a:off x="7082443" y="6417425"/>
            <a:ext cx="4214553" cy="261610"/>
          </a:xfrm>
          <a:prstGeom prst="rect">
            <a:avLst/>
          </a:prstGeom>
          <a:noFill/>
        </p:spPr>
        <p:txBody>
          <a:bodyPr wrap="square" rtlCol="0">
            <a:spAutoFit/>
          </a:bodyPr>
          <a:lstStyle/>
          <a:p>
            <a:r>
              <a:rPr lang="sv-SE" sz="1100" dirty="0"/>
              <a:t>Vårdanalys (2018), Från mottagare till medskapare</a:t>
            </a:r>
          </a:p>
        </p:txBody>
      </p:sp>
    </p:spTree>
    <p:extLst>
      <p:ext uri="{BB962C8B-B14F-4D97-AF65-F5344CB8AC3E}">
        <p14:creationId xmlns:p14="http://schemas.microsoft.com/office/powerpoint/2010/main" val="4214263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A95671B-3CC6-4792-9114-B74FAEA224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8">
            <a:extLst>
              <a:ext uri="{FF2B5EF4-FFF2-40B4-BE49-F238E27FC236}">
                <a16:creationId xmlns:a16="http://schemas.microsoft.com/office/drawing/2014/main" id="{0D64145E-FC92-4DEA-879F-308CE929E118}"/>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tretch/>
        </p:blipFill>
        <p:spPr>
          <a:xfrm>
            <a:off x="1095251" y="1242394"/>
            <a:ext cx="9998450" cy="3899395"/>
          </a:xfrm>
          <a:prstGeom prst="rect">
            <a:avLst/>
          </a:prstGeom>
        </p:spPr>
      </p:pic>
      <p:sp>
        <p:nvSpPr>
          <p:cNvPr id="10" name="textruta 9">
            <a:extLst>
              <a:ext uri="{FF2B5EF4-FFF2-40B4-BE49-F238E27FC236}">
                <a16:creationId xmlns:a16="http://schemas.microsoft.com/office/drawing/2014/main" id="{60A92B58-E69B-4137-8490-B6B8795D47B7}"/>
              </a:ext>
            </a:extLst>
          </p:cNvPr>
          <p:cNvSpPr txBox="1"/>
          <p:nvPr/>
        </p:nvSpPr>
        <p:spPr>
          <a:xfrm>
            <a:off x="8602134" y="6384183"/>
            <a:ext cx="6096000" cy="2585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Vårdanalys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(2018),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Från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mottagare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till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medskapare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201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Nära vård en Fokusförflyttning</a:t>
            </a:r>
            <a:endParaRPr lang="sv-SE" sz="3600" dirty="0"/>
          </a:p>
        </p:txBody>
      </p:sp>
      <p:sp>
        <p:nvSpPr>
          <p:cNvPr id="3" name="Platshållare för innehåll 2"/>
          <p:cNvSpPr>
            <a:spLocks noGrp="1"/>
          </p:cNvSpPr>
          <p:nvPr>
            <p:ph sz="half" idx="1"/>
          </p:nvPr>
        </p:nvSpPr>
        <p:spPr>
          <a:xfrm>
            <a:off x="664233" y="2079336"/>
            <a:ext cx="4716000" cy="3740400"/>
          </a:xfrm>
        </p:spPr>
        <p:txBody>
          <a:bodyPr>
            <a:normAutofit fontScale="92500"/>
          </a:bodyPr>
          <a:lstStyle/>
          <a:p>
            <a:pPr marL="30163" indent="0">
              <a:lnSpc>
                <a:spcPct val="150000"/>
              </a:lnSpc>
              <a:buNone/>
            </a:pPr>
            <a:r>
              <a:rPr lang="sv-SE" dirty="0" smtClean="0">
                <a:solidFill>
                  <a:srgbClr val="000000"/>
                </a:solidFill>
                <a:latin typeface="Whitney Book"/>
                <a:cs typeface="Whitney Book"/>
              </a:rPr>
              <a:t>Organisation</a:t>
            </a:r>
            <a:endParaRPr lang="sv-SE" dirty="0">
              <a:solidFill>
                <a:srgbClr val="000000"/>
              </a:solidFill>
              <a:latin typeface="Whitney Book"/>
              <a:cs typeface="Whitney Book"/>
            </a:endParaRPr>
          </a:p>
          <a:p>
            <a:pPr marL="30163" indent="0">
              <a:lnSpc>
                <a:spcPct val="150000"/>
              </a:lnSpc>
              <a:buNone/>
            </a:pPr>
            <a:r>
              <a:rPr lang="sv-SE" dirty="0">
                <a:solidFill>
                  <a:srgbClr val="000000"/>
                </a:solidFill>
                <a:latin typeface="Whitney Book"/>
                <a:cs typeface="Whitney Book"/>
              </a:rPr>
              <a:t>Passiv mottagare</a:t>
            </a:r>
          </a:p>
          <a:p>
            <a:pPr marL="30163" indent="0">
              <a:lnSpc>
                <a:spcPct val="150000"/>
              </a:lnSpc>
              <a:buNone/>
            </a:pPr>
            <a:r>
              <a:rPr lang="sv-SE" dirty="0" smtClean="0">
                <a:solidFill>
                  <a:srgbClr val="000000"/>
                </a:solidFill>
                <a:latin typeface="Whitney Book"/>
                <a:cs typeface="Whitney Book"/>
              </a:rPr>
              <a:t>Reaktiv</a:t>
            </a:r>
            <a:endParaRPr lang="sv-SE" dirty="0">
              <a:solidFill>
                <a:srgbClr val="000000"/>
              </a:solidFill>
              <a:latin typeface="Whitney Book"/>
              <a:cs typeface="Whitney Book"/>
            </a:endParaRPr>
          </a:p>
          <a:p>
            <a:pPr marL="30163" indent="0">
              <a:lnSpc>
                <a:spcPct val="150000"/>
              </a:lnSpc>
              <a:buNone/>
            </a:pPr>
            <a:r>
              <a:rPr lang="sv-SE" dirty="0" smtClean="0"/>
              <a:t>Isolerade vård och omsorgsinsatser</a:t>
            </a:r>
            <a:endParaRPr lang="sv-SE" dirty="0"/>
          </a:p>
        </p:txBody>
      </p:sp>
      <p:sp>
        <p:nvSpPr>
          <p:cNvPr id="4" name="Platshållare för innehåll 3"/>
          <p:cNvSpPr>
            <a:spLocks noGrp="1"/>
          </p:cNvSpPr>
          <p:nvPr>
            <p:ph sz="half" idx="2"/>
          </p:nvPr>
        </p:nvSpPr>
        <p:spPr>
          <a:xfrm>
            <a:off x="5469144" y="2087591"/>
            <a:ext cx="4804914" cy="3740400"/>
          </a:xfrm>
        </p:spPr>
        <p:txBody>
          <a:bodyPr>
            <a:normAutofit fontScale="92500"/>
          </a:bodyPr>
          <a:lstStyle/>
          <a:p>
            <a:pPr marL="30163" indent="0">
              <a:lnSpc>
                <a:spcPct val="150000"/>
              </a:lnSpc>
              <a:buNone/>
            </a:pPr>
            <a:r>
              <a:rPr lang="sv-SE" b="1" dirty="0" smtClean="0">
                <a:solidFill>
                  <a:srgbClr val="000000"/>
                </a:solidFill>
                <a:latin typeface="Whitney Book"/>
                <a:cs typeface="Whitney Book"/>
              </a:rPr>
              <a:t>Person och relation</a:t>
            </a:r>
            <a:endParaRPr lang="sv-SE" b="1" dirty="0">
              <a:solidFill>
                <a:srgbClr val="000000"/>
              </a:solidFill>
              <a:latin typeface="Whitney Book"/>
              <a:cs typeface="Whitney Book"/>
            </a:endParaRPr>
          </a:p>
          <a:p>
            <a:pPr marL="30163" indent="0">
              <a:lnSpc>
                <a:spcPct val="150000"/>
              </a:lnSpc>
              <a:buNone/>
            </a:pPr>
            <a:r>
              <a:rPr lang="sv-SE" b="1" dirty="0">
                <a:solidFill>
                  <a:srgbClr val="000000"/>
                </a:solidFill>
                <a:latin typeface="Whitney Book"/>
                <a:cs typeface="Whitney Book"/>
              </a:rPr>
              <a:t>Aktiv medskapare</a:t>
            </a:r>
          </a:p>
          <a:p>
            <a:pPr marL="30163" indent="0">
              <a:lnSpc>
                <a:spcPct val="150000"/>
              </a:lnSpc>
              <a:buNone/>
            </a:pPr>
            <a:r>
              <a:rPr lang="sv-SE" b="1" dirty="0" smtClean="0">
                <a:solidFill>
                  <a:srgbClr val="000000"/>
                </a:solidFill>
                <a:latin typeface="Whitney Book"/>
                <a:cs typeface="Whitney Book"/>
              </a:rPr>
              <a:t>Proaktiv </a:t>
            </a:r>
            <a:r>
              <a:rPr lang="sv-SE" b="1" dirty="0">
                <a:solidFill>
                  <a:srgbClr val="000000"/>
                </a:solidFill>
                <a:latin typeface="Whitney Book"/>
                <a:cs typeface="Whitney Book"/>
              </a:rPr>
              <a:t>och </a:t>
            </a:r>
            <a:r>
              <a:rPr lang="sv-SE" b="1" dirty="0" smtClean="0">
                <a:solidFill>
                  <a:srgbClr val="000000"/>
                </a:solidFill>
                <a:latin typeface="Whitney Book"/>
                <a:cs typeface="Whitney Book"/>
              </a:rPr>
              <a:t>hälsofrämjande</a:t>
            </a:r>
            <a:endParaRPr lang="sv-SE" b="1" dirty="0">
              <a:solidFill>
                <a:srgbClr val="000000"/>
              </a:solidFill>
              <a:latin typeface="Whitney Book"/>
              <a:cs typeface="Whitney Book"/>
            </a:endParaRPr>
          </a:p>
          <a:p>
            <a:pPr marL="30163" indent="0">
              <a:lnSpc>
                <a:spcPct val="150000"/>
              </a:lnSpc>
              <a:buNone/>
            </a:pPr>
            <a:r>
              <a:rPr lang="sv-SE" b="1" dirty="0" smtClean="0">
                <a:solidFill>
                  <a:srgbClr val="000000"/>
                </a:solidFill>
                <a:latin typeface="Whitney Book"/>
                <a:cs typeface="Whitney Book"/>
              </a:rPr>
              <a:t>Sammanhållet utifrån personens fokus</a:t>
            </a:r>
            <a:endParaRPr lang="sv-SE" b="1" dirty="0">
              <a:solidFill>
                <a:srgbClr val="000000"/>
              </a:solidFill>
              <a:latin typeface="Whitney Book"/>
              <a:cs typeface="Whitney Book"/>
            </a:endParaRPr>
          </a:p>
          <a:p>
            <a:endParaRPr lang="sv-SE" dirty="0"/>
          </a:p>
        </p:txBody>
      </p:sp>
      <p:sp>
        <p:nvSpPr>
          <p:cNvPr id="16" name="Högerpil 15"/>
          <p:cNvSpPr/>
          <p:nvPr/>
        </p:nvSpPr>
        <p:spPr>
          <a:xfrm>
            <a:off x="3842328" y="2281161"/>
            <a:ext cx="978408" cy="346855"/>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C000">
                  <a:lumMod val="90000"/>
                </a:srgbClr>
              </a:solidFill>
              <a:effectLst/>
              <a:uLnTx/>
              <a:uFillTx/>
              <a:latin typeface="Calibri" panose="020F0502020204030204"/>
              <a:ea typeface="+mn-ea"/>
              <a:cs typeface="+mn-cs"/>
            </a:endParaRPr>
          </a:p>
        </p:txBody>
      </p:sp>
      <p:sp>
        <p:nvSpPr>
          <p:cNvPr id="17" name="Högerpil 16"/>
          <p:cNvSpPr/>
          <p:nvPr/>
        </p:nvSpPr>
        <p:spPr>
          <a:xfrm>
            <a:off x="3842328" y="2995609"/>
            <a:ext cx="978408" cy="346855"/>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C000">
                  <a:lumMod val="90000"/>
                </a:srgbClr>
              </a:solidFill>
              <a:effectLst/>
              <a:uLnTx/>
              <a:uFillTx/>
              <a:latin typeface="Calibri" panose="020F0502020204030204"/>
              <a:ea typeface="+mn-ea"/>
              <a:cs typeface="+mn-cs"/>
            </a:endParaRPr>
          </a:p>
        </p:txBody>
      </p:sp>
      <p:sp>
        <p:nvSpPr>
          <p:cNvPr id="18" name="Högerpil 17"/>
          <p:cNvSpPr/>
          <p:nvPr/>
        </p:nvSpPr>
        <p:spPr>
          <a:xfrm>
            <a:off x="3805060" y="3732166"/>
            <a:ext cx="978408" cy="346855"/>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C000">
                  <a:lumMod val="90000"/>
                </a:srgbClr>
              </a:solidFill>
              <a:effectLst/>
              <a:uLnTx/>
              <a:uFillTx/>
              <a:latin typeface="Calibri" panose="020F0502020204030204"/>
              <a:ea typeface="+mn-ea"/>
              <a:cs typeface="+mn-cs"/>
            </a:endParaRPr>
          </a:p>
        </p:txBody>
      </p:sp>
      <p:sp>
        <p:nvSpPr>
          <p:cNvPr id="19" name="Högerpil 18"/>
          <p:cNvSpPr/>
          <p:nvPr/>
        </p:nvSpPr>
        <p:spPr>
          <a:xfrm>
            <a:off x="3805060" y="4407672"/>
            <a:ext cx="978408" cy="346855"/>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C000">
                  <a:lumMod val="9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839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4"/>
          </p:nvPr>
        </p:nvSpPr>
        <p:spPr>
          <a:xfrm>
            <a:off x="1050541" y="1800292"/>
            <a:ext cx="7920879" cy="3704037"/>
          </a:xfrm>
        </p:spPr>
        <p:txBody>
          <a:bodyPr/>
          <a:lstStyle/>
          <a:p>
            <a:r>
              <a:rPr lang="sv-SE" sz="2400" dirty="0"/>
              <a:t>Utbyggd primärvård ger högre effektivitet</a:t>
            </a:r>
          </a:p>
          <a:p>
            <a:r>
              <a:rPr lang="sv-SE" sz="2400" dirty="0"/>
              <a:t>Utbyggd primärvård ger mer jämlik </a:t>
            </a:r>
            <a:r>
              <a:rPr lang="sv-SE" sz="2400" dirty="0" smtClean="0"/>
              <a:t>vård</a:t>
            </a:r>
            <a:endParaRPr lang="sv-SE" sz="2400" dirty="0"/>
          </a:p>
          <a:p>
            <a:pPr marL="0" indent="0">
              <a:buNone/>
            </a:pPr>
            <a:endParaRPr lang="sv-SE" sz="2400" dirty="0"/>
          </a:p>
          <a:p>
            <a:pPr marL="0" indent="0">
              <a:buNone/>
            </a:pPr>
            <a:r>
              <a:rPr lang="sv-SE" sz="2400" dirty="0" smtClean="0"/>
              <a:t>Men</a:t>
            </a:r>
            <a:r>
              <a:rPr lang="sv-SE" sz="2400" dirty="0"/>
              <a:t>…</a:t>
            </a:r>
          </a:p>
          <a:p>
            <a:r>
              <a:rPr lang="sv-SE" sz="2400" dirty="0"/>
              <a:t>framtidens primärvård är inte dagens primärvård </a:t>
            </a:r>
          </a:p>
          <a:p>
            <a:pPr marL="0" indent="0">
              <a:buNone/>
            </a:pPr>
            <a:r>
              <a:rPr lang="sv-SE" sz="1800" i="1" dirty="0" smtClean="0"/>
              <a:t>Effektiv </a:t>
            </a:r>
            <a:r>
              <a:rPr lang="sv-SE" sz="1800" i="1" dirty="0"/>
              <a:t>vård </a:t>
            </a:r>
            <a:r>
              <a:rPr lang="sv-SE" sz="1800" i="1" dirty="0" smtClean="0"/>
              <a:t>SOU 2016:2</a:t>
            </a:r>
            <a:endParaRPr lang="sv-SE" sz="1800" i="1" dirty="0"/>
          </a:p>
          <a:p>
            <a:endParaRPr lang="sv-SE" sz="1800" dirty="0"/>
          </a:p>
        </p:txBody>
      </p:sp>
      <p:sp>
        <p:nvSpPr>
          <p:cNvPr id="3" name="Rubrik 2"/>
          <p:cNvSpPr>
            <a:spLocks noGrp="1"/>
          </p:cNvSpPr>
          <p:nvPr>
            <p:ph type="title"/>
          </p:nvPr>
        </p:nvSpPr>
        <p:spPr>
          <a:xfrm>
            <a:off x="887505" y="701951"/>
            <a:ext cx="7799294" cy="620712"/>
          </a:xfrm>
        </p:spPr>
        <p:txBody>
          <a:bodyPr/>
          <a:lstStyle/>
          <a:p>
            <a:r>
              <a:rPr lang="sv-SE" sz="3600" b="0" dirty="0" smtClean="0">
                <a:solidFill>
                  <a:schemeClr val="tx1"/>
                </a:solidFill>
              </a:rPr>
              <a:t>Utbyggd primärvård – varför?</a:t>
            </a:r>
            <a:endParaRPr lang="sv-SE" sz="3600" b="0" dirty="0">
              <a:solidFill>
                <a:schemeClr val="tx1"/>
              </a:solidFill>
            </a:endParaRPr>
          </a:p>
        </p:txBody>
      </p:sp>
    </p:spTree>
    <p:extLst>
      <p:ext uri="{BB962C8B-B14F-4D97-AF65-F5344CB8AC3E}">
        <p14:creationId xmlns:p14="http://schemas.microsoft.com/office/powerpoint/2010/main" val="3196318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08DE00E-E03C-A84B-9E57-6E5A0397BB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11553" y="1413165"/>
            <a:ext cx="8004528" cy="410530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5809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600" dirty="0"/>
              <a:t>Organisatoriska mellanrum</a:t>
            </a:r>
          </a:p>
        </p:txBody>
      </p:sp>
      <p:sp>
        <p:nvSpPr>
          <p:cNvPr id="5" name="Platshållare för bildnummer 4"/>
          <p:cNvSpPr>
            <a:spLocks noGrp="1"/>
          </p:cNvSpPr>
          <p:nvPr>
            <p:ph type="sldNum" sz="quarter" idx="12"/>
          </p:nvPr>
        </p:nvSpPr>
        <p:spPr/>
        <p:txBody>
          <a:bodyPr/>
          <a:lstStyle/>
          <a:p>
            <a:fld id="{66B1A10B-6391-4DEF-8E56-F41D0D9EFA9D}" type="slidenum">
              <a:rPr lang="sv-SE" smtClean="0"/>
              <a:t>9</a:t>
            </a:fld>
            <a:endParaRPr lang="sv-SE"/>
          </a:p>
        </p:txBody>
      </p:sp>
      <p:sp>
        <p:nvSpPr>
          <p:cNvPr id="7" name="TextBox 2"/>
          <p:cNvSpPr txBox="1">
            <a:spLocks noChangeArrowheads="1"/>
          </p:cNvSpPr>
          <p:nvPr/>
        </p:nvSpPr>
        <p:spPr bwMode="auto">
          <a:xfrm>
            <a:off x="5426114" y="2791621"/>
            <a:ext cx="992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ヒラギノ角ゴ Pro W3" pitchFamily="1" charset="-128"/>
              </a:defRPr>
            </a:lvl1pPr>
            <a:lvl2pPr marL="742950" indent="-285750">
              <a:defRPr>
                <a:solidFill>
                  <a:schemeClr val="tx1"/>
                </a:solidFill>
                <a:latin typeface="Times New Roman" pitchFamily="18" charset="0"/>
                <a:ea typeface="ヒラギノ角ゴ Pro W3" pitchFamily="1" charset="-128"/>
              </a:defRPr>
            </a:lvl2pPr>
            <a:lvl3pPr marL="1143000" indent="-228600">
              <a:defRPr>
                <a:solidFill>
                  <a:schemeClr val="tx1"/>
                </a:solidFill>
                <a:latin typeface="Times New Roman" pitchFamily="18" charset="0"/>
                <a:ea typeface="ヒラギノ角ゴ Pro W3" pitchFamily="1" charset="-128"/>
              </a:defRPr>
            </a:lvl3pPr>
            <a:lvl4pPr marL="1600200" indent="-228600">
              <a:defRPr>
                <a:solidFill>
                  <a:schemeClr val="tx1"/>
                </a:solidFill>
                <a:latin typeface="Times New Roman" pitchFamily="18" charset="0"/>
                <a:ea typeface="ヒラギノ角ゴ Pro W3" pitchFamily="1" charset="-128"/>
              </a:defRPr>
            </a:lvl4pPr>
            <a:lvl5pPr marL="2057400" indent="-228600">
              <a:defRPr>
                <a:solidFill>
                  <a:schemeClr val="tx1"/>
                </a:solidFill>
                <a:latin typeface="Times New Roman" pitchFamily="18" charset="0"/>
                <a:ea typeface="ヒラギノ角ゴ Pro W3" pitchFamily="1" charset="-128"/>
              </a:defRPr>
            </a:lvl5pPr>
            <a:lvl6pPr marL="25146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6pPr>
            <a:lvl7pPr marL="29718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7pPr>
            <a:lvl8pPr marL="34290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8pPr>
            <a:lvl9pPr marL="38862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9pPr>
          </a:lstStyle>
          <a:p>
            <a:pPr eaLnBrk="1" hangingPunct="1"/>
            <a:r>
              <a:rPr lang="sv-SE" altLang="en-US" dirty="0">
                <a:latin typeface="Arial" pitchFamily="34" charset="0"/>
              </a:rPr>
              <a:t>Enheter</a:t>
            </a:r>
            <a:endParaRPr lang="en-GB" altLang="en-US" dirty="0">
              <a:latin typeface="Arial" pitchFamily="34" charset="0"/>
            </a:endParaRPr>
          </a:p>
        </p:txBody>
      </p:sp>
      <p:sp>
        <p:nvSpPr>
          <p:cNvPr id="9" name="TextBox 3"/>
          <p:cNvSpPr txBox="1">
            <a:spLocks noChangeArrowheads="1"/>
          </p:cNvSpPr>
          <p:nvPr/>
        </p:nvSpPr>
        <p:spPr bwMode="auto">
          <a:xfrm>
            <a:off x="7784789" y="2791621"/>
            <a:ext cx="10182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ヒラギノ角ゴ Pro W3" pitchFamily="1" charset="-128"/>
              </a:defRPr>
            </a:lvl1pPr>
            <a:lvl2pPr marL="742950" indent="-285750">
              <a:defRPr>
                <a:solidFill>
                  <a:schemeClr val="tx1"/>
                </a:solidFill>
                <a:latin typeface="Times New Roman" pitchFamily="18" charset="0"/>
                <a:ea typeface="ヒラギノ角ゴ Pro W3" pitchFamily="1" charset="-128"/>
              </a:defRPr>
            </a:lvl2pPr>
            <a:lvl3pPr marL="1143000" indent="-228600">
              <a:defRPr>
                <a:solidFill>
                  <a:schemeClr val="tx1"/>
                </a:solidFill>
                <a:latin typeface="Times New Roman" pitchFamily="18" charset="0"/>
                <a:ea typeface="ヒラギノ角ゴ Pro W3" pitchFamily="1" charset="-128"/>
              </a:defRPr>
            </a:lvl3pPr>
            <a:lvl4pPr marL="1600200" indent="-228600">
              <a:defRPr>
                <a:solidFill>
                  <a:schemeClr val="tx1"/>
                </a:solidFill>
                <a:latin typeface="Times New Roman" pitchFamily="18" charset="0"/>
                <a:ea typeface="ヒラギノ角ゴ Pro W3" pitchFamily="1" charset="-128"/>
              </a:defRPr>
            </a:lvl4pPr>
            <a:lvl5pPr marL="2057400" indent="-228600">
              <a:defRPr>
                <a:solidFill>
                  <a:schemeClr val="tx1"/>
                </a:solidFill>
                <a:latin typeface="Times New Roman" pitchFamily="18" charset="0"/>
                <a:ea typeface="ヒラギノ角ゴ Pro W3" pitchFamily="1" charset="-128"/>
              </a:defRPr>
            </a:lvl5pPr>
            <a:lvl6pPr marL="25146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6pPr>
            <a:lvl7pPr marL="29718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7pPr>
            <a:lvl8pPr marL="34290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8pPr>
            <a:lvl9pPr marL="38862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9pPr>
          </a:lstStyle>
          <a:p>
            <a:pPr eaLnBrk="1" hangingPunct="1"/>
            <a:r>
              <a:rPr lang="sv-SE" altLang="en-US" dirty="0">
                <a:latin typeface="Arial" pitchFamily="34" charset="0"/>
              </a:rPr>
              <a:t>Gränser</a:t>
            </a:r>
            <a:endParaRPr lang="en-GB" altLang="en-US" dirty="0">
              <a:latin typeface="Arial" pitchFamily="34" charset="0"/>
            </a:endParaRPr>
          </a:p>
        </p:txBody>
      </p:sp>
      <p:sp>
        <p:nvSpPr>
          <p:cNvPr id="10" name="TextBox 4"/>
          <p:cNvSpPr txBox="1">
            <a:spLocks noChangeArrowheads="1"/>
          </p:cNvSpPr>
          <p:nvPr/>
        </p:nvSpPr>
        <p:spPr bwMode="auto">
          <a:xfrm>
            <a:off x="3004139" y="2791621"/>
            <a:ext cx="1261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ヒラギノ角ゴ Pro W3" pitchFamily="1" charset="-128"/>
              </a:defRPr>
            </a:lvl1pPr>
            <a:lvl2pPr marL="742950" indent="-285750">
              <a:defRPr>
                <a:solidFill>
                  <a:schemeClr val="tx1"/>
                </a:solidFill>
                <a:latin typeface="Times New Roman" pitchFamily="18" charset="0"/>
                <a:ea typeface="ヒラギノ角ゴ Pro W3" pitchFamily="1" charset="-128"/>
              </a:defRPr>
            </a:lvl2pPr>
            <a:lvl3pPr marL="1143000" indent="-228600">
              <a:defRPr>
                <a:solidFill>
                  <a:schemeClr val="tx1"/>
                </a:solidFill>
                <a:latin typeface="Times New Roman" pitchFamily="18" charset="0"/>
                <a:ea typeface="ヒラギノ角ゴ Pro W3" pitchFamily="1" charset="-128"/>
              </a:defRPr>
            </a:lvl3pPr>
            <a:lvl4pPr marL="1600200" indent="-228600">
              <a:defRPr>
                <a:solidFill>
                  <a:schemeClr val="tx1"/>
                </a:solidFill>
                <a:latin typeface="Times New Roman" pitchFamily="18" charset="0"/>
                <a:ea typeface="ヒラギノ角ゴ Pro W3" pitchFamily="1" charset="-128"/>
              </a:defRPr>
            </a:lvl4pPr>
            <a:lvl5pPr marL="2057400" indent="-228600">
              <a:defRPr>
                <a:solidFill>
                  <a:schemeClr val="tx1"/>
                </a:solidFill>
                <a:latin typeface="Times New Roman" pitchFamily="18" charset="0"/>
                <a:ea typeface="ヒラギノ角ゴ Pro W3" pitchFamily="1" charset="-128"/>
              </a:defRPr>
            </a:lvl5pPr>
            <a:lvl6pPr marL="25146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6pPr>
            <a:lvl7pPr marL="29718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7pPr>
            <a:lvl8pPr marL="34290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8pPr>
            <a:lvl9pPr marL="38862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9pPr>
          </a:lstStyle>
          <a:p>
            <a:pPr eaLnBrk="1" hangingPunct="1"/>
            <a:r>
              <a:rPr lang="sv-SE" altLang="en-US" dirty="0">
                <a:latin typeface="Arial" pitchFamily="34" charset="0"/>
              </a:rPr>
              <a:t>”Dela upp”</a:t>
            </a:r>
            <a:endParaRPr lang="en-GB" altLang="en-US" dirty="0">
              <a:latin typeface="Arial" pitchFamily="34" charset="0"/>
            </a:endParaRPr>
          </a:p>
        </p:txBody>
      </p:sp>
      <p:sp>
        <p:nvSpPr>
          <p:cNvPr id="12" name="TextBox 10"/>
          <p:cNvSpPr txBox="1">
            <a:spLocks noChangeArrowheads="1"/>
          </p:cNvSpPr>
          <p:nvPr/>
        </p:nvSpPr>
        <p:spPr bwMode="auto">
          <a:xfrm>
            <a:off x="5288001" y="4674953"/>
            <a:ext cx="12362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ヒラギノ角ゴ Pro W3" pitchFamily="1" charset="-128"/>
              </a:defRPr>
            </a:lvl1pPr>
            <a:lvl2pPr marL="742950" indent="-285750">
              <a:defRPr>
                <a:solidFill>
                  <a:schemeClr val="tx1"/>
                </a:solidFill>
                <a:latin typeface="Times New Roman" pitchFamily="18" charset="0"/>
                <a:ea typeface="ヒラギノ角ゴ Pro W3" pitchFamily="1" charset="-128"/>
              </a:defRPr>
            </a:lvl2pPr>
            <a:lvl3pPr marL="1143000" indent="-228600">
              <a:defRPr>
                <a:solidFill>
                  <a:schemeClr val="tx1"/>
                </a:solidFill>
                <a:latin typeface="Times New Roman" pitchFamily="18" charset="0"/>
                <a:ea typeface="ヒラギノ角ゴ Pro W3" pitchFamily="1" charset="-128"/>
              </a:defRPr>
            </a:lvl3pPr>
            <a:lvl4pPr marL="1600200" indent="-228600">
              <a:defRPr>
                <a:solidFill>
                  <a:schemeClr val="tx1"/>
                </a:solidFill>
                <a:latin typeface="Times New Roman" pitchFamily="18" charset="0"/>
                <a:ea typeface="ヒラギノ角ゴ Pro W3" pitchFamily="1" charset="-128"/>
              </a:defRPr>
            </a:lvl4pPr>
            <a:lvl5pPr marL="2057400" indent="-228600">
              <a:defRPr>
                <a:solidFill>
                  <a:schemeClr val="tx1"/>
                </a:solidFill>
                <a:latin typeface="Times New Roman" pitchFamily="18" charset="0"/>
                <a:ea typeface="ヒラギノ角ゴ Pro W3" pitchFamily="1" charset="-128"/>
              </a:defRPr>
            </a:lvl5pPr>
            <a:lvl6pPr marL="25146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6pPr>
            <a:lvl7pPr marL="29718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7pPr>
            <a:lvl8pPr marL="34290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8pPr>
            <a:lvl9pPr marL="38862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9pPr>
          </a:lstStyle>
          <a:p>
            <a:pPr eaLnBrk="1" hangingPunct="1"/>
            <a:r>
              <a:rPr lang="sv-SE" altLang="en-US" dirty="0">
                <a:latin typeface="Arial" pitchFamily="34" charset="0"/>
              </a:rPr>
              <a:t>Relationer</a:t>
            </a:r>
            <a:endParaRPr lang="en-GB" altLang="en-US" dirty="0">
              <a:latin typeface="Arial" pitchFamily="34" charset="0"/>
            </a:endParaRPr>
          </a:p>
        </p:txBody>
      </p:sp>
      <p:sp>
        <p:nvSpPr>
          <p:cNvPr id="14" name="TextBox 12"/>
          <p:cNvSpPr txBox="1">
            <a:spLocks noChangeArrowheads="1"/>
          </p:cNvSpPr>
          <p:nvPr/>
        </p:nvSpPr>
        <p:spPr bwMode="auto">
          <a:xfrm>
            <a:off x="7581589" y="4674953"/>
            <a:ext cx="1620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ヒラギノ角ゴ Pro W3" pitchFamily="1" charset="-128"/>
              </a:defRPr>
            </a:lvl1pPr>
            <a:lvl2pPr marL="742950" indent="-285750">
              <a:defRPr>
                <a:solidFill>
                  <a:schemeClr val="tx1"/>
                </a:solidFill>
                <a:latin typeface="Times New Roman" pitchFamily="18" charset="0"/>
                <a:ea typeface="ヒラギノ角ゴ Pro W3" pitchFamily="1" charset="-128"/>
              </a:defRPr>
            </a:lvl2pPr>
            <a:lvl3pPr marL="1143000" indent="-228600">
              <a:defRPr>
                <a:solidFill>
                  <a:schemeClr val="tx1"/>
                </a:solidFill>
                <a:latin typeface="Times New Roman" pitchFamily="18" charset="0"/>
                <a:ea typeface="ヒラギノ角ゴ Pro W3" pitchFamily="1" charset="-128"/>
              </a:defRPr>
            </a:lvl3pPr>
            <a:lvl4pPr marL="1600200" indent="-228600">
              <a:defRPr>
                <a:solidFill>
                  <a:schemeClr val="tx1"/>
                </a:solidFill>
                <a:latin typeface="Times New Roman" pitchFamily="18" charset="0"/>
                <a:ea typeface="ヒラギノ角ゴ Pro W3" pitchFamily="1" charset="-128"/>
              </a:defRPr>
            </a:lvl4pPr>
            <a:lvl5pPr marL="2057400" indent="-228600">
              <a:defRPr>
                <a:solidFill>
                  <a:schemeClr val="tx1"/>
                </a:solidFill>
                <a:latin typeface="Times New Roman" pitchFamily="18" charset="0"/>
                <a:ea typeface="ヒラギノ角ゴ Pro W3" pitchFamily="1" charset="-128"/>
              </a:defRPr>
            </a:lvl5pPr>
            <a:lvl6pPr marL="25146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6pPr>
            <a:lvl7pPr marL="29718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7pPr>
            <a:lvl8pPr marL="34290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8pPr>
            <a:lvl9pPr marL="38862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9pPr>
          </a:lstStyle>
          <a:p>
            <a:pPr eaLnBrk="1" hangingPunct="1"/>
            <a:r>
              <a:rPr lang="sv-SE" altLang="en-US" dirty="0">
                <a:latin typeface="Arial" pitchFamily="34" charset="0"/>
              </a:rPr>
              <a:t>Sammanhang</a:t>
            </a:r>
            <a:endParaRPr lang="en-GB" altLang="en-US" dirty="0">
              <a:latin typeface="Arial" pitchFamily="34" charset="0"/>
            </a:endParaRPr>
          </a:p>
        </p:txBody>
      </p:sp>
      <p:sp>
        <p:nvSpPr>
          <p:cNvPr id="15" name="TextBox 13"/>
          <p:cNvSpPr txBox="1">
            <a:spLocks noChangeArrowheads="1"/>
          </p:cNvSpPr>
          <p:nvPr/>
        </p:nvSpPr>
        <p:spPr bwMode="auto">
          <a:xfrm>
            <a:off x="2699301" y="4674953"/>
            <a:ext cx="1813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ヒラギノ角ゴ Pro W3" pitchFamily="1" charset="-128"/>
              </a:defRPr>
            </a:lvl1pPr>
            <a:lvl2pPr marL="742950" indent="-285750">
              <a:defRPr>
                <a:solidFill>
                  <a:schemeClr val="tx1"/>
                </a:solidFill>
                <a:latin typeface="Times New Roman" pitchFamily="18" charset="0"/>
                <a:ea typeface="ヒラギノ角ゴ Pro W3" pitchFamily="1" charset="-128"/>
              </a:defRPr>
            </a:lvl2pPr>
            <a:lvl3pPr marL="1143000" indent="-228600">
              <a:defRPr>
                <a:solidFill>
                  <a:schemeClr val="tx1"/>
                </a:solidFill>
                <a:latin typeface="Times New Roman" pitchFamily="18" charset="0"/>
                <a:ea typeface="ヒラギノ角ゴ Pro W3" pitchFamily="1" charset="-128"/>
              </a:defRPr>
            </a:lvl3pPr>
            <a:lvl4pPr marL="1600200" indent="-228600">
              <a:defRPr>
                <a:solidFill>
                  <a:schemeClr val="tx1"/>
                </a:solidFill>
                <a:latin typeface="Times New Roman" pitchFamily="18" charset="0"/>
                <a:ea typeface="ヒラギノ角ゴ Pro W3" pitchFamily="1" charset="-128"/>
              </a:defRPr>
            </a:lvl4pPr>
            <a:lvl5pPr marL="2057400" indent="-228600">
              <a:defRPr>
                <a:solidFill>
                  <a:schemeClr val="tx1"/>
                </a:solidFill>
                <a:latin typeface="Times New Roman" pitchFamily="18" charset="0"/>
                <a:ea typeface="ヒラギノ角ゴ Pro W3" pitchFamily="1" charset="-128"/>
              </a:defRPr>
            </a:lvl5pPr>
            <a:lvl6pPr marL="25146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6pPr>
            <a:lvl7pPr marL="29718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7pPr>
            <a:lvl8pPr marL="34290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8pPr>
            <a:lvl9pPr marL="38862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9pPr>
          </a:lstStyle>
          <a:p>
            <a:pPr eaLnBrk="1" hangingPunct="1"/>
            <a:r>
              <a:rPr lang="sv-SE" altLang="en-US" dirty="0">
                <a:latin typeface="Arial" pitchFamily="34" charset="0"/>
              </a:rPr>
              <a:t>”Foga samman”</a:t>
            </a:r>
            <a:endParaRPr lang="en-GB" altLang="en-US" dirty="0">
              <a:latin typeface="Arial" pitchFamily="34" charset="0"/>
            </a:endParaRPr>
          </a:p>
        </p:txBody>
      </p:sp>
      <p:sp>
        <p:nvSpPr>
          <p:cNvPr id="16" name="TextBox 7"/>
          <p:cNvSpPr txBox="1">
            <a:spLocks noChangeArrowheads="1"/>
          </p:cNvSpPr>
          <p:nvPr/>
        </p:nvSpPr>
        <p:spPr bwMode="auto">
          <a:xfrm>
            <a:off x="4490070" y="3496220"/>
            <a:ext cx="3172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ヒラギノ角ゴ Pro W3" pitchFamily="1" charset="-128"/>
              </a:defRPr>
            </a:lvl1pPr>
            <a:lvl2pPr marL="742950" indent="-285750">
              <a:defRPr>
                <a:solidFill>
                  <a:schemeClr val="tx1"/>
                </a:solidFill>
                <a:latin typeface="Times New Roman" pitchFamily="18" charset="0"/>
                <a:ea typeface="ヒラギノ角ゴ Pro W3" pitchFamily="1" charset="-128"/>
              </a:defRPr>
            </a:lvl2pPr>
            <a:lvl3pPr marL="1143000" indent="-228600">
              <a:defRPr>
                <a:solidFill>
                  <a:schemeClr val="tx1"/>
                </a:solidFill>
                <a:latin typeface="Times New Roman" pitchFamily="18" charset="0"/>
                <a:ea typeface="ヒラギノ角ゴ Pro W3" pitchFamily="1" charset="-128"/>
              </a:defRPr>
            </a:lvl3pPr>
            <a:lvl4pPr marL="1600200" indent="-228600">
              <a:defRPr>
                <a:solidFill>
                  <a:schemeClr val="tx1"/>
                </a:solidFill>
                <a:latin typeface="Times New Roman" pitchFamily="18" charset="0"/>
                <a:ea typeface="ヒラギノ角ゴ Pro W3" pitchFamily="1" charset="-128"/>
              </a:defRPr>
            </a:lvl4pPr>
            <a:lvl5pPr marL="2057400" indent="-228600">
              <a:defRPr>
                <a:solidFill>
                  <a:schemeClr val="tx1"/>
                </a:solidFill>
                <a:latin typeface="Times New Roman" pitchFamily="18" charset="0"/>
                <a:ea typeface="ヒラギノ角ゴ Pro W3" pitchFamily="1" charset="-128"/>
              </a:defRPr>
            </a:lvl5pPr>
            <a:lvl6pPr marL="25146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6pPr>
            <a:lvl7pPr marL="29718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7pPr>
            <a:lvl8pPr marL="34290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8pPr>
            <a:lvl9pPr marL="38862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9pPr>
          </a:lstStyle>
          <a:p>
            <a:pPr algn="ctr" eaLnBrk="1" hangingPunct="1"/>
            <a:r>
              <a:rPr lang="sv-SE" altLang="en-US" b="1" i="1" dirty="0">
                <a:latin typeface="Arial" pitchFamily="34" charset="0"/>
              </a:rPr>
              <a:t>Organisatoriska mellanrum</a:t>
            </a:r>
            <a:endParaRPr lang="en-GB" altLang="en-US" b="1" i="1" dirty="0">
              <a:latin typeface="Arial" pitchFamily="34" charset="0"/>
            </a:endParaRPr>
          </a:p>
        </p:txBody>
      </p:sp>
      <p:sp>
        <p:nvSpPr>
          <p:cNvPr id="17" name="TextBox 8"/>
          <p:cNvSpPr txBox="1">
            <a:spLocks noChangeArrowheads="1"/>
          </p:cNvSpPr>
          <p:nvPr/>
        </p:nvSpPr>
        <p:spPr bwMode="auto">
          <a:xfrm>
            <a:off x="2680275" y="4157397"/>
            <a:ext cx="4467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ヒラギノ角ゴ Pro W3" pitchFamily="1" charset="-128"/>
              </a:defRPr>
            </a:lvl1pPr>
            <a:lvl2pPr marL="742950" indent="-285750">
              <a:defRPr>
                <a:solidFill>
                  <a:schemeClr val="tx1"/>
                </a:solidFill>
                <a:latin typeface="Times New Roman" pitchFamily="18" charset="0"/>
                <a:ea typeface="ヒラギノ角ゴ Pro W3" pitchFamily="1" charset="-128"/>
              </a:defRPr>
            </a:lvl2pPr>
            <a:lvl3pPr marL="1143000" indent="-228600">
              <a:defRPr>
                <a:solidFill>
                  <a:schemeClr val="tx1"/>
                </a:solidFill>
                <a:latin typeface="Times New Roman" pitchFamily="18" charset="0"/>
                <a:ea typeface="ヒラギノ角ゴ Pro W3" pitchFamily="1" charset="-128"/>
              </a:defRPr>
            </a:lvl3pPr>
            <a:lvl4pPr marL="1600200" indent="-228600">
              <a:defRPr>
                <a:solidFill>
                  <a:schemeClr val="tx1"/>
                </a:solidFill>
                <a:latin typeface="Times New Roman" pitchFamily="18" charset="0"/>
                <a:ea typeface="ヒラギノ角ゴ Pro W3" pitchFamily="1" charset="-128"/>
              </a:defRPr>
            </a:lvl4pPr>
            <a:lvl5pPr marL="2057400" indent="-228600">
              <a:defRPr>
                <a:solidFill>
                  <a:schemeClr val="tx1"/>
                </a:solidFill>
                <a:latin typeface="Times New Roman" pitchFamily="18" charset="0"/>
                <a:ea typeface="ヒラギノ角ゴ Pro W3" pitchFamily="1" charset="-128"/>
              </a:defRPr>
            </a:lvl5pPr>
            <a:lvl6pPr marL="25146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6pPr>
            <a:lvl7pPr marL="29718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7pPr>
            <a:lvl8pPr marL="34290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8pPr>
            <a:lvl9pPr marL="38862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9pPr>
          </a:lstStyle>
          <a:p>
            <a:pPr eaLnBrk="1" hangingPunct="1"/>
            <a:r>
              <a:rPr lang="sv-SE" altLang="en-US" i="1" dirty="0">
                <a:latin typeface="Arial" pitchFamily="34" charset="0"/>
              </a:rPr>
              <a:t>Nätverks- &amp; projektintegration (2000-talet)</a:t>
            </a:r>
            <a:endParaRPr lang="en-GB" altLang="en-US" i="1" dirty="0">
              <a:latin typeface="Arial" pitchFamily="34" charset="0"/>
            </a:endParaRPr>
          </a:p>
        </p:txBody>
      </p:sp>
      <p:sp>
        <p:nvSpPr>
          <p:cNvPr id="18" name="TextBox 16"/>
          <p:cNvSpPr txBox="1">
            <a:spLocks noChangeArrowheads="1"/>
          </p:cNvSpPr>
          <p:nvPr/>
        </p:nvSpPr>
        <p:spPr bwMode="auto">
          <a:xfrm>
            <a:off x="2680276" y="2247109"/>
            <a:ext cx="35958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ea typeface="ヒラギノ角ゴ Pro W3" pitchFamily="1" charset="-128"/>
              </a:defRPr>
            </a:lvl1pPr>
            <a:lvl2pPr marL="742950" indent="-285750">
              <a:defRPr>
                <a:solidFill>
                  <a:schemeClr val="tx1"/>
                </a:solidFill>
                <a:latin typeface="Times New Roman" pitchFamily="18" charset="0"/>
                <a:ea typeface="ヒラギノ角ゴ Pro W3" pitchFamily="1" charset="-128"/>
              </a:defRPr>
            </a:lvl2pPr>
            <a:lvl3pPr marL="1143000" indent="-228600">
              <a:defRPr>
                <a:solidFill>
                  <a:schemeClr val="tx1"/>
                </a:solidFill>
                <a:latin typeface="Times New Roman" pitchFamily="18" charset="0"/>
                <a:ea typeface="ヒラギノ角ゴ Pro W3" pitchFamily="1" charset="-128"/>
              </a:defRPr>
            </a:lvl3pPr>
            <a:lvl4pPr marL="1600200" indent="-228600">
              <a:defRPr>
                <a:solidFill>
                  <a:schemeClr val="tx1"/>
                </a:solidFill>
                <a:latin typeface="Times New Roman" pitchFamily="18" charset="0"/>
                <a:ea typeface="ヒラギノ角ゴ Pro W3" pitchFamily="1" charset="-128"/>
              </a:defRPr>
            </a:lvl4pPr>
            <a:lvl5pPr marL="2057400" indent="-228600">
              <a:defRPr>
                <a:solidFill>
                  <a:schemeClr val="tx1"/>
                </a:solidFill>
                <a:latin typeface="Times New Roman" pitchFamily="18" charset="0"/>
                <a:ea typeface="ヒラギノ角ゴ Pro W3" pitchFamily="1" charset="-128"/>
              </a:defRPr>
            </a:lvl5pPr>
            <a:lvl6pPr marL="25146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6pPr>
            <a:lvl7pPr marL="29718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7pPr>
            <a:lvl8pPr marL="34290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8pPr>
            <a:lvl9pPr marL="3886200" indent="-228600" defTabSz="457200" eaLnBrk="0" fontAlgn="base" hangingPunct="0">
              <a:spcBef>
                <a:spcPct val="0"/>
              </a:spcBef>
              <a:spcAft>
                <a:spcPct val="0"/>
              </a:spcAft>
              <a:defRPr>
                <a:solidFill>
                  <a:schemeClr val="tx1"/>
                </a:solidFill>
                <a:latin typeface="Times New Roman" pitchFamily="18" charset="0"/>
                <a:ea typeface="ヒラギノ角ゴ Pro W3" pitchFamily="1" charset="-128"/>
              </a:defRPr>
            </a:lvl9pPr>
          </a:lstStyle>
          <a:p>
            <a:pPr eaLnBrk="1" hangingPunct="1"/>
            <a:r>
              <a:rPr lang="sv-SE" altLang="en-US" i="1" dirty="0">
                <a:latin typeface="Arial" pitchFamily="34" charset="0"/>
              </a:rPr>
              <a:t>Hierarkisk integration (1900-talet)</a:t>
            </a:r>
            <a:endParaRPr lang="en-GB" altLang="en-US" i="1" dirty="0">
              <a:latin typeface="Arial" pitchFamily="34" charset="0"/>
            </a:endParaRPr>
          </a:p>
        </p:txBody>
      </p:sp>
      <p:sp>
        <p:nvSpPr>
          <p:cNvPr id="19" name="textruta 18"/>
          <p:cNvSpPr txBox="1"/>
          <p:nvPr/>
        </p:nvSpPr>
        <p:spPr>
          <a:xfrm>
            <a:off x="3206960" y="5834273"/>
            <a:ext cx="6535669" cy="307777"/>
          </a:xfrm>
          <a:prstGeom prst="rect">
            <a:avLst/>
          </a:prstGeom>
          <a:noFill/>
        </p:spPr>
        <p:txBody>
          <a:bodyPr wrap="square" rtlCol="0">
            <a:spAutoFit/>
          </a:bodyPr>
          <a:lstStyle/>
          <a:p>
            <a:r>
              <a:rPr lang="sv-SE" sz="1400" i="1" dirty="0"/>
              <a:t>Mats </a:t>
            </a:r>
            <a:r>
              <a:rPr lang="sv-SE" sz="1400" i="1" dirty="0" err="1"/>
              <a:t>Tyrstrup</a:t>
            </a:r>
            <a:r>
              <a:rPr lang="sv-SE" sz="1400" i="1" dirty="0"/>
              <a:t>, Ekonomie doktor och forskare vid Handelshögskolan i Stockholm</a:t>
            </a:r>
          </a:p>
        </p:txBody>
      </p:sp>
      <p:sp>
        <p:nvSpPr>
          <p:cNvPr id="20" name="Höger 19"/>
          <p:cNvSpPr/>
          <p:nvPr/>
        </p:nvSpPr>
        <p:spPr>
          <a:xfrm>
            <a:off x="4404651" y="2911502"/>
            <a:ext cx="578195" cy="1755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465C4E"/>
              </a:solidFill>
            </a:endParaRPr>
          </a:p>
        </p:txBody>
      </p:sp>
      <p:sp>
        <p:nvSpPr>
          <p:cNvPr id="21" name="Höger 20"/>
          <p:cNvSpPr/>
          <p:nvPr/>
        </p:nvSpPr>
        <p:spPr>
          <a:xfrm>
            <a:off x="6890481" y="2909035"/>
            <a:ext cx="578195" cy="1755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2" name="Höger 21"/>
          <p:cNvSpPr/>
          <p:nvPr/>
        </p:nvSpPr>
        <p:spPr>
          <a:xfrm>
            <a:off x="4453801" y="4798406"/>
            <a:ext cx="578195" cy="1755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3" name="Höger 22"/>
          <p:cNvSpPr/>
          <p:nvPr/>
        </p:nvSpPr>
        <p:spPr>
          <a:xfrm>
            <a:off x="6838857" y="4798405"/>
            <a:ext cx="578195" cy="1755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4988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P spid="14" grpId="0"/>
      <p:bldP spid="15"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DYUjgLZVRoe5SYsBNzuH5g"/>
</p:tagLst>
</file>

<file path=ppt/theme/theme1.xml><?xml version="1.0" encoding="utf-8"?>
<a:theme xmlns:a="http://schemas.openxmlformats.org/drawingml/2006/main" name="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D1C31D0-6525-41C9-89A4-7732D582AA57}"/>
    </a:ext>
  </a:extLst>
</a:theme>
</file>

<file path=ppt/theme/theme10.xml><?xml version="1.0" encoding="utf-8"?>
<a:theme xmlns:a="http://schemas.openxmlformats.org/drawingml/2006/main" name="1_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FF18A9BB-E384-4081-9B8F-034BD5BFF5B0}"/>
    </a:ext>
  </a:extLst>
</a:theme>
</file>

<file path=ppt/theme/theme11.xml><?xml version="1.0" encoding="utf-8"?>
<a:theme xmlns:a="http://schemas.openxmlformats.org/drawingml/2006/main" name="1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1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tema">
  <a:themeElements>
    <a:clrScheme name="Blågrö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L PPT Röd">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0D570E73-054C-4605-8AA2-FD84508492E2}"/>
    </a:ext>
  </a:extLst>
</a:theme>
</file>

<file path=ppt/theme/theme3.xml><?xml version="1.0" encoding="utf-8"?>
<a:theme xmlns:a="http://schemas.openxmlformats.org/drawingml/2006/main" name="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AFD15004-F518-4356-BF4B-4C661F8CC7A8}"/>
    </a:ext>
  </a:extLst>
</a:theme>
</file>

<file path=ppt/theme/theme4.xml><?xml version="1.0" encoding="utf-8"?>
<a:theme xmlns:a="http://schemas.openxmlformats.org/drawingml/2006/main" name="SKL PPT Mörk">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65EB38DA-2425-4F1F-9AC2-BEEBCDCFE4F2}"/>
    </a:ext>
  </a:extLst>
</a:theme>
</file>

<file path=ppt/theme/theme5.xml><?xml version="1.0" encoding="utf-8"?>
<a:theme xmlns:a="http://schemas.openxmlformats.org/drawingml/2006/main" name="SKL PPT Svar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A582161-0B75-4A8D-BC01-033F26A3D868}"/>
    </a:ext>
  </a:extLst>
</a:theme>
</file>

<file path=ppt/theme/theme6.xml><?xml version="1.0" encoding="utf-8"?>
<a:theme xmlns:a="http://schemas.openxmlformats.org/drawingml/2006/main" name="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FF18A9BB-E384-4081-9B8F-034BD5BFF5B0}"/>
    </a:ext>
  </a:extLst>
</a:theme>
</file>

<file path=ppt/theme/theme7.xml><?xml version="1.0" encoding="utf-8"?>
<a:theme xmlns:a="http://schemas.openxmlformats.org/drawingml/2006/main" name="Vit SKL PPT">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L vit.potx" id="{562A0B7D-BFE7-4DE9-A538-3955DFF40F38}" vid="{7A82D390-1A40-4887-B4B6-55AE438167B8}"/>
    </a:ext>
  </a:extLst>
</a:theme>
</file>

<file path=ppt/theme/theme8.xml><?xml version="1.0" encoding="utf-8"?>
<a:theme xmlns:a="http://schemas.openxmlformats.org/drawingml/2006/main" name="1_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AFD15004-F518-4356-BF4B-4C661F8CC7A8}"/>
    </a:ext>
  </a:extLst>
</a:theme>
</file>

<file path=ppt/theme/theme9.xml><?xml version="1.0" encoding="utf-8"?>
<a:theme xmlns:a="http://schemas.openxmlformats.org/drawingml/2006/main" name="2_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AFD15004-F518-4356-BF4B-4C661F8CC7A8}"/>
    </a:ext>
  </a:extLst>
</a:theme>
</file>

<file path=docProps/app.xml><?xml version="1.0" encoding="utf-8"?>
<Properties xmlns="http://schemas.openxmlformats.org/officeDocument/2006/extended-properties" xmlns:vt="http://schemas.openxmlformats.org/officeDocument/2006/docPropsVTypes">
  <Template>SKR</Template>
  <TotalTime>7093</TotalTime>
  <Words>2304</Words>
  <Application>Microsoft Office PowerPoint</Application>
  <PresentationFormat>Bredbild</PresentationFormat>
  <Paragraphs>216</Paragraphs>
  <Slides>31</Slides>
  <Notes>7</Notes>
  <HiddenSlides>0</HiddenSlides>
  <MMClips>0</MMClips>
  <ScaleCrop>false</ScaleCrop>
  <HeadingPairs>
    <vt:vector size="8" baseType="variant">
      <vt:variant>
        <vt:lpstr>Använt teckensnitt</vt:lpstr>
      </vt:variant>
      <vt:variant>
        <vt:i4>11</vt:i4>
      </vt:variant>
      <vt:variant>
        <vt:lpstr>Tema</vt:lpstr>
      </vt:variant>
      <vt:variant>
        <vt:i4>13</vt:i4>
      </vt:variant>
      <vt:variant>
        <vt:lpstr>Serverprogram för OLE-inbäddning</vt:lpstr>
      </vt:variant>
      <vt:variant>
        <vt:i4>1</vt:i4>
      </vt:variant>
      <vt:variant>
        <vt:lpstr>Bildrubriker</vt:lpstr>
      </vt:variant>
      <vt:variant>
        <vt:i4>31</vt:i4>
      </vt:variant>
    </vt:vector>
  </HeadingPairs>
  <TitlesOfParts>
    <vt:vector size="56" baseType="lpstr">
      <vt:lpstr>Arial</vt:lpstr>
      <vt:lpstr>Calibri</vt:lpstr>
      <vt:lpstr>Calibri Light</vt:lpstr>
      <vt:lpstr>Century Gothic</vt:lpstr>
      <vt:lpstr>Georgia</vt:lpstr>
      <vt:lpstr>Symbol</vt:lpstr>
      <vt:lpstr>Times New Roman</vt:lpstr>
      <vt:lpstr>Whitney Book</vt:lpstr>
      <vt:lpstr>Whitney Semibold</vt:lpstr>
      <vt:lpstr>Wingdings</vt:lpstr>
      <vt:lpstr>ヒラギノ角ゴ Pro W3</vt:lpstr>
      <vt:lpstr>SKL PPT Gul</vt:lpstr>
      <vt:lpstr>SKL PPT Röd</vt:lpstr>
      <vt:lpstr>Inledningsbilder</vt:lpstr>
      <vt:lpstr>SKL PPT Mörk</vt:lpstr>
      <vt:lpstr>SKL PPT Svart</vt:lpstr>
      <vt:lpstr>SKL PPT Vit</vt:lpstr>
      <vt:lpstr>Vit SKL PPT</vt:lpstr>
      <vt:lpstr>1_Inledningsbilder</vt:lpstr>
      <vt:lpstr>2_Inledningsbilder</vt:lpstr>
      <vt:lpstr>1_SKL PPT Vit</vt:lpstr>
      <vt:lpstr>1_SKL PPT Gul</vt:lpstr>
      <vt:lpstr>Office-tema</vt:lpstr>
      <vt:lpstr>1_Office-tema</vt:lpstr>
      <vt:lpstr>think-cell Slide</vt:lpstr>
      <vt:lpstr>Nära vård  </vt:lpstr>
      <vt:lpstr>PowerPoint-presentation</vt:lpstr>
      <vt:lpstr>Att göra gott med de resurser vi har</vt:lpstr>
      <vt:lpstr>Att öka personcentreringen är grunden för omställningen till Nära vård </vt:lpstr>
      <vt:lpstr>PowerPoint-presentation</vt:lpstr>
      <vt:lpstr>Nära vård en Fokusförflyttning</vt:lpstr>
      <vt:lpstr>Utbyggd primärvård – varför?</vt:lpstr>
      <vt:lpstr>PowerPoint-presentation</vt:lpstr>
      <vt:lpstr>Organisatoriska mellanrum</vt:lpstr>
      <vt:lpstr>PowerPoint-presentation</vt:lpstr>
      <vt:lpstr>Målbilden visar riktning</vt:lpstr>
      <vt:lpstr>Målbild  Inriktningen för en nära och tillgänglig vård – en primärvårdsreform, riksdagsbeslut 18 nov 2020 </vt:lpstr>
      <vt:lpstr>Gemensamma målbilder växer fram</vt:lpstr>
      <vt:lpstr>Nationellt primärvårduppdrag  1 juli 2021</vt:lpstr>
      <vt:lpstr>PowerPoint-presentation</vt:lpstr>
      <vt:lpstr>Systemledning</vt:lpstr>
      <vt:lpstr>Flera Nära vård utredningar</vt:lpstr>
      <vt:lpstr>Omställning pågår  </vt:lpstr>
      <vt:lpstr>Nya arbetssätt växer fram – några exempel</vt:lpstr>
      <vt:lpstr>Intensiv hemrehabilitering Eskilstuna kommun</vt:lpstr>
      <vt:lpstr>Barnets bästa i Kronoberg</vt:lpstr>
      <vt:lpstr>Samarbete med Samsjuklighetsutredningen  Värmland, Västernorrland, Örebro</vt:lpstr>
      <vt:lpstr>PowerPoint-presentation</vt:lpstr>
      <vt:lpstr>Patientkontrakt Jönköping</vt:lpstr>
      <vt:lpstr>Uppföljning</vt:lpstr>
      <vt:lpstr>Indikatorer</vt:lpstr>
      <vt:lpstr>Mobila team – resultat </vt:lpstr>
      <vt:lpstr> Närsjukvårdsteam Sö Älvsborg - fakta och resultat </vt:lpstr>
      <vt:lpstr> Resurseffektivitet för huvudmännen</vt:lpstr>
      <vt:lpstr>Undersökning patientperspektivet 2019</vt:lpstr>
      <vt:lpstr>Lycka till!</vt:lpstr>
    </vt:vector>
  </TitlesOfParts>
  <Company>Sverige Kommuner och Landsting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Forsman Lena</dc:creator>
  <cp:lastModifiedBy>Löpare Johansson Lisbeth</cp:lastModifiedBy>
  <cp:revision>188</cp:revision>
  <dcterms:created xsi:type="dcterms:W3CDTF">2020-01-10T08:27:05Z</dcterms:created>
  <dcterms:modified xsi:type="dcterms:W3CDTF">2021-05-16T17:16:23Z</dcterms:modified>
</cp:coreProperties>
</file>