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0" r:id="rId2"/>
  </p:sldMasterIdLst>
  <p:notesMasterIdLst>
    <p:notesMasterId r:id="rId39"/>
  </p:notesMasterIdLst>
  <p:handoutMasterIdLst>
    <p:handoutMasterId r:id="rId40"/>
  </p:handoutMasterIdLst>
  <p:sldIdLst>
    <p:sldId id="359" r:id="rId3"/>
    <p:sldId id="397" r:id="rId4"/>
    <p:sldId id="399" r:id="rId5"/>
    <p:sldId id="400" r:id="rId6"/>
    <p:sldId id="401" r:id="rId7"/>
    <p:sldId id="386" r:id="rId8"/>
    <p:sldId id="391" r:id="rId9"/>
    <p:sldId id="392" r:id="rId10"/>
    <p:sldId id="393" r:id="rId11"/>
    <p:sldId id="394" r:id="rId12"/>
    <p:sldId id="396" r:id="rId13"/>
    <p:sldId id="367" r:id="rId14"/>
    <p:sldId id="363" r:id="rId15"/>
    <p:sldId id="351" r:id="rId16"/>
    <p:sldId id="361" r:id="rId17"/>
    <p:sldId id="409" r:id="rId18"/>
    <p:sldId id="402" r:id="rId19"/>
    <p:sldId id="403" r:id="rId20"/>
    <p:sldId id="404" r:id="rId21"/>
    <p:sldId id="405" r:id="rId22"/>
    <p:sldId id="406" r:id="rId23"/>
    <p:sldId id="407" r:id="rId24"/>
    <p:sldId id="408" r:id="rId25"/>
    <p:sldId id="370" r:id="rId26"/>
    <p:sldId id="371" r:id="rId27"/>
    <p:sldId id="372" r:id="rId28"/>
    <p:sldId id="373" r:id="rId29"/>
    <p:sldId id="374" r:id="rId30"/>
    <p:sldId id="375" r:id="rId31"/>
    <p:sldId id="376" r:id="rId32"/>
    <p:sldId id="377" r:id="rId33"/>
    <p:sldId id="378" r:id="rId34"/>
    <p:sldId id="379" r:id="rId35"/>
    <p:sldId id="380" r:id="rId36"/>
    <p:sldId id="381" r:id="rId37"/>
    <p:sldId id="342" r:id="rId38"/>
  </p:sldIdLst>
  <p:sldSz cx="12192000" cy="6858000"/>
  <p:notesSz cx="6781800"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56" userDrawn="1">
          <p15:clr>
            <a:srgbClr val="A4A3A4"/>
          </p15:clr>
        </p15:guide>
        <p15:guide id="2" orient="horz" pos="3908" userDrawn="1">
          <p15:clr>
            <a:srgbClr val="A4A3A4"/>
          </p15:clr>
        </p15:guide>
        <p15:guide id="3" orient="horz" pos="3566" userDrawn="1">
          <p15:clr>
            <a:srgbClr val="A4A3A4"/>
          </p15:clr>
        </p15:guide>
        <p15:guide id="4" orient="horz" pos="1341" userDrawn="1">
          <p15:clr>
            <a:srgbClr val="A4A3A4"/>
          </p15:clr>
        </p15:guide>
        <p15:guide id="5" orient="horz" pos="443" userDrawn="1">
          <p15:clr>
            <a:srgbClr val="A4A3A4"/>
          </p15:clr>
        </p15:guide>
        <p15:guide id="6" pos="681" userDrawn="1">
          <p15:clr>
            <a:srgbClr val="A4A3A4"/>
          </p15:clr>
        </p15:guide>
        <p15:guide id="7" pos="6519" userDrawn="1">
          <p15:clr>
            <a:srgbClr val="A4A3A4"/>
          </p15:clr>
        </p15:guide>
        <p15:guide id="8" pos="2857"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E4AEA4-8DFA-4A89-87EB-49C32662AFE0}">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9631B5-78F2-41C9-869B-9F39066F8104}" styleName="Mellanmörkt format 3 - Dekorfärg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2" autoAdjust="0"/>
    <p:restoredTop sz="93979" autoAdjust="0"/>
  </p:normalViewPr>
  <p:slideViewPr>
    <p:cSldViewPr snapToGrid="0" showGuides="1">
      <p:cViewPr>
        <p:scale>
          <a:sx n="70" d="100"/>
          <a:sy n="70" d="100"/>
        </p:scale>
        <p:origin x="1099" y="326"/>
      </p:cViewPr>
      <p:guideLst>
        <p:guide orient="horz" pos="1256"/>
        <p:guide orient="horz" pos="3908"/>
        <p:guide orient="horz" pos="3566"/>
        <p:guide orient="horz" pos="1341"/>
        <p:guide orient="horz" pos="443"/>
        <p:guide pos="681"/>
        <p:guide pos="6519"/>
        <p:guide pos="2857"/>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3672" y="72"/>
      </p:cViewPr>
      <p:guideLst>
        <p:guide orient="horz" pos="3126"/>
        <p:guide pos="21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inils\Downloads\statistik-covid19-70-ar-och-aldre%20(8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693262480121016E-2"/>
          <c:y val="0.17288211314011281"/>
          <c:w val="0.91443390089059362"/>
          <c:h val="0.66990708983462954"/>
        </c:manualLayout>
      </c:layout>
      <c:barChart>
        <c:barDir val="col"/>
        <c:grouping val="stacked"/>
        <c:varyColors val="0"/>
        <c:ser>
          <c:idx val="0"/>
          <c:order val="0"/>
          <c:spPr>
            <a:solidFill>
              <a:schemeClr val="accent1"/>
            </a:solidFill>
            <a:ln>
              <a:noFill/>
            </a:ln>
            <a:effectLst/>
          </c:spPr>
          <c:invertIfNegative val="0"/>
          <c:cat>
            <c:strRef>
              <c:f>'Smittade - insats - vecka'!$A$10:$A$71</c:f>
              <c:strCache>
                <c:ptCount val="62"/>
                <c:pt idx="0">
                  <c:v>≤ 2020W10</c:v>
                </c:pt>
                <c:pt idx="1">
                  <c:v>2020W11</c:v>
                </c:pt>
                <c:pt idx="2">
                  <c:v>2020W12</c:v>
                </c:pt>
                <c:pt idx="3">
                  <c:v>2020W13</c:v>
                </c:pt>
                <c:pt idx="4">
                  <c:v>2020W14</c:v>
                </c:pt>
                <c:pt idx="5">
                  <c:v>2020W15</c:v>
                </c:pt>
                <c:pt idx="6">
                  <c:v>2020W16</c:v>
                </c:pt>
                <c:pt idx="7">
                  <c:v>2020W17</c:v>
                </c:pt>
                <c:pt idx="8">
                  <c:v>2020W18</c:v>
                </c:pt>
                <c:pt idx="9">
                  <c:v>2020W19</c:v>
                </c:pt>
                <c:pt idx="10">
                  <c:v>2020W20</c:v>
                </c:pt>
                <c:pt idx="11">
                  <c:v>2020W21</c:v>
                </c:pt>
                <c:pt idx="12">
                  <c:v>2020W22</c:v>
                </c:pt>
                <c:pt idx="13">
                  <c:v>2020W23</c:v>
                </c:pt>
                <c:pt idx="14">
                  <c:v>2020W24</c:v>
                </c:pt>
                <c:pt idx="15">
                  <c:v>2020W25</c:v>
                </c:pt>
                <c:pt idx="16">
                  <c:v>2020W26</c:v>
                </c:pt>
                <c:pt idx="17">
                  <c:v>2020W27</c:v>
                </c:pt>
                <c:pt idx="18">
                  <c:v>2020W28</c:v>
                </c:pt>
                <c:pt idx="19">
                  <c:v>2020W29</c:v>
                </c:pt>
                <c:pt idx="20">
                  <c:v>2020W30</c:v>
                </c:pt>
                <c:pt idx="21">
                  <c:v>2020W31</c:v>
                </c:pt>
                <c:pt idx="22">
                  <c:v>2020W32</c:v>
                </c:pt>
                <c:pt idx="23">
                  <c:v>2020W33</c:v>
                </c:pt>
                <c:pt idx="24">
                  <c:v>2020W34</c:v>
                </c:pt>
                <c:pt idx="25">
                  <c:v>2020W35</c:v>
                </c:pt>
                <c:pt idx="26">
                  <c:v>2020W36</c:v>
                </c:pt>
                <c:pt idx="27">
                  <c:v>2020W37</c:v>
                </c:pt>
                <c:pt idx="28">
                  <c:v>2020W38</c:v>
                </c:pt>
                <c:pt idx="29">
                  <c:v>2020W39</c:v>
                </c:pt>
                <c:pt idx="30">
                  <c:v>2020W40</c:v>
                </c:pt>
                <c:pt idx="31">
                  <c:v>2020W41</c:v>
                </c:pt>
                <c:pt idx="32">
                  <c:v>2020W42</c:v>
                </c:pt>
                <c:pt idx="33">
                  <c:v>2020W43</c:v>
                </c:pt>
                <c:pt idx="34">
                  <c:v>2020W44</c:v>
                </c:pt>
                <c:pt idx="35">
                  <c:v>2020W45</c:v>
                </c:pt>
                <c:pt idx="36">
                  <c:v>2020W46</c:v>
                </c:pt>
                <c:pt idx="37">
                  <c:v>2020W47</c:v>
                </c:pt>
                <c:pt idx="38">
                  <c:v>2020W48</c:v>
                </c:pt>
                <c:pt idx="39">
                  <c:v>2020W49</c:v>
                </c:pt>
                <c:pt idx="40">
                  <c:v>2020W50</c:v>
                </c:pt>
                <c:pt idx="41">
                  <c:v>2020W51</c:v>
                </c:pt>
                <c:pt idx="42">
                  <c:v>2020W52</c:v>
                </c:pt>
                <c:pt idx="43">
                  <c:v>2020W53</c:v>
                </c:pt>
                <c:pt idx="44">
                  <c:v>2021W01</c:v>
                </c:pt>
                <c:pt idx="45">
                  <c:v>2021W02</c:v>
                </c:pt>
                <c:pt idx="46">
                  <c:v>2021W03</c:v>
                </c:pt>
                <c:pt idx="47">
                  <c:v>2021W04</c:v>
                </c:pt>
                <c:pt idx="48">
                  <c:v>2021W05</c:v>
                </c:pt>
                <c:pt idx="49">
                  <c:v>2021W06</c:v>
                </c:pt>
                <c:pt idx="50">
                  <c:v>2021W07</c:v>
                </c:pt>
                <c:pt idx="51">
                  <c:v>2021W08</c:v>
                </c:pt>
                <c:pt idx="52">
                  <c:v>2021W09</c:v>
                </c:pt>
                <c:pt idx="53">
                  <c:v>2021W10</c:v>
                </c:pt>
                <c:pt idx="54">
                  <c:v>2021W11</c:v>
                </c:pt>
                <c:pt idx="55">
                  <c:v>2021W12</c:v>
                </c:pt>
                <c:pt idx="56">
                  <c:v>2021W13</c:v>
                </c:pt>
                <c:pt idx="57">
                  <c:v>2021W14</c:v>
                </c:pt>
                <c:pt idx="58">
                  <c:v>2021W15</c:v>
                </c:pt>
                <c:pt idx="59">
                  <c:v>2021W16</c:v>
                </c:pt>
                <c:pt idx="60">
                  <c:v>2021W17</c:v>
                </c:pt>
                <c:pt idx="61">
                  <c:v>2021W18</c:v>
                </c:pt>
              </c:strCache>
            </c:strRef>
          </c:cat>
          <c:val>
            <c:numRef>
              <c:f>'Smittade - insats - vecka'!$D$10:$D$71</c:f>
              <c:numCache>
                <c:formatCode>#,##0</c:formatCode>
                <c:ptCount val="62"/>
                <c:pt idx="0">
                  <c:v>0</c:v>
                </c:pt>
                <c:pt idx="1">
                  <c:v>7</c:v>
                </c:pt>
                <c:pt idx="2">
                  <c:v>95</c:v>
                </c:pt>
                <c:pt idx="3">
                  <c:v>286</c:v>
                </c:pt>
                <c:pt idx="4">
                  <c:v>502</c:v>
                </c:pt>
                <c:pt idx="5">
                  <c:v>698</c:v>
                </c:pt>
                <c:pt idx="6">
                  <c:v>689</c:v>
                </c:pt>
                <c:pt idx="7">
                  <c:v>635</c:v>
                </c:pt>
                <c:pt idx="8">
                  <c:v>510</c:v>
                </c:pt>
                <c:pt idx="9">
                  <c:v>508</c:v>
                </c:pt>
                <c:pt idx="10">
                  <c:v>387</c:v>
                </c:pt>
                <c:pt idx="11">
                  <c:v>343</c:v>
                </c:pt>
                <c:pt idx="12">
                  <c:v>315</c:v>
                </c:pt>
                <c:pt idx="13">
                  <c:v>287</c:v>
                </c:pt>
                <c:pt idx="14">
                  <c:v>273</c:v>
                </c:pt>
                <c:pt idx="15">
                  <c:v>170</c:v>
                </c:pt>
                <c:pt idx="16">
                  <c:v>170</c:v>
                </c:pt>
                <c:pt idx="17">
                  <c:v>94</c:v>
                </c:pt>
                <c:pt idx="18">
                  <c:v>42</c:v>
                </c:pt>
                <c:pt idx="19">
                  <c:v>39</c:v>
                </c:pt>
                <c:pt idx="20">
                  <c:v>13</c:v>
                </c:pt>
                <c:pt idx="21">
                  <c:v>13</c:v>
                </c:pt>
                <c:pt idx="22">
                  <c:v>27</c:v>
                </c:pt>
                <c:pt idx="23">
                  <c:v>27</c:v>
                </c:pt>
                <c:pt idx="24">
                  <c:v>10</c:v>
                </c:pt>
                <c:pt idx="25">
                  <c:v>16</c:v>
                </c:pt>
                <c:pt idx="26">
                  <c:v>15</c:v>
                </c:pt>
                <c:pt idx="27">
                  <c:v>9</c:v>
                </c:pt>
                <c:pt idx="28">
                  <c:v>32</c:v>
                </c:pt>
                <c:pt idx="29">
                  <c:v>32</c:v>
                </c:pt>
                <c:pt idx="30">
                  <c:v>30</c:v>
                </c:pt>
                <c:pt idx="31">
                  <c:v>56</c:v>
                </c:pt>
                <c:pt idx="32">
                  <c:v>77</c:v>
                </c:pt>
                <c:pt idx="33">
                  <c:v>151</c:v>
                </c:pt>
                <c:pt idx="34">
                  <c:v>230</c:v>
                </c:pt>
                <c:pt idx="35">
                  <c:v>442</c:v>
                </c:pt>
                <c:pt idx="36">
                  <c:v>639</c:v>
                </c:pt>
                <c:pt idx="37">
                  <c:v>745</c:v>
                </c:pt>
                <c:pt idx="38">
                  <c:v>672</c:v>
                </c:pt>
                <c:pt idx="39">
                  <c:v>834</c:v>
                </c:pt>
                <c:pt idx="40">
                  <c:v>952</c:v>
                </c:pt>
                <c:pt idx="41">
                  <c:v>883</c:v>
                </c:pt>
                <c:pt idx="42">
                  <c:v>681</c:v>
                </c:pt>
                <c:pt idx="43">
                  <c:v>812</c:v>
                </c:pt>
                <c:pt idx="44">
                  <c:v>778</c:v>
                </c:pt>
                <c:pt idx="45">
                  <c:v>608</c:v>
                </c:pt>
                <c:pt idx="46">
                  <c:v>500</c:v>
                </c:pt>
                <c:pt idx="47">
                  <c:v>276</c:v>
                </c:pt>
                <c:pt idx="48">
                  <c:v>210</c:v>
                </c:pt>
                <c:pt idx="49">
                  <c:v>95</c:v>
                </c:pt>
                <c:pt idx="50">
                  <c:v>71</c:v>
                </c:pt>
                <c:pt idx="51">
                  <c:v>40</c:v>
                </c:pt>
                <c:pt idx="52">
                  <c:v>44</c:v>
                </c:pt>
                <c:pt idx="53">
                  <c:v>25</c:v>
                </c:pt>
                <c:pt idx="54">
                  <c:v>35</c:v>
                </c:pt>
                <c:pt idx="55">
                  <c:v>47</c:v>
                </c:pt>
                <c:pt idx="56">
                  <c:v>57</c:v>
                </c:pt>
                <c:pt idx="57">
                  <c:v>43</c:v>
                </c:pt>
                <c:pt idx="58">
                  <c:v>64</c:v>
                </c:pt>
                <c:pt idx="59">
                  <c:v>67</c:v>
                </c:pt>
                <c:pt idx="60">
                  <c:v>27</c:v>
                </c:pt>
                <c:pt idx="61">
                  <c:v>47</c:v>
                </c:pt>
              </c:numCache>
            </c:numRef>
          </c:val>
          <c:extLst>
            <c:ext xmlns:c16="http://schemas.microsoft.com/office/drawing/2014/chart" uri="{C3380CC4-5D6E-409C-BE32-E72D297353CC}">
              <c16:uniqueId val="{00000000-DBA6-404F-8519-13892039CFC2}"/>
            </c:ext>
          </c:extLst>
        </c:ser>
        <c:dLbls>
          <c:showLegendKey val="0"/>
          <c:showVal val="0"/>
          <c:showCatName val="0"/>
          <c:showSerName val="0"/>
          <c:showPercent val="0"/>
          <c:showBubbleSize val="0"/>
        </c:dLbls>
        <c:gapWidth val="49"/>
        <c:overlap val="100"/>
        <c:axId val="685813880"/>
        <c:axId val="685813224"/>
      </c:barChart>
      <c:catAx>
        <c:axId val="68581388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sv-SE"/>
          </a:p>
        </c:txPr>
        <c:crossAx val="685813224"/>
        <c:crosses val="autoZero"/>
        <c:auto val="1"/>
        <c:lblAlgn val="ctr"/>
        <c:lblOffset val="100"/>
        <c:noMultiLvlLbl val="0"/>
      </c:catAx>
      <c:valAx>
        <c:axId val="685813224"/>
        <c:scaling>
          <c:orientation val="minMax"/>
        </c:scaling>
        <c:delete val="0"/>
        <c:axPos val="l"/>
        <c:majorGridlines>
          <c:spPr>
            <a:ln w="9525" cap="flat" cmpd="sng" algn="ctr">
              <a:solidFill>
                <a:schemeClr val="tx1">
                  <a:lumMod val="15000"/>
                  <a:lumOff val="85000"/>
                </a:schemeClr>
              </a:solidFill>
              <a:round/>
            </a:ln>
            <a:effectLst/>
          </c:spPr>
        </c:majorGridlines>
        <c:title>
          <c:tx>
            <c:strRef>
              <c:f>"Antal"</c:f>
              <c:strCache>
                <c:ptCount val="1"/>
                <c:pt idx="0">
                  <c:v>Antal</c:v>
                </c:pt>
              </c:strCache>
            </c:strRef>
          </c:tx>
          <c:layout>
            <c:manualLayout>
              <c:xMode val="edge"/>
              <c:yMode val="edge"/>
              <c:x val="1.6052329396325459E-2"/>
              <c:y val="0.11633413659543512"/>
            </c:manualLayout>
          </c:layout>
          <c:overlay val="0"/>
          <c:spPr>
            <a:noFill/>
            <a:ln>
              <a:noFill/>
            </a:ln>
            <a:effectLst/>
          </c:spPr>
          <c:txPr>
            <a:bodyPr rot="0" spcFirstLastPara="1" vertOverflow="ellipsis" wrap="square" anchor="t" anchorCtr="0"/>
            <a:lstStyle/>
            <a:p>
              <a:pPr>
                <a:defRPr sz="1200" b="0" i="0" u="none" strike="noStrike" kern="1200" baseline="0">
                  <a:solidFill>
                    <a:schemeClr val="tx1"/>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sv-SE"/>
          </a:p>
        </c:txPr>
        <c:crossAx val="685813880"/>
        <c:crosses val="autoZero"/>
        <c:crossBetween val="between"/>
      </c:valAx>
      <c:spPr>
        <a:solidFill>
          <a:srgbClr val="FFFFFF"/>
        </a:solid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2E06E0-B67D-482E-9D08-C7D7B9C5B7A0}" type="doc">
      <dgm:prSet loTypeId="urn:microsoft.com/office/officeart/2005/8/layout/hProcess9" loCatId="process" qsTypeId="urn:microsoft.com/office/officeart/2005/8/quickstyle/simple1" qsCatId="simple" csTypeId="urn:microsoft.com/office/officeart/2005/8/colors/accent1_2" csCatId="accent1" phldr="1"/>
      <dgm:spPr/>
    </dgm:pt>
    <dgm:pt modelId="{F2D283B5-9B48-474F-A714-2BFE5269ECF9}">
      <dgm:prSet phldrT="[Text]"/>
      <dgm:spPr/>
      <dgm:t>
        <a:bodyPr/>
        <a:lstStyle/>
        <a:p>
          <a:r>
            <a:rPr lang="sv-SE" dirty="0" smtClean="0">
              <a:solidFill>
                <a:schemeClr val="tx1"/>
              </a:solidFill>
            </a:rPr>
            <a:t>Förstudie klar</a:t>
          </a:r>
          <a:endParaRPr lang="sv-SE" dirty="0">
            <a:solidFill>
              <a:schemeClr val="tx1"/>
            </a:solidFill>
          </a:endParaRPr>
        </a:p>
      </dgm:t>
    </dgm:pt>
    <dgm:pt modelId="{2079BA0E-4046-4E15-A882-EB6C35F44CDE}" type="parTrans" cxnId="{4897ECE3-0E06-472E-B41A-9D2133288AC4}">
      <dgm:prSet/>
      <dgm:spPr/>
      <dgm:t>
        <a:bodyPr/>
        <a:lstStyle/>
        <a:p>
          <a:endParaRPr lang="sv-SE"/>
        </a:p>
      </dgm:t>
    </dgm:pt>
    <dgm:pt modelId="{6D6E047E-2011-4653-879B-F87A325C72B6}" type="sibTrans" cxnId="{4897ECE3-0E06-472E-B41A-9D2133288AC4}">
      <dgm:prSet/>
      <dgm:spPr/>
      <dgm:t>
        <a:bodyPr/>
        <a:lstStyle/>
        <a:p>
          <a:endParaRPr lang="sv-SE"/>
        </a:p>
      </dgm:t>
    </dgm:pt>
    <dgm:pt modelId="{ECB7D92B-6705-4ED5-AD8F-A1C0ACB226CB}">
      <dgm:prSet phldrT="[Text]"/>
      <dgm:spPr/>
      <dgm:t>
        <a:bodyPr/>
        <a:lstStyle/>
        <a:p>
          <a:r>
            <a:rPr lang="sv-SE" dirty="0" smtClean="0"/>
            <a:t>Under arbete</a:t>
          </a:r>
          <a:endParaRPr lang="sv-SE" dirty="0"/>
        </a:p>
      </dgm:t>
    </dgm:pt>
    <dgm:pt modelId="{DAEC77F2-63D2-4146-BA94-B6D3118F0E07}" type="parTrans" cxnId="{F67DD6CD-D1C4-42B9-BC80-124191D82EE1}">
      <dgm:prSet/>
      <dgm:spPr/>
      <dgm:t>
        <a:bodyPr/>
        <a:lstStyle/>
        <a:p>
          <a:endParaRPr lang="sv-SE"/>
        </a:p>
      </dgm:t>
    </dgm:pt>
    <dgm:pt modelId="{058073E7-627F-4DC0-9B1E-514AB8DA6D74}" type="sibTrans" cxnId="{F67DD6CD-D1C4-42B9-BC80-124191D82EE1}">
      <dgm:prSet/>
      <dgm:spPr/>
      <dgm:t>
        <a:bodyPr/>
        <a:lstStyle/>
        <a:p>
          <a:endParaRPr lang="sv-SE"/>
        </a:p>
      </dgm:t>
    </dgm:pt>
    <dgm:pt modelId="{FBAE3913-4508-40E5-9DED-562A7E3DA802}" type="pres">
      <dgm:prSet presAssocID="{6C2E06E0-B67D-482E-9D08-C7D7B9C5B7A0}" presName="CompostProcess" presStyleCnt="0">
        <dgm:presLayoutVars>
          <dgm:dir/>
          <dgm:resizeHandles val="exact"/>
        </dgm:presLayoutVars>
      </dgm:prSet>
      <dgm:spPr/>
    </dgm:pt>
    <dgm:pt modelId="{714E0299-0A39-478F-AD9F-86B8B64BAFDD}" type="pres">
      <dgm:prSet presAssocID="{6C2E06E0-B67D-482E-9D08-C7D7B9C5B7A0}" presName="arrow" presStyleLbl="bgShp" presStyleIdx="0" presStyleCnt="1"/>
      <dgm:spPr/>
    </dgm:pt>
    <dgm:pt modelId="{6F83F8BA-084D-48FF-BE1B-EB05AA16E62A}" type="pres">
      <dgm:prSet presAssocID="{6C2E06E0-B67D-482E-9D08-C7D7B9C5B7A0}" presName="linearProcess" presStyleCnt="0"/>
      <dgm:spPr/>
    </dgm:pt>
    <dgm:pt modelId="{5723B04F-1460-40AB-83EE-D03E2AAB3E08}" type="pres">
      <dgm:prSet presAssocID="{F2D283B5-9B48-474F-A714-2BFE5269ECF9}" presName="textNode" presStyleLbl="node1" presStyleIdx="0" presStyleCnt="2">
        <dgm:presLayoutVars>
          <dgm:bulletEnabled val="1"/>
        </dgm:presLayoutVars>
      </dgm:prSet>
      <dgm:spPr/>
    </dgm:pt>
    <dgm:pt modelId="{9AFA99EC-A60D-4420-8B93-6D2A88C23ED6}" type="pres">
      <dgm:prSet presAssocID="{6D6E047E-2011-4653-879B-F87A325C72B6}" presName="sibTrans" presStyleCnt="0"/>
      <dgm:spPr/>
    </dgm:pt>
    <dgm:pt modelId="{D323C1A3-0E8F-42B4-9E8F-4703F045632F}" type="pres">
      <dgm:prSet presAssocID="{ECB7D92B-6705-4ED5-AD8F-A1C0ACB226CB}" presName="textNode" presStyleLbl="node1" presStyleIdx="1" presStyleCnt="2">
        <dgm:presLayoutVars>
          <dgm:bulletEnabled val="1"/>
        </dgm:presLayoutVars>
      </dgm:prSet>
      <dgm:spPr/>
    </dgm:pt>
  </dgm:ptLst>
  <dgm:cxnLst>
    <dgm:cxn modelId="{50E591E4-3240-4535-984A-D746B800B7ED}" type="presOf" srcId="{F2D283B5-9B48-474F-A714-2BFE5269ECF9}" destId="{5723B04F-1460-40AB-83EE-D03E2AAB3E08}" srcOrd="0" destOrd="0" presId="urn:microsoft.com/office/officeart/2005/8/layout/hProcess9"/>
    <dgm:cxn modelId="{F67DD6CD-D1C4-42B9-BC80-124191D82EE1}" srcId="{6C2E06E0-B67D-482E-9D08-C7D7B9C5B7A0}" destId="{ECB7D92B-6705-4ED5-AD8F-A1C0ACB226CB}" srcOrd="1" destOrd="0" parTransId="{DAEC77F2-63D2-4146-BA94-B6D3118F0E07}" sibTransId="{058073E7-627F-4DC0-9B1E-514AB8DA6D74}"/>
    <dgm:cxn modelId="{2D57D9D4-1001-4C4F-A0F6-C3928FFDD912}" type="presOf" srcId="{ECB7D92B-6705-4ED5-AD8F-A1C0ACB226CB}" destId="{D323C1A3-0E8F-42B4-9E8F-4703F045632F}" srcOrd="0" destOrd="0" presId="urn:microsoft.com/office/officeart/2005/8/layout/hProcess9"/>
    <dgm:cxn modelId="{565082DF-3558-41A2-857E-48D86F310E74}" type="presOf" srcId="{6C2E06E0-B67D-482E-9D08-C7D7B9C5B7A0}" destId="{FBAE3913-4508-40E5-9DED-562A7E3DA802}" srcOrd="0" destOrd="0" presId="urn:microsoft.com/office/officeart/2005/8/layout/hProcess9"/>
    <dgm:cxn modelId="{4897ECE3-0E06-472E-B41A-9D2133288AC4}" srcId="{6C2E06E0-B67D-482E-9D08-C7D7B9C5B7A0}" destId="{F2D283B5-9B48-474F-A714-2BFE5269ECF9}" srcOrd="0" destOrd="0" parTransId="{2079BA0E-4046-4E15-A882-EB6C35F44CDE}" sibTransId="{6D6E047E-2011-4653-879B-F87A325C72B6}"/>
    <dgm:cxn modelId="{D91E9F8F-496B-4E19-B9FE-B4060FA02B97}" type="presParOf" srcId="{FBAE3913-4508-40E5-9DED-562A7E3DA802}" destId="{714E0299-0A39-478F-AD9F-86B8B64BAFDD}" srcOrd="0" destOrd="0" presId="urn:microsoft.com/office/officeart/2005/8/layout/hProcess9"/>
    <dgm:cxn modelId="{1DFA228A-E9C5-432C-9219-2E44D9D34305}" type="presParOf" srcId="{FBAE3913-4508-40E5-9DED-562A7E3DA802}" destId="{6F83F8BA-084D-48FF-BE1B-EB05AA16E62A}" srcOrd="1" destOrd="0" presId="urn:microsoft.com/office/officeart/2005/8/layout/hProcess9"/>
    <dgm:cxn modelId="{5C26D358-D3D8-418D-9F38-DCC3B1347418}" type="presParOf" srcId="{6F83F8BA-084D-48FF-BE1B-EB05AA16E62A}" destId="{5723B04F-1460-40AB-83EE-D03E2AAB3E08}" srcOrd="0" destOrd="0" presId="urn:microsoft.com/office/officeart/2005/8/layout/hProcess9"/>
    <dgm:cxn modelId="{DF4385E7-8001-4D98-9DBC-42A60A0C0E7A}" type="presParOf" srcId="{6F83F8BA-084D-48FF-BE1B-EB05AA16E62A}" destId="{9AFA99EC-A60D-4420-8B93-6D2A88C23ED6}" srcOrd="1" destOrd="0" presId="urn:microsoft.com/office/officeart/2005/8/layout/hProcess9"/>
    <dgm:cxn modelId="{89D6D9BF-5F29-4ABC-82FB-EA1798C0A6B1}" type="presParOf" srcId="{6F83F8BA-084D-48FF-BE1B-EB05AA16E62A}" destId="{D323C1A3-0E8F-42B4-9E8F-4703F045632F}"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C66EDB-05E7-46AB-B4F8-08F0CA7806FC}" type="doc">
      <dgm:prSet loTypeId="urn:microsoft.com/office/officeart/2005/8/layout/hProcess9" loCatId="process" qsTypeId="urn:microsoft.com/office/officeart/2005/8/quickstyle/simple1" qsCatId="simple" csTypeId="urn:microsoft.com/office/officeart/2005/8/colors/accent1_2" csCatId="accent1" phldr="1"/>
      <dgm:spPr/>
    </dgm:pt>
    <dgm:pt modelId="{F752A870-3693-49F1-BBB4-52718EC3D45F}">
      <dgm:prSet phldrT="[Text]" custT="1"/>
      <dgm:spPr>
        <a:solidFill>
          <a:srgbClr val="00B050"/>
        </a:solidFill>
      </dgm:spPr>
      <dgm:t>
        <a:bodyPr/>
        <a:lstStyle/>
        <a:p>
          <a:r>
            <a:rPr lang="sv-SE" sz="1000" b="1" dirty="0" smtClean="0">
              <a:solidFill>
                <a:schemeClr val="tx1"/>
              </a:solidFill>
            </a:rPr>
            <a:t>Uppstart</a:t>
          </a:r>
        </a:p>
        <a:p>
          <a:r>
            <a:rPr lang="sv-SE" sz="1000" b="1" dirty="0" smtClean="0">
              <a:solidFill>
                <a:schemeClr val="tx1"/>
              </a:solidFill>
            </a:rPr>
            <a:t>Jan-mar 2020</a:t>
          </a:r>
          <a:endParaRPr lang="sv-SE" sz="1000" b="1" dirty="0">
            <a:solidFill>
              <a:schemeClr val="tx1"/>
            </a:solidFill>
          </a:endParaRPr>
        </a:p>
      </dgm:t>
    </dgm:pt>
    <dgm:pt modelId="{B1AE1A43-81B4-4554-BD83-9816E3766893}" type="parTrans" cxnId="{B83DC424-1C3B-4770-950C-89BF6B284093}">
      <dgm:prSet/>
      <dgm:spPr/>
      <dgm:t>
        <a:bodyPr/>
        <a:lstStyle/>
        <a:p>
          <a:endParaRPr lang="sv-SE" sz="1000"/>
        </a:p>
      </dgm:t>
    </dgm:pt>
    <dgm:pt modelId="{3B2327DF-1426-4631-BE0A-93969CFFC065}" type="sibTrans" cxnId="{B83DC424-1C3B-4770-950C-89BF6B284093}">
      <dgm:prSet/>
      <dgm:spPr/>
      <dgm:t>
        <a:bodyPr/>
        <a:lstStyle/>
        <a:p>
          <a:endParaRPr lang="sv-SE" sz="1000"/>
        </a:p>
      </dgm:t>
    </dgm:pt>
    <dgm:pt modelId="{B66672A3-9B4C-4D18-9F1C-F476E5079063}">
      <dgm:prSet phldrT="[Text]" custT="1"/>
      <dgm:spPr>
        <a:solidFill>
          <a:srgbClr val="FF6600"/>
        </a:solidFill>
      </dgm:spPr>
      <dgm:t>
        <a:bodyPr/>
        <a:lstStyle/>
        <a:p>
          <a:r>
            <a:rPr lang="sv-SE" sz="1000" b="1" dirty="0" smtClean="0">
              <a:solidFill>
                <a:schemeClr val="tx1"/>
              </a:solidFill>
            </a:rPr>
            <a:t>Dialog med besluts-fattare</a:t>
          </a:r>
        </a:p>
        <a:p>
          <a:r>
            <a:rPr lang="sv-SE" sz="1000" b="1" dirty="0" smtClean="0">
              <a:solidFill>
                <a:schemeClr val="tx1"/>
              </a:solidFill>
            </a:rPr>
            <a:t>Sep-okt 2021</a:t>
          </a:r>
          <a:endParaRPr lang="sv-SE" sz="1000" b="1" dirty="0">
            <a:solidFill>
              <a:schemeClr val="tx1"/>
            </a:solidFill>
          </a:endParaRPr>
        </a:p>
      </dgm:t>
    </dgm:pt>
    <dgm:pt modelId="{216ACD8A-0CEC-4274-935C-C548FEF57F91}" type="parTrans" cxnId="{F6DE0AA9-1E20-4835-A5C2-7647222AF852}">
      <dgm:prSet/>
      <dgm:spPr/>
      <dgm:t>
        <a:bodyPr/>
        <a:lstStyle/>
        <a:p>
          <a:endParaRPr lang="sv-SE" sz="1000"/>
        </a:p>
      </dgm:t>
    </dgm:pt>
    <dgm:pt modelId="{1C95D3A6-1A82-4A7C-846B-CA99F8564932}" type="sibTrans" cxnId="{F6DE0AA9-1E20-4835-A5C2-7647222AF852}">
      <dgm:prSet/>
      <dgm:spPr/>
      <dgm:t>
        <a:bodyPr/>
        <a:lstStyle/>
        <a:p>
          <a:endParaRPr lang="sv-SE" sz="1000"/>
        </a:p>
      </dgm:t>
    </dgm:pt>
    <dgm:pt modelId="{525D606D-AB06-4C2C-96D0-126D7207F255}">
      <dgm:prSet phldrT="[Text]" custT="1"/>
      <dgm:spPr>
        <a:solidFill>
          <a:srgbClr val="FF6600"/>
        </a:solidFill>
      </dgm:spPr>
      <dgm:t>
        <a:bodyPr/>
        <a:lstStyle/>
        <a:p>
          <a:r>
            <a:rPr lang="sv-SE" sz="1000" b="1" dirty="0" smtClean="0">
              <a:solidFill>
                <a:schemeClr val="tx1"/>
              </a:solidFill>
            </a:rPr>
            <a:t>Support till pilot-kommuner</a:t>
          </a:r>
        </a:p>
        <a:p>
          <a:r>
            <a:rPr lang="sv-SE" sz="1000" b="1" dirty="0" smtClean="0">
              <a:solidFill>
                <a:schemeClr val="tx1"/>
              </a:solidFill>
            </a:rPr>
            <a:t>Höst 2021</a:t>
          </a:r>
          <a:endParaRPr lang="sv-SE" sz="1000" b="1" dirty="0">
            <a:solidFill>
              <a:schemeClr val="tx1"/>
            </a:solidFill>
          </a:endParaRPr>
        </a:p>
      </dgm:t>
    </dgm:pt>
    <dgm:pt modelId="{59F1029F-F259-4A13-AE98-72E177180C10}" type="parTrans" cxnId="{F79956B4-2F7A-46B7-BD66-5C47811BEEBC}">
      <dgm:prSet/>
      <dgm:spPr/>
      <dgm:t>
        <a:bodyPr/>
        <a:lstStyle/>
        <a:p>
          <a:endParaRPr lang="sv-SE" sz="1000"/>
        </a:p>
      </dgm:t>
    </dgm:pt>
    <dgm:pt modelId="{7CA92B51-A76A-41F3-B822-608AE674FE9E}" type="sibTrans" cxnId="{F79956B4-2F7A-46B7-BD66-5C47811BEEBC}">
      <dgm:prSet/>
      <dgm:spPr/>
      <dgm:t>
        <a:bodyPr/>
        <a:lstStyle/>
        <a:p>
          <a:endParaRPr lang="sv-SE" sz="1000"/>
        </a:p>
      </dgm:t>
    </dgm:pt>
    <dgm:pt modelId="{D581859B-572A-4C43-8CED-9082B5236445}">
      <dgm:prSet custT="1"/>
      <dgm:spPr>
        <a:solidFill>
          <a:srgbClr val="00B050"/>
        </a:solidFill>
      </dgm:spPr>
      <dgm:t>
        <a:bodyPr/>
        <a:lstStyle/>
        <a:p>
          <a:r>
            <a:rPr lang="sv-SE" sz="1000" b="1" dirty="0" smtClean="0">
              <a:solidFill>
                <a:schemeClr val="tx1"/>
              </a:solidFill>
            </a:rPr>
            <a:t>Besöka kommuner</a:t>
          </a:r>
          <a:endParaRPr lang="sv-SE" sz="1000" b="1" dirty="0" smtClean="0">
            <a:solidFill>
              <a:srgbClr val="FF0000"/>
            </a:solidFill>
          </a:endParaRPr>
        </a:p>
        <a:p>
          <a:r>
            <a:rPr lang="sv-SE" sz="1000" b="1" dirty="0" smtClean="0">
              <a:solidFill>
                <a:schemeClr val="tx1"/>
              </a:solidFill>
            </a:rPr>
            <a:t>Okt-nov 2020</a:t>
          </a:r>
        </a:p>
      </dgm:t>
    </dgm:pt>
    <dgm:pt modelId="{C5334963-95A5-4EEA-9C9D-E0E7AE9A46F2}" type="parTrans" cxnId="{4EC99310-F343-4FB1-8188-6F4DD3662912}">
      <dgm:prSet/>
      <dgm:spPr/>
      <dgm:t>
        <a:bodyPr/>
        <a:lstStyle/>
        <a:p>
          <a:endParaRPr lang="sv-SE" sz="1000"/>
        </a:p>
      </dgm:t>
    </dgm:pt>
    <dgm:pt modelId="{04F5A188-1C3C-4758-BD6A-B707BA8AB1AF}" type="sibTrans" cxnId="{4EC99310-F343-4FB1-8188-6F4DD3662912}">
      <dgm:prSet/>
      <dgm:spPr/>
      <dgm:t>
        <a:bodyPr/>
        <a:lstStyle/>
        <a:p>
          <a:endParaRPr lang="sv-SE" sz="1000"/>
        </a:p>
      </dgm:t>
    </dgm:pt>
    <dgm:pt modelId="{79DBA794-D7B8-441D-A5D8-7F6898910554}">
      <dgm:prSet custT="1"/>
      <dgm:spPr>
        <a:solidFill>
          <a:srgbClr val="FFCC29"/>
        </a:solidFill>
      </dgm:spPr>
      <dgm:t>
        <a:bodyPr/>
        <a:lstStyle/>
        <a:p>
          <a:r>
            <a:rPr lang="sv-SE" sz="1000" b="1" dirty="0" smtClean="0">
              <a:solidFill>
                <a:schemeClr val="tx1"/>
              </a:solidFill>
            </a:rPr>
            <a:t>Fallstudier andra länder</a:t>
          </a:r>
        </a:p>
        <a:p>
          <a:r>
            <a:rPr lang="sv-SE" sz="1000" b="1" dirty="0" smtClean="0">
              <a:solidFill>
                <a:schemeClr val="tx1"/>
              </a:solidFill>
            </a:rPr>
            <a:t>Jan–maj 2021        </a:t>
          </a:r>
        </a:p>
        <a:p>
          <a:endParaRPr lang="sv-SE" sz="1000" b="1" dirty="0" smtClean="0">
            <a:solidFill>
              <a:schemeClr val="tx1"/>
            </a:solidFill>
          </a:endParaRPr>
        </a:p>
      </dgm:t>
    </dgm:pt>
    <dgm:pt modelId="{BF8E93A5-7C9C-4A42-876C-DECA2FFBFBC3}" type="parTrans" cxnId="{97D0D045-2F1E-44DC-AC32-FDDB46497297}">
      <dgm:prSet/>
      <dgm:spPr/>
      <dgm:t>
        <a:bodyPr/>
        <a:lstStyle/>
        <a:p>
          <a:endParaRPr lang="sv-SE" sz="1000"/>
        </a:p>
      </dgm:t>
    </dgm:pt>
    <dgm:pt modelId="{EB2D81F8-7891-4E46-ABC4-6CCE4AA92040}" type="sibTrans" cxnId="{97D0D045-2F1E-44DC-AC32-FDDB46497297}">
      <dgm:prSet/>
      <dgm:spPr/>
      <dgm:t>
        <a:bodyPr/>
        <a:lstStyle/>
        <a:p>
          <a:endParaRPr lang="sv-SE" sz="1000"/>
        </a:p>
      </dgm:t>
    </dgm:pt>
    <dgm:pt modelId="{0BA0B9EB-D74B-49F9-BCDF-1B791E7C94BA}">
      <dgm:prSet custT="1"/>
      <dgm:spPr>
        <a:solidFill>
          <a:srgbClr val="FF6600"/>
        </a:solidFill>
      </dgm:spPr>
      <dgm:t>
        <a:bodyPr/>
        <a:lstStyle/>
        <a:p>
          <a:r>
            <a:rPr lang="sv-SE" sz="1000" b="1" dirty="0" smtClean="0">
              <a:solidFill>
                <a:schemeClr val="tx1"/>
              </a:solidFill>
            </a:rPr>
            <a:t>Studie-besök </a:t>
          </a:r>
          <a:r>
            <a:rPr lang="sv-SE" sz="1000" b="1" dirty="0" smtClean="0">
              <a:solidFill>
                <a:schemeClr val="tx1"/>
              </a:solidFill>
            </a:rPr>
            <a:t>andra länder</a:t>
          </a:r>
        </a:p>
        <a:p>
          <a:r>
            <a:rPr lang="sv-SE" sz="1000" b="1" dirty="0" smtClean="0">
              <a:solidFill>
                <a:schemeClr val="tx1"/>
              </a:solidFill>
            </a:rPr>
            <a:t>Aug-sep 2021</a:t>
          </a:r>
        </a:p>
      </dgm:t>
    </dgm:pt>
    <dgm:pt modelId="{0FFA099C-46F0-493A-9403-9625CD1641C5}" type="parTrans" cxnId="{01B1DD99-5F4A-433F-83EC-BEF863C736E9}">
      <dgm:prSet/>
      <dgm:spPr/>
      <dgm:t>
        <a:bodyPr/>
        <a:lstStyle/>
        <a:p>
          <a:endParaRPr lang="sv-SE" sz="1000"/>
        </a:p>
      </dgm:t>
    </dgm:pt>
    <dgm:pt modelId="{13990625-6EB2-44DA-AC5D-32BCF0189FAA}" type="sibTrans" cxnId="{01B1DD99-5F4A-433F-83EC-BEF863C736E9}">
      <dgm:prSet/>
      <dgm:spPr/>
      <dgm:t>
        <a:bodyPr/>
        <a:lstStyle/>
        <a:p>
          <a:endParaRPr lang="sv-SE" sz="1000"/>
        </a:p>
      </dgm:t>
    </dgm:pt>
    <dgm:pt modelId="{096080E8-D1D0-4DBA-BFF8-CEAB14B96350}">
      <dgm:prSet custT="1"/>
      <dgm:spPr>
        <a:solidFill>
          <a:srgbClr val="FF6600"/>
        </a:solidFill>
      </dgm:spPr>
      <dgm:t>
        <a:bodyPr/>
        <a:lstStyle/>
        <a:p>
          <a:r>
            <a:rPr lang="sv-SE" sz="1000" b="1" dirty="0" smtClean="0">
              <a:solidFill>
                <a:schemeClr val="tx1"/>
              </a:solidFill>
            </a:rPr>
            <a:t>Designa ramverk</a:t>
          </a:r>
          <a:endParaRPr lang="sv-SE" sz="1000" b="1" dirty="0" smtClean="0">
            <a:solidFill>
              <a:srgbClr val="FF0000"/>
            </a:solidFill>
          </a:endParaRPr>
        </a:p>
        <a:p>
          <a:r>
            <a:rPr lang="sv-SE" sz="1000" b="1" dirty="0" smtClean="0">
              <a:solidFill>
                <a:schemeClr val="tx1"/>
              </a:solidFill>
            </a:rPr>
            <a:t>Sep-2021</a:t>
          </a:r>
        </a:p>
      </dgm:t>
    </dgm:pt>
    <dgm:pt modelId="{06ECD28F-8031-44F7-AC49-92E6FAD28949}" type="parTrans" cxnId="{B84AAC7D-581F-4336-B84F-3681D505BCDB}">
      <dgm:prSet/>
      <dgm:spPr/>
      <dgm:t>
        <a:bodyPr/>
        <a:lstStyle/>
        <a:p>
          <a:endParaRPr lang="sv-SE" sz="1000"/>
        </a:p>
      </dgm:t>
    </dgm:pt>
    <dgm:pt modelId="{96EA2A39-7170-4A43-AAA5-4FB5AB09E227}" type="sibTrans" cxnId="{B84AAC7D-581F-4336-B84F-3681D505BCDB}">
      <dgm:prSet/>
      <dgm:spPr/>
      <dgm:t>
        <a:bodyPr/>
        <a:lstStyle/>
        <a:p>
          <a:endParaRPr lang="sv-SE" sz="1000"/>
        </a:p>
      </dgm:t>
    </dgm:pt>
    <dgm:pt modelId="{41D7696D-3BA2-470F-BB85-B67633044D96}">
      <dgm:prSet custT="1"/>
      <dgm:spPr>
        <a:solidFill>
          <a:srgbClr val="FF6600"/>
        </a:solidFill>
      </dgm:spPr>
      <dgm:t>
        <a:bodyPr/>
        <a:lstStyle/>
        <a:p>
          <a:r>
            <a:rPr lang="sv-SE" sz="1000" b="1" dirty="0" smtClean="0">
              <a:solidFill>
                <a:schemeClr val="tx1"/>
              </a:solidFill>
            </a:rPr>
            <a:t>Finjustera och validera ramverk </a:t>
          </a:r>
        </a:p>
        <a:p>
          <a:r>
            <a:rPr lang="sv-SE" sz="1000" b="1" dirty="0" smtClean="0">
              <a:solidFill>
                <a:schemeClr val="tx1"/>
              </a:solidFill>
            </a:rPr>
            <a:t>Höst 2021</a:t>
          </a:r>
          <a:endParaRPr lang="sv-SE" sz="1000" b="1" dirty="0">
            <a:solidFill>
              <a:schemeClr val="tx1"/>
            </a:solidFill>
          </a:endParaRPr>
        </a:p>
      </dgm:t>
    </dgm:pt>
    <dgm:pt modelId="{5957929A-D8F6-4588-9A30-D4F07D483C49}" type="parTrans" cxnId="{4E060676-E499-478F-9D71-AA9A8329B5E4}">
      <dgm:prSet/>
      <dgm:spPr/>
      <dgm:t>
        <a:bodyPr/>
        <a:lstStyle/>
        <a:p>
          <a:endParaRPr lang="sv-SE" sz="1000"/>
        </a:p>
      </dgm:t>
    </dgm:pt>
    <dgm:pt modelId="{4ED18FC8-9D0F-4F1B-B580-4EC5C78697C3}" type="sibTrans" cxnId="{4E060676-E499-478F-9D71-AA9A8329B5E4}">
      <dgm:prSet/>
      <dgm:spPr/>
      <dgm:t>
        <a:bodyPr/>
        <a:lstStyle/>
        <a:p>
          <a:endParaRPr lang="sv-SE" sz="1000"/>
        </a:p>
      </dgm:t>
    </dgm:pt>
    <dgm:pt modelId="{FB74BAE9-578A-490D-851C-DB056655C427}">
      <dgm:prSet custT="1"/>
      <dgm:spPr>
        <a:solidFill>
          <a:srgbClr val="FF6600"/>
        </a:solidFill>
      </dgm:spPr>
      <dgm:t>
        <a:bodyPr/>
        <a:lstStyle/>
        <a:p>
          <a:r>
            <a:rPr lang="sv-SE" sz="1000" b="1" dirty="0" smtClean="0">
              <a:solidFill>
                <a:schemeClr val="tx1"/>
              </a:solidFill>
            </a:rPr>
            <a:t>Slutgiltig rapport med färdplan</a:t>
          </a:r>
        </a:p>
        <a:p>
          <a:r>
            <a:rPr lang="sv-SE" sz="1000" b="1" dirty="0" smtClean="0">
              <a:solidFill>
                <a:schemeClr val="tx1"/>
              </a:solidFill>
            </a:rPr>
            <a:t>Nov 2021</a:t>
          </a:r>
        </a:p>
      </dgm:t>
    </dgm:pt>
    <dgm:pt modelId="{79CB515A-32BA-4D17-9B82-CFB374FCF2B3}" type="parTrans" cxnId="{919B3A26-1336-4AB5-8EEB-C01F921E101B}">
      <dgm:prSet/>
      <dgm:spPr/>
      <dgm:t>
        <a:bodyPr/>
        <a:lstStyle/>
        <a:p>
          <a:endParaRPr lang="sv-SE" sz="1000"/>
        </a:p>
      </dgm:t>
    </dgm:pt>
    <dgm:pt modelId="{44026FDC-1CD8-448E-857F-C51CAB76B10A}" type="sibTrans" cxnId="{919B3A26-1336-4AB5-8EEB-C01F921E101B}">
      <dgm:prSet/>
      <dgm:spPr/>
      <dgm:t>
        <a:bodyPr/>
        <a:lstStyle/>
        <a:p>
          <a:endParaRPr lang="sv-SE" sz="1000"/>
        </a:p>
      </dgm:t>
    </dgm:pt>
    <dgm:pt modelId="{28D6F324-E26F-4BED-9D31-59F3052F27F8}" type="pres">
      <dgm:prSet presAssocID="{8FC66EDB-05E7-46AB-B4F8-08F0CA7806FC}" presName="CompostProcess" presStyleCnt="0">
        <dgm:presLayoutVars>
          <dgm:dir/>
          <dgm:resizeHandles val="exact"/>
        </dgm:presLayoutVars>
      </dgm:prSet>
      <dgm:spPr/>
    </dgm:pt>
    <dgm:pt modelId="{04AEC898-A8B1-4A43-B8E3-C58C2CF72362}" type="pres">
      <dgm:prSet presAssocID="{8FC66EDB-05E7-46AB-B4F8-08F0CA7806FC}" presName="arrow" presStyleLbl="bgShp" presStyleIdx="0" presStyleCnt="1"/>
      <dgm:spPr>
        <a:solidFill>
          <a:srgbClr val="E0E6E6"/>
        </a:solidFill>
        <a:ln>
          <a:solidFill>
            <a:srgbClr val="002B45"/>
          </a:solidFill>
        </a:ln>
      </dgm:spPr>
    </dgm:pt>
    <dgm:pt modelId="{9F0423FB-1EB6-42BD-B8A1-9DD0405A0F70}" type="pres">
      <dgm:prSet presAssocID="{8FC66EDB-05E7-46AB-B4F8-08F0CA7806FC}" presName="linearProcess" presStyleCnt="0"/>
      <dgm:spPr/>
    </dgm:pt>
    <dgm:pt modelId="{152ADFB7-095A-4553-A053-C37DCC6FCF06}" type="pres">
      <dgm:prSet presAssocID="{F752A870-3693-49F1-BBB4-52718EC3D45F}" presName="textNode" presStyleLbl="node1" presStyleIdx="0" presStyleCnt="9" custScaleY="127868">
        <dgm:presLayoutVars>
          <dgm:bulletEnabled val="1"/>
        </dgm:presLayoutVars>
      </dgm:prSet>
      <dgm:spPr/>
      <dgm:t>
        <a:bodyPr/>
        <a:lstStyle/>
        <a:p>
          <a:endParaRPr lang="sv-SE"/>
        </a:p>
      </dgm:t>
    </dgm:pt>
    <dgm:pt modelId="{E618D229-BD36-4C4C-BA42-0D8D762642AC}" type="pres">
      <dgm:prSet presAssocID="{3B2327DF-1426-4631-BE0A-93969CFFC065}" presName="sibTrans" presStyleCnt="0"/>
      <dgm:spPr/>
    </dgm:pt>
    <dgm:pt modelId="{4A1593C2-C042-464E-87D3-E1940D1D386A}" type="pres">
      <dgm:prSet presAssocID="{D581859B-572A-4C43-8CED-9082B5236445}" presName="textNode" presStyleLbl="node1" presStyleIdx="1" presStyleCnt="9" custAng="0" custScaleY="129230" custLinFactNeighborX="15287" custLinFactNeighborY="-681">
        <dgm:presLayoutVars>
          <dgm:bulletEnabled val="1"/>
        </dgm:presLayoutVars>
      </dgm:prSet>
      <dgm:spPr/>
      <dgm:t>
        <a:bodyPr/>
        <a:lstStyle/>
        <a:p>
          <a:endParaRPr lang="sv-SE"/>
        </a:p>
      </dgm:t>
    </dgm:pt>
    <dgm:pt modelId="{971D105D-3645-4143-8DFC-F9183E6B71FB}" type="pres">
      <dgm:prSet presAssocID="{04F5A188-1C3C-4758-BD6A-B707BA8AB1AF}" presName="sibTrans" presStyleCnt="0"/>
      <dgm:spPr/>
    </dgm:pt>
    <dgm:pt modelId="{1A23E674-B4E2-41D5-8F1E-F95B91446CAC}" type="pres">
      <dgm:prSet presAssocID="{79DBA794-D7B8-441D-A5D8-7F6898910554}" presName="textNode" presStyleLbl="node1" presStyleIdx="2" presStyleCnt="9" custScaleY="126926">
        <dgm:presLayoutVars>
          <dgm:bulletEnabled val="1"/>
        </dgm:presLayoutVars>
      </dgm:prSet>
      <dgm:spPr/>
      <dgm:t>
        <a:bodyPr/>
        <a:lstStyle/>
        <a:p>
          <a:endParaRPr lang="sv-SE"/>
        </a:p>
      </dgm:t>
    </dgm:pt>
    <dgm:pt modelId="{2B3331EF-0ADD-43A6-9E49-FEB4C57357D0}" type="pres">
      <dgm:prSet presAssocID="{EB2D81F8-7891-4E46-ABC4-6CCE4AA92040}" presName="sibTrans" presStyleCnt="0"/>
      <dgm:spPr/>
    </dgm:pt>
    <dgm:pt modelId="{F7945F56-E506-4773-8BC0-8CFD2A915482}" type="pres">
      <dgm:prSet presAssocID="{0BA0B9EB-D74B-49F9-BCDF-1B791E7C94BA}" presName="textNode" presStyleLbl="node1" presStyleIdx="3" presStyleCnt="9" custScaleY="124872">
        <dgm:presLayoutVars>
          <dgm:bulletEnabled val="1"/>
        </dgm:presLayoutVars>
      </dgm:prSet>
      <dgm:spPr/>
      <dgm:t>
        <a:bodyPr/>
        <a:lstStyle/>
        <a:p>
          <a:endParaRPr lang="sv-SE"/>
        </a:p>
      </dgm:t>
    </dgm:pt>
    <dgm:pt modelId="{02DF0CA2-C5F3-4472-B6E2-FA2CAA6C3BE3}" type="pres">
      <dgm:prSet presAssocID="{13990625-6EB2-44DA-AC5D-32BCF0189FAA}" presName="sibTrans" presStyleCnt="0"/>
      <dgm:spPr/>
    </dgm:pt>
    <dgm:pt modelId="{0C732556-5985-4A3A-91EA-BEB9FCF14624}" type="pres">
      <dgm:prSet presAssocID="{096080E8-D1D0-4DBA-BFF8-CEAB14B96350}" presName="textNode" presStyleLbl="node1" presStyleIdx="4" presStyleCnt="9" custScaleY="126926">
        <dgm:presLayoutVars>
          <dgm:bulletEnabled val="1"/>
        </dgm:presLayoutVars>
      </dgm:prSet>
      <dgm:spPr/>
      <dgm:t>
        <a:bodyPr/>
        <a:lstStyle/>
        <a:p>
          <a:endParaRPr lang="sv-SE"/>
        </a:p>
      </dgm:t>
    </dgm:pt>
    <dgm:pt modelId="{F3026726-8A02-4431-9AD8-4F7F557E72A7}" type="pres">
      <dgm:prSet presAssocID="{96EA2A39-7170-4A43-AAA5-4FB5AB09E227}" presName="sibTrans" presStyleCnt="0"/>
      <dgm:spPr/>
    </dgm:pt>
    <dgm:pt modelId="{78BD1FCF-88B5-4B0C-A77A-76D330A87158}" type="pres">
      <dgm:prSet presAssocID="{B66672A3-9B4C-4D18-9F1C-F476E5079063}" presName="textNode" presStyleLbl="node1" presStyleIdx="5" presStyleCnt="9" custScaleY="130008">
        <dgm:presLayoutVars>
          <dgm:bulletEnabled val="1"/>
        </dgm:presLayoutVars>
      </dgm:prSet>
      <dgm:spPr/>
      <dgm:t>
        <a:bodyPr/>
        <a:lstStyle/>
        <a:p>
          <a:endParaRPr lang="sv-SE"/>
        </a:p>
      </dgm:t>
    </dgm:pt>
    <dgm:pt modelId="{397BCF21-09A8-448B-9FDD-592DBEA181C4}" type="pres">
      <dgm:prSet presAssocID="{1C95D3A6-1A82-4A7C-846B-CA99F8564932}" presName="sibTrans" presStyleCnt="0"/>
      <dgm:spPr/>
    </dgm:pt>
    <dgm:pt modelId="{BA1DB80A-11C1-4F6D-9E37-0F956D95CA7D}" type="pres">
      <dgm:prSet presAssocID="{525D606D-AB06-4C2C-96D0-126D7207F255}" presName="textNode" presStyleLbl="node1" presStyleIdx="6" presStyleCnt="9" custScaleY="128981">
        <dgm:presLayoutVars>
          <dgm:bulletEnabled val="1"/>
        </dgm:presLayoutVars>
      </dgm:prSet>
      <dgm:spPr/>
      <dgm:t>
        <a:bodyPr/>
        <a:lstStyle/>
        <a:p>
          <a:endParaRPr lang="sv-SE"/>
        </a:p>
      </dgm:t>
    </dgm:pt>
    <dgm:pt modelId="{570CE26C-D70A-44B1-A387-0F4447027F35}" type="pres">
      <dgm:prSet presAssocID="{7CA92B51-A76A-41F3-B822-608AE674FE9E}" presName="sibTrans" presStyleCnt="0"/>
      <dgm:spPr/>
    </dgm:pt>
    <dgm:pt modelId="{2A741734-6376-4B1A-83CA-A727F25CFF08}" type="pres">
      <dgm:prSet presAssocID="{41D7696D-3BA2-470F-BB85-B67633044D96}" presName="textNode" presStyleLbl="node1" presStyleIdx="7" presStyleCnt="9" custScaleY="126926">
        <dgm:presLayoutVars>
          <dgm:bulletEnabled val="1"/>
        </dgm:presLayoutVars>
      </dgm:prSet>
      <dgm:spPr/>
      <dgm:t>
        <a:bodyPr/>
        <a:lstStyle/>
        <a:p>
          <a:endParaRPr lang="sv-SE"/>
        </a:p>
      </dgm:t>
    </dgm:pt>
    <dgm:pt modelId="{0AC9023F-EF5C-4172-9D37-5E7114A40F17}" type="pres">
      <dgm:prSet presAssocID="{4ED18FC8-9D0F-4F1B-B580-4EC5C78697C3}" presName="sibTrans" presStyleCnt="0"/>
      <dgm:spPr/>
    </dgm:pt>
    <dgm:pt modelId="{36ADBB97-AECC-41A5-B390-2FFFE52B5D71}" type="pres">
      <dgm:prSet presAssocID="{FB74BAE9-578A-490D-851C-DB056655C427}" presName="textNode" presStyleLbl="node1" presStyleIdx="8" presStyleCnt="9" custScaleY="120762">
        <dgm:presLayoutVars>
          <dgm:bulletEnabled val="1"/>
        </dgm:presLayoutVars>
      </dgm:prSet>
      <dgm:spPr/>
      <dgm:t>
        <a:bodyPr/>
        <a:lstStyle/>
        <a:p>
          <a:endParaRPr lang="sv-SE"/>
        </a:p>
      </dgm:t>
    </dgm:pt>
  </dgm:ptLst>
  <dgm:cxnLst>
    <dgm:cxn modelId="{B83DC424-1C3B-4770-950C-89BF6B284093}" srcId="{8FC66EDB-05E7-46AB-B4F8-08F0CA7806FC}" destId="{F752A870-3693-49F1-BBB4-52718EC3D45F}" srcOrd="0" destOrd="0" parTransId="{B1AE1A43-81B4-4554-BD83-9816E3766893}" sibTransId="{3B2327DF-1426-4631-BE0A-93969CFFC065}"/>
    <dgm:cxn modelId="{97D0D045-2F1E-44DC-AC32-FDDB46497297}" srcId="{8FC66EDB-05E7-46AB-B4F8-08F0CA7806FC}" destId="{79DBA794-D7B8-441D-A5D8-7F6898910554}" srcOrd="2" destOrd="0" parTransId="{BF8E93A5-7C9C-4A42-876C-DECA2FFBFBC3}" sibTransId="{EB2D81F8-7891-4E46-ABC4-6CCE4AA92040}"/>
    <dgm:cxn modelId="{F6DE0AA9-1E20-4835-A5C2-7647222AF852}" srcId="{8FC66EDB-05E7-46AB-B4F8-08F0CA7806FC}" destId="{B66672A3-9B4C-4D18-9F1C-F476E5079063}" srcOrd="5" destOrd="0" parTransId="{216ACD8A-0CEC-4274-935C-C548FEF57F91}" sibTransId="{1C95D3A6-1A82-4A7C-846B-CA99F8564932}"/>
    <dgm:cxn modelId="{DC6BDF22-9A98-41AB-8D94-D941B4670EBD}" type="presOf" srcId="{41D7696D-3BA2-470F-BB85-B67633044D96}" destId="{2A741734-6376-4B1A-83CA-A727F25CFF08}" srcOrd="0" destOrd="0" presId="urn:microsoft.com/office/officeart/2005/8/layout/hProcess9"/>
    <dgm:cxn modelId="{75C99972-A435-4E0D-AF1F-94357432DDEC}" type="presOf" srcId="{0BA0B9EB-D74B-49F9-BCDF-1B791E7C94BA}" destId="{F7945F56-E506-4773-8BC0-8CFD2A915482}" srcOrd="0" destOrd="0" presId="urn:microsoft.com/office/officeart/2005/8/layout/hProcess9"/>
    <dgm:cxn modelId="{F79956B4-2F7A-46B7-BD66-5C47811BEEBC}" srcId="{8FC66EDB-05E7-46AB-B4F8-08F0CA7806FC}" destId="{525D606D-AB06-4C2C-96D0-126D7207F255}" srcOrd="6" destOrd="0" parTransId="{59F1029F-F259-4A13-AE98-72E177180C10}" sibTransId="{7CA92B51-A76A-41F3-B822-608AE674FE9E}"/>
    <dgm:cxn modelId="{4E060676-E499-478F-9D71-AA9A8329B5E4}" srcId="{8FC66EDB-05E7-46AB-B4F8-08F0CA7806FC}" destId="{41D7696D-3BA2-470F-BB85-B67633044D96}" srcOrd="7" destOrd="0" parTransId="{5957929A-D8F6-4588-9A30-D4F07D483C49}" sibTransId="{4ED18FC8-9D0F-4F1B-B580-4EC5C78697C3}"/>
    <dgm:cxn modelId="{B84AAC7D-581F-4336-B84F-3681D505BCDB}" srcId="{8FC66EDB-05E7-46AB-B4F8-08F0CA7806FC}" destId="{096080E8-D1D0-4DBA-BFF8-CEAB14B96350}" srcOrd="4" destOrd="0" parTransId="{06ECD28F-8031-44F7-AC49-92E6FAD28949}" sibTransId="{96EA2A39-7170-4A43-AAA5-4FB5AB09E227}"/>
    <dgm:cxn modelId="{01B1DD99-5F4A-433F-83EC-BEF863C736E9}" srcId="{8FC66EDB-05E7-46AB-B4F8-08F0CA7806FC}" destId="{0BA0B9EB-D74B-49F9-BCDF-1B791E7C94BA}" srcOrd="3" destOrd="0" parTransId="{0FFA099C-46F0-493A-9403-9625CD1641C5}" sibTransId="{13990625-6EB2-44DA-AC5D-32BCF0189FAA}"/>
    <dgm:cxn modelId="{A7318059-8D99-49DF-AFCE-163947B95976}" type="presOf" srcId="{B66672A3-9B4C-4D18-9F1C-F476E5079063}" destId="{78BD1FCF-88B5-4B0C-A77A-76D330A87158}" srcOrd="0" destOrd="0" presId="urn:microsoft.com/office/officeart/2005/8/layout/hProcess9"/>
    <dgm:cxn modelId="{919B3A26-1336-4AB5-8EEB-C01F921E101B}" srcId="{8FC66EDB-05E7-46AB-B4F8-08F0CA7806FC}" destId="{FB74BAE9-578A-490D-851C-DB056655C427}" srcOrd="8" destOrd="0" parTransId="{79CB515A-32BA-4D17-9B82-CFB374FCF2B3}" sibTransId="{44026FDC-1CD8-448E-857F-C51CAB76B10A}"/>
    <dgm:cxn modelId="{2DD00D36-F7FB-4C40-8ADE-A61ABF988378}" type="presOf" srcId="{8FC66EDB-05E7-46AB-B4F8-08F0CA7806FC}" destId="{28D6F324-E26F-4BED-9D31-59F3052F27F8}" srcOrd="0" destOrd="0" presId="urn:microsoft.com/office/officeart/2005/8/layout/hProcess9"/>
    <dgm:cxn modelId="{179A1A25-FC28-47A6-91CB-F9B7A4E90946}" type="presOf" srcId="{096080E8-D1D0-4DBA-BFF8-CEAB14B96350}" destId="{0C732556-5985-4A3A-91EA-BEB9FCF14624}" srcOrd="0" destOrd="0" presId="urn:microsoft.com/office/officeart/2005/8/layout/hProcess9"/>
    <dgm:cxn modelId="{4EC99310-F343-4FB1-8188-6F4DD3662912}" srcId="{8FC66EDB-05E7-46AB-B4F8-08F0CA7806FC}" destId="{D581859B-572A-4C43-8CED-9082B5236445}" srcOrd="1" destOrd="0" parTransId="{C5334963-95A5-4EEA-9C9D-E0E7AE9A46F2}" sibTransId="{04F5A188-1C3C-4758-BD6A-B707BA8AB1AF}"/>
    <dgm:cxn modelId="{060D5A25-7151-444A-A80E-43A0E02894A9}" type="presOf" srcId="{79DBA794-D7B8-441D-A5D8-7F6898910554}" destId="{1A23E674-B4E2-41D5-8F1E-F95B91446CAC}" srcOrd="0" destOrd="0" presId="urn:microsoft.com/office/officeart/2005/8/layout/hProcess9"/>
    <dgm:cxn modelId="{7C178655-B3F6-4551-A7DC-0D0B5268D628}" type="presOf" srcId="{F752A870-3693-49F1-BBB4-52718EC3D45F}" destId="{152ADFB7-095A-4553-A053-C37DCC6FCF06}" srcOrd="0" destOrd="0" presId="urn:microsoft.com/office/officeart/2005/8/layout/hProcess9"/>
    <dgm:cxn modelId="{005EC7E7-D23C-4FD9-AC87-1A16044B77FA}" type="presOf" srcId="{525D606D-AB06-4C2C-96D0-126D7207F255}" destId="{BA1DB80A-11C1-4F6D-9E37-0F956D95CA7D}" srcOrd="0" destOrd="0" presId="urn:microsoft.com/office/officeart/2005/8/layout/hProcess9"/>
    <dgm:cxn modelId="{4F63E52D-AA8C-4040-BFB6-DD5620FD10BC}" type="presOf" srcId="{FB74BAE9-578A-490D-851C-DB056655C427}" destId="{36ADBB97-AECC-41A5-B390-2FFFE52B5D71}" srcOrd="0" destOrd="0" presId="urn:microsoft.com/office/officeart/2005/8/layout/hProcess9"/>
    <dgm:cxn modelId="{14270DC9-7902-4B88-B712-341B4F40A40A}" type="presOf" srcId="{D581859B-572A-4C43-8CED-9082B5236445}" destId="{4A1593C2-C042-464E-87D3-E1940D1D386A}" srcOrd="0" destOrd="0" presId="urn:microsoft.com/office/officeart/2005/8/layout/hProcess9"/>
    <dgm:cxn modelId="{B56FC51E-DF1D-454A-B236-D74FC2554007}" type="presParOf" srcId="{28D6F324-E26F-4BED-9D31-59F3052F27F8}" destId="{04AEC898-A8B1-4A43-B8E3-C58C2CF72362}" srcOrd="0" destOrd="0" presId="urn:microsoft.com/office/officeart/2005/8/layout/hProcess9"/>
    <dgm:cxn modelId="{1AE76932-9A7E-42C6-991D-B8682AB24181}" type="presParOf" srcId="{28D6F324-E26F-4BED-9D31-59F3052F27F8}" destId="{9F0423FB-1EB6-42BD-B8A1-9DD0405A0F70}" srcOrd="1" destOrd="0" presId="urn:microsoft.com/office/officeart/2005/8/layout/hProcess9"/>
    <dgm:cxn modelId="{694992C7-AEC1-4791-9199-5B170C515AF3}" type="presParOf" srcId="{9F0423FB-1EB6-42BD-B8A1-9DD0405A0F70}" destId="{152ADFB7-095A-4553-A053-C37DCC6FCF06}" srcOrd="0" destOrd="0" presId="urn:microsoft.com/office/officeart/2005/8/layout/hProcess9"/>
    <dgm:cxn modelId="{26B4787F-3FCE-4840-A230-9B77C27473CC}" type="presParOf" srcId="{9F0423FB-1EB6-42BD-B8A1-9DD0405A0F70}" destId="{E618D229-BD36-4C4C-BA42-0D8D762642AC}" srcOrd="1" destOrd="0" presId="urn:microsoft.com/office/officeart/2005/8/layout/hProcess9"/>
    <dgm:cxn modelId="{F3205E3C-5E59-40F2-82D9-C57732CFE2CB}" type="presParOf" srcId="{9F0423FB-1EB6-42BD-B8A1-9DD0405A0F70}" destId="{4A1593C2-C042-464E-87D3-E1940D1D386A}" srcOrd="2" destOrd="0" presId="urn:microsoft.com/office/officeart/2005/8/layout/hProcess9"/>
    <dgm:cxn modelId="{DC15B6DA-2469-4095-8CD7-6DDD06991DDC}" type="presParOf" srcId="{9F0423FB-1EB6-42BD-B8A1-9DD0405A0F70}" destId="{971D105D-3645-4143-8DFC-F9183E6B71FB}" srcOrd="3" destOrd="0" presId="urn:microsoft.com/office/officeart/2005/8/layout/hProcess9"/>
    <dgm:cxn modelId="{1A66440C-D2E2-43B5-A3CA-1C13FBCB7725}" type="presParOf" srcId="{9F0423FB-1EB6-42BD-B8A1-9DD0405A0F70}" destId="{1A23E674-B4E2-41D5-8F1E-F95B91446CAC}" srcOrd="4" destOrd="0" presId="urn:microsoft.com/office/officeart/2005/8/layout/hProcess9"/>
    <dgm:cxn modelId="{E8C699D9-CD0C-4E6F-9502-38E1474D6761}" type="presParOf" srcId="{9F0423FB-1EB6-42BD-B8A1-9DD0405A0F70}" destId="{2B3331EF-0ADD-43A6-9E49-FEB4C57357D0}" srcOrd="5" destOrd="0" presId="urn:microsoft.com/office/officeart/2005/8/layout/hProcess9"/>
    <dgm:cxn modelId="{E2378932-DFF7-4B86-967B-6954A99FAF83}" type="presParOf" srcId="{9F0423FB-1EB6-42BD-B8A1-9DD0405A0F70}" destId="{F7945F56-E506-4773-8BC0-8CFD2A915482}" srcOrd="6" destOrd="0" presId="urn:microsoft.com/office/officeart/2005/8/layout/hProcess9"/>
    <dgm:cxn modelId="{9096DA51-C97D-429C-87F7-A0CA17C845E4}" type="presParOf" srcId="{9F0423FB-1EB6-42BD-B8A1-9DD0405A0F70}" destId="{02DF0CA2-C5F3-4472-B6E2-FA2CAA6C3BE3}" srcOrd="7" destOrd="0" presId="urn:microsoft.com/office/officeart/2005/8/layout/hProcess9"/>
    <dgm:cxn modelId="{2936E69C-6B82-464C-801C-44E7801E8EB4}" type="presParOf" srcId="{9F0423FB-1EB6-42BD-B8A1-9DD0405A0F70}" destId="{0C732556-5985-4A3A-91EA-BEB9FCF14624}" srcOrd="8" destOrd="0" presId="urn:microsoft.com/office/officeart/2005/8/layout/hProcess9"/>
    <dgm:cxn modelId="{314D577A-77BC-4B25-AA62-62AAFF8B3031}" type="presParOf" srcId="{9F0423FB-1EB6-42BD-B8A1-9DD0405A0F70}" destId="{F3026726-8A02-4431-9AD8-4F7F557E72A7}" srcOrd="9" destOrd="0" presId="urn:microsoft.com/office/officeart/2005/8/layout/hProcess9"/>
    <dgm:cxn modelId="{01E43029-6FD4-404B-8EB4-0D00408895F3}" type="presParOf" srcId="{9F0423FB-1EB6-42BD-B8A1-9DD0405A0F70}" destId="{78BD1FCF-88B5-4B0C-A77A-76D330A87158}" srcOrd="10" destOrd="0" presId="urn:microsoft.com/office/officeart/2005/8/layout/hProcess9"/>
    <dgm:cxn modelId="{89A2F384-1EE3-4172-BA91-5CDA04263CED}" type="presParOf" srcId="{9F0423FB-1EB6-42BD-B8A1-9DD0405A0F70}" destId="{397BCF21-09A8-448B-9FDD-592DBEA181C4}" srcOrd="11" destOrd="0" presId="urn:microsoft.com/office/officeart/2005/8/layout/hProcess9"/>
    <dgm:cxn modelId="{472357AF-F275-4B2E-9A34-8EDE83D40EEC}" type="presParOf" srcId="{9F0423FB-1EB6-42BD-B8A1-9DD0405A0F70}" destId="{BA1DB80A-11C1-4F6D-9E37-0F956D95CA7D}" srcOrd="12" destOrd="0" presId="urn:microsoft.com/office/officeart/2005/8/layout/hProcess9"/>
    <dgm:cxn modelId="{D9B9CD37-56FA-4B22-9419-2C142320978D}" type="presParOf" srcId="{9F0423FB-1EB6-42BD-B8A1-9DD0405A0F70}" destId="{570CE26C-D70A-44B1-A387-0F4447027F35}" srcOrd="13" destOrd="0" presId="urn:microsoft.com/office/officeart/2005/8/layout/hProcess9"/>
    <dgm:cxn modelId="{616BBF10-E5B5-4682-A142-67F04E9A0285}" type="presParOf" srcId="{9F0423FB-1EB6-42BD-B8A1-9DD0405A0F70}" destId="{2A741734-6376-4B1A-83CA-A727F25CFF08}" srcOrd="14" destOrd="0" presId="urn:microsoft.com/office/officeart/2005/8/layout/hProcess9"/>
    <dgm:cxn modelId="{3B54ADF3-EF46-401F-AF42-90612FEA4598}" type="presParOf" srcId="{9F0423FB-1EB6-42BD-B8A1-9DD0405A0F70}" destId="{0AC9023F-EF5C-4172-9D37-5E7114A40F17}" srcOrd="15" destOrd="0" presId="urn:microsoft.com/office/officeart/2005/8/layout/hProcess9"/>
    <dgm:cxn modelId="{EFC58864-D296-490C-B850-7B66CF9FA150}" type="presParOf" srcId="{9F0423FB-1EB6-42BD-B8A1-9DD0405A0F70}" destId="{36ADBB97-AECC-41A5-B390-2FFFE52B5D71}" srcOrd="1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2E06E0-B67D-482E-9D08-C7D7B9C5B7A0}" type="doc">
      <dgm:prSet loTypeId="urn:microsoft.com/office/officeart/2005/8/layout/hProcess9" loCatId="process" qsTypeId="urn:microsoft.com/office/officeart/2005/8/quickstyle/simple1" qsCatId="simple" csTypeId="urn:microsoft.com/office/officeart/2005/8/colors/accent1_2" csCatId="accent1" phldr="1"/>
      <dgm:spPr/>
    </dgm:pt>
    <dgm:pt modelId="{F2D283B5-9B48-474F-A714-2BFE5269ECF9}">
      <dgm:prSet phldrT="[Text]"/>
      <dgm:spPr/>
      <dgm:t>
        <a:bodyPr/>
        <a:lstStyle/>
        <a:p>
          <a:r>
            <a:rPr lang="sv-SE" dirty="0" smtClean="0">
              <a:solidFill>
                <a:schemeClr val="tx1"/>
              </a:solidFill>
            </a:rPr>
            <a:t>Förstudie klar</a:t>
          </a:r>
          <a:endParaRPr lang="sv-SE" dirty="0">
            <a:solidFill>
              <a:schemeClr val="tx1"/>
            </a:solidFill>
          </a:endParaRPr>
        </a:p>
      </dgm:t>
    </dgm:pt>
    <dgm:pt modelId="{2079BA0E-4046-4E15-A882-EB6C35F44CDE}" type="parTrans" cxnId="{4897ECE3-0E06-472E-B41A-9D2133288AC4}">
      <dgm:prSet/>
      <dgm:spPr/>
      <dgm:t>
        <a:bodyPr/>
        <a:lstStyle/>
        <a:p>
          <a:endParaRPr lang="sv-SE"/>
        </a:p>
      </dgm:t>
    </dgm:pt>
    <dgm:pt modelId="{6D6E047E-2011-4653-879B-F87A325C72B6}" type="sibTrans" cxnId="{4897ECE3-0E06-472E-B41A-9D2133288AC4}">
      <dgm:prSet/>
      <dgm:spPr/>
      <dgm:t>
        <a:bodyPr/>
        <a:lstStyle/>
        <a:p>
          <a:endParaRPr lang="sv-SE"/>
        </a:p>
      </dgm:t>
    </dgm:pt>
    <dgm:pt modelId="{ECB7D92B-6705-4ED5-AD8F-A1C0ACB226CB}">
      <dgm:prSet phldrT="[Text]"/>
      <dgm:spPr/>
      <dgm:t>
        <a:bodyPr/>
        <a:lstStyle/>
        <a:p>
          <a:r>
            <a:rPr lang="sv-SE" dirty="0" smtClean="0"/>
            <a:t>Samhällsekonomisk analys pågår</a:t>
          </a:r>
          <a:endParaRPr lang="sv-SE" dirty="0"/>
        </a:p>
      </dgm:t>
    </dgm:pt>
    <dgm:pt modelId="{DAEC77F2-63D2-4146-BA94-B6D3118F0E07}" type="parTrans" cxnId="{F67DD6CD-D1C4-42B9-BC80-124191D82EE1}">
      <dgm:prSet/>
      <dgm:spPr/>
      <dgm:t>
        <a:bodyPr/>
        <a:lstStyle/>
        <a:p>
          <a:endParaRPr lang="sv-SE"/>
        </a:p>
      </dgm:t>
    </dgm:pt>
    <dgm:pt modelId="{058073E7-627F-4DC0-9B1E-514AB8DA6D74}" type="sibTrans" cxnId="{F67DD6CD-D1C4-42B9-BC80-124191D82EE1}">
      <dgm:prSet/>
      <dgm:spPr/>
      <dgm:t>
        <a:bodyPr/>
        <a:lstStyle/>
        <a:p>
          <a:endParaRPr lang="sv-SE"/>
        </a:p>
      </dgm:t>
    </dgm:pt>
    <dgm:pt modelId="{69AFFFE2-7062-4879-9CCC-FD1815DF241C}">
      <dgm:prSet phldrT="[Text]"/>
      <dgm:spPr/>
      <dgm:t>
        <a:bodyPr/>
        <a:lstStyle/>
        <a:p>
          <a:r>
            <a:rPr lang="sv-SE" dirty="0" smtClean="0"/>
            <a:t>Kunskapsstöd påbörjas</a:t>
          </a:r>
          <a:endParaRPr lang="sv-SE" dirty="0"/>
        </a:p>
      </dgm:t>
    </dgm:pt>
    <dgm:pt modelId="{274E4B5F-9BBB-4652-825E-93AC724AB511}" type="parTrans" cxnId="{CE5EFFFB-193A-47DB-A8B2-D2580CDA8365}">
      <dgm:prSet/>
      <dgm:spPr/>
      <dgm:t>
        <a:bodyPr/>
        <a:lstStyle/>
        <a:p>
          <a:endParaRPr lang="sv-SE"/>
        </a:p>
      </dgm:t>
    </dgm:pt>
    <dgm:pt modelId="{58FF44A3-6CA3-4C07-87D4-032924A19722}" type="sibTrans" cxnId="{CE5EFFFB-193A-47DB-A8B2-D2580CDA8365}">
      <dgm:prSet/>
      <dgm:spPr/>
      <dgm:t>
        <a:bodyPr/>
        <a:lstStyle/>
        <a:p>
          <a:endParaRPr lang="sv-SE"/>
        </a:p>
      </dgm:t>
    </dgm:pt>
    <dgm:pt modelId="{FBAE3913-4508-40E5-9DED-562A7E3DA802}" type="pres">
      <dgm:prSet presAssocID="{6C2E06E0-B67D-482E-9D08-C7D7B9C5B7A0}" presName="CompostProcess" presStyleCnt="0">
        <dgm:presLayoutVars>
          <dgm:dir/>
          <dgm:resizeHandles val="exact"/>
        </dgm:presLayoutVars>
      </dgm:prSet>
      <dgm:spPr/>
    </dgm:pt>
    <dgm:pt modelId="{714E0299-0A39-478F-AD9F-86B8B64BAFDD}" type="pres">
      <dgm:prSet presAssocID="{6C2E06E0-B67D-482E-9D08-C7D7B9C5B7A0}" presName="arrow" presStyleLbl="bgShp" presStyleIdx="0" presStyleCnt="1"/>
      <dgm:spPr/>
    </dgm:pt>
    <dgm:pt modelId="{6F83F8BA-084D-48FF-BE1B-EB05AA16E62A}" type="pres">
      <dgm:prSet presAssocID="{6C2E06E0-B67D-482E-9D08-C7D7B9C5B7A0}" presName="linearProcess" presStyleCnt="0"/>
      <dgm:spPr/>
    </dgm:pt>
    <dgm:pt modelId="{5723B04F-1460-40AB-83EE-D03E2AAB3E08}" type="pres">
      <dgm:prSet presAssocID="{F2D283B5-9B48-474F-A714-2BFE5269ECF9}" presName="textNode" presStyleLbl="node1" presStyleIdx="0" presStyleCnt="3">
        <dgm:presLayoutVars>
          <dgm:bulletEnabled val="1"/>
        </dgm:presLayoutVars>
      </dgm:prSet>
      <dgm:spPr/>
    </dgm:pt>
    <dgm:pt modelId="{9AFA99EC-A60D-4420-8B93-6D2A88C23ED6}" type="pres">
      <dgm:prSet presAssocID="{6D6E047E-2011-4653-879B-F87A325C72B6}" presName="sibTrans" presStyleCnt="0"/>
      <dgm:spPr/>
    </dgm:pt>
    <dgm:pt modelId="{D323C1A3-0E8F-42B4-9E8F-4703F045632F}" type="pres">
      <dgm:prSet presAssocID="{ECB7D92B-6705-4ED5-AD8F-A1C0ACB226CB}" presName="textNode" presStyleLbl="node1" presStyleIdx="1" presStyleCnt="3">
        <dgm:presLayoutVars>
          <dgm:bulletEnabled val="1"/>
        </dgm:presLayoutVars>
      </dgm:prSet>
      <dgm:spPr/>
    </dgm:pt>
    <dgm:pt modelId="{96F4625B-93B3-4B65-B150-20EECA85DE7A}" type="pres">
      <dgm:prSet presAssocID="{058073E7-627F-4DC0-9B1E-514AB8DA6D74}" presName="sibTrans" presStyleCnt="0"/>
      <dgm:spPr/>
    </dgm:pt>
    <dgm:pt modelId="{B2DDC218-23FF-455A-B82E-860708E97E4A}" type="pres">
      <dgm:prSet presAssocID="{69AFFFE2-7062-4879-9CCC-FD1815DF241C}" presName="textNode" presStyleLbl="node1" presStyleIdx="2" presStyleCnt="3">
        <dgm:presLayoutVars>
          <dgm:bulletEnabled val="1"/>
        </dgm:presLayoutVars>
      </dgm:prSet>
      <dgm:spPr/>
      <dgm:t>
        <a:bodyPr/>
        <a:lstStyle/>
        <a:p>
          <a:endParaRPr lang="sv-SE"/>
        </a:p>
      </dgm:t>
    </dgm:pt>
  </dgm:ptLst>
  <dgm:cxnLst>
    <dgm:cxn modelId="{E25531F3-BAE5-4B74-8273-5E17F009CA4C}" type="presOf" srcId="{69AFFFE2-7062-4879-9CCC-FD1815DF241C}" destId="{B2DDC218-23FF-455A-B82E-860708E97E4A}" srcOrd="0" destOrd="0" presId="urn:microsoft.com/office/officeart/2005/8/layout/hProcess9"/>
    <dgm:cxn modelId="{50E591E4-3240-4535-984A-D746B800B7ED}" type="presOf" srcId="{F2D283B5-9B48-474F-A714-2BFE5269ECF9}" destId="{5723B04F-1460-40AB-83EE-D03E2AAB3E08}" srcOrd="0" destOrd="0" presId="urn:microsoft.com/office/officeart/2005/8/layout/hProcess9"/>
    <dgm:cxn modelId="{565082DF-3558-41A2-857E-48D86F310E74}" type="presOf" srcId="{6C2E06E0-B67D-482E-9D08-C7D7B9C5B7A0}" destId="{FBAE3913-4508-40E5-9DED-562A7E3DA802}" srcOrd="0" destOrd="0" presId="urn:microsoft.com/office/officeart/2005/8/layout/hProcess9"/>
    <dgm:cxn modelId="{F67DD6CD-D1C4-42B9-BC80-124191D82EE1}" srcId="{6C2E06E0-B67D-482E-9D08-C7D7B9C5B7A0}" destId="{ECB7D92B-6705-4ED5-AD8F-A1C0ACB226CB}" srcOrd="1" destOrd="0" parTransId="{DAEC77F2-63D2-4146-BA94-B6D3118F0E07}" sibTransId="{058073E7-627F-4DC0-9B1E-514AB8DA6D74}"/>
    <dgm:cxn modelId="{CE5EFFFB-193A-47DB-A8B2-D2580CDA8365}" srcId="{6C2E06E0-B67D-482E-9D08-C7D7B9C5B7A0}" destId="{69AFFFE2-7062-4879-9CCC-FD1815DF241C}" srcOrd="2" destOrd="0" parTransId="{274E4B5F-9BBB-4652-825E-93AC724AB511}" sibTransId="{58FF44A3-6CA3-4C07-87D4-032924A19722}"/>
    <dgm:cxn modelId="{2D57D9D4-1001-4C4F-A0F6-C3928FFDD912}" type="presOf" srcId="{ECB7D92B-6705-4ED5-AD8F-A1C0ACB226CB}" destId="{D323C1A3-0E8F-42B4-9E8F-4703F045632F}" srcOrd="0" destOrd="0" presId="urn:microsoft.com/office/officeart/2005/8/layout/hProcess9"/>
    <dgm:cxn modelId="{4897ECE3-0E06-472E-B41A-9D2133288AC4}" srcId="{6C2E06E0-B67D-482E-9D08-C7D7B9C5B7A0}" destId="{F2D283B5-9B48-474F-A714-2BFE5269ECF9}" srcOrd="0" destOrd="0" parTransId="{2079BA0E-4046-4E15-A882-EB6C35F44CDE}" sibTransId="{6D6E047E-2011-4653-879B-F87A325C72B6}"/>
    <dgm:cxn modelId="{D91E9F8F-496B-4E19-B9FE-B4060FA02B97}" type="presParOf" srcId="{FBAE3913-4508-40E5-9DED-562A7E3DA802}" destId="{714E0299-0A39-478F-AD9F-86B8B64BAFDD}" srcOrd="0" destOrd="0" presId="urn:microsoft.com/office/officeart/2005/8/layout/hProcess9"/>
    <dgm:cxn modelId="{1DFA228A-E9C5-432C-9219-2E44D9D34305}" type="presParOf" srcId="{FBAE3913-4508-40E5-9DED-562A7E3DA802}" destId="{6F83F8BA-084D-48FF-BE1B-EB05AA16E62A}" srcOrd="1" destOrd="0" presId="urn:microsoft.com/office/officeart/2005/8/layout/hProcess9"/>
    <dgm:cxn modelId="{5C26D358-D3D8-418D-9F38-DCC3B1347418}" type="presParOf" srcId="{6F83F8BA-084D-48FF-BE1B-EB05AA16E62A}" destId="{5723B04F-1460-40AB-83EE-D03E2AAB3E08}" srcOrd="0" destOrd="0" presId="urn:microsoft.com/office/officeart/2005/8/layout/hProcess9"/>
    <dgm:cxn modelId="{DF4385E7-8001-4D98-9DBC-42A60A0C0E7A}" type="presParOf" srcId="{6F83F8BA-084D-48FF-BE1B-EB05AA16E62A}" destId="{9AFA99EC-A60D-4420-8B93-6D2A88C23ED6}" srcOrd="1" destOrd="0" presId="urn:microsoft.com/office/officeart/2005/8/layout/hProcess9"/>
    <dgm:cxn modelId="{89D6D9BF-5F29-4ABC-82FB-EA1798C0A6B1}" type="presParOf" srcId="{6F83F8BA-084D-48FF-BE1B-EB05AA16E62A}" destId="{D323C1A3-0E8F-42B4-9E8F-4703F045632F}" srcOrd="2" destOrd="0" presId="urn:microsoft.com/office/officeart/2005/8/layout/hProcess9"/>
    <dgm:cxn modelId="{85C94755-63AA-44C9-88DF-8E04D31716A9}" type="presParOf" srcId="{6F83F8BA-084D-48FF-BE1B-EB05AA16E62A}" destId="{96F4625B-93B3-4B65-B150-20EECA85DE7A}" srcOrd="3" destOrd="0" presId="urn:microsoft.com/office/officeart/2005/8/layout/hProcess9"/>
    <dgm:cxn modelId="{71AABC01-5B89-408F-ADFB-EEA71D2A8AC7}" type="presParOf" srcId="{6F83F8BA-084D-48FF-BE1B-EB05AA16E62A}" destId="{B2DDC218-23FF-455A-B82E-860708E97E4A}"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2E06E0-B67D-482E-9D08-C7D7B9C5B7A0}" type="doc">
      <dgm:prSet loTypeId="urn:microsoft.com/office/officeart/2005/8/layout/hProcess9" loCatId="process" qsTypeId="urn:microsoft.com/office/officeart/2005/8/quickstyle/simple1" qsCatId="simple" csTypeId="urn:microsoft.com/office/officeart/2005/8/colors/accent1_2" csCatId="accent1" phldr="1"/>
      <dgm:spPr/>
    </dgm:pt>
    <dgm:pt modelId="{F2D283B5-9B48-474F-A714-2BFE5269ECF9}">
      <dgm:prSet phldrT="[Text]"/>
      <dgm:spPr/>
      <dgm:t>
        <a:bodyPr/>
        <a:lstStyle/>
        <a:p>
          <a:r>
            <a:rPr lang="sv-SE" dirty="0" smtClean="0">
              <a:solidFill>
                <a:schemeClr val="tx1"/>
              </a:solidFill>
            </a:rPr>
            <a:t>Förstudie genomförd</a:t>
          </a:r>
          <a:endParaRPr lang="sv-SE" dirty="0">
            <a:solidFill>
              <a:schemeClr val="tx1"/>
            </a:solidFill>
          </a:endParaRPr>
        </a:p>
      </dgm:t>
    </dgm:pt>
    <dgm:pt modelId="{2079BA0E-4046-4E15-A882-EB6C35F44CDE}" type="parTrans" cxnId="{4897ECE3-0E06-472E-B41A-9D2133288AC4}">
      <dgm:prSet/>
      <dgm:spPr/>
      <dgm:t>
        <a:bodyPr/>
        <a:lstStyle/>
        <a:p>
          <a:endParaRPr lang="sv-SE"/>
        </a:p>
      </dgm:t>
    </dgm:pt>
    <dgm:pt modelId="{6D6E047E-2011-4653-879B-F87A325C72B6}" type="sibTrans" cxnId="{4897ECE3-0E06-472E-B41A-9D2133288AC4}">
      <dgm:prSet/>
      <dgm:spPr/>
      <dgm:t>
        <a:bodyPr/>
        <a:lstStyle/>
        <a:p>
          <a:endParaRPr lang="sv-SE"/>
        </a:p>
      </dgm:t>
    </dgm:pt>
    <dgm:pt modelId="{ECB7D92B-6705-4ED5-AD8F-A1C0ACB226CB}">
      <dgm:prSet phldrT="[Text]"/>
      <dgm:spPr/>
      <dgm:t>
        <a:bodyPr/>
        <a:lstStyle/>
        <a:p>
          <a:r>
            <a:rPr lang="sv-SE" dirty="0" smtClean="0">
              <a:solidFill>
                <a:schemeClr val="tx1"/>
              </a:solidFill>
            </a:rPr>
            <a:t>Projekt pågår</a:t>
          </a:r>
          <a:endParaRPr lang="sv-SE" dirty="0">
            <a:solidFill>
              <a:schemeClr val="tx1"/>
            </a:solidFill>
          </a:endParaRPr>
        </a:p>
      </dgm:t>
    </dgm:pt>
    <dgm:pt modelId="{DAEC77F2-63D2-4146-BA94-B6D3118F0E07}" type="parTrans" cxnId="{F67DD6CD-D1C4-42B9-BC80-124191D82EE1}">
      <dgm:prSet/>
      <dgm:spPr/>
      <dgm:t>
        <a:bodyPr/>
        <a:lstStyle/>
        <a:p>
          <a:endParaRPr lang="sv-SE"/>
        </a:p>
      </dgm:t>
    </dgm:pt>
    <dgm:pt modelId="{058073E7-627F-4DC0-9B1E-514AB8DA6D74}" type="sibTrans" cxnId="{F67DD6CD-D1C4-42B9-BC80-124191D82EE1}">
      <dgm:prSet/>
      <dgm:spPr/>
      <dgm:t>
        <a:bodyPr/>
        <a:lstStyle/>
        <a:p>
          <a:endParaRPr lang="sv-SE"/>
        </a:p>
      </dgm:t>
    </dgm:pt>
    <dgm:pt modelId="{69AFFFE2-7062-4879-9CCC-FD1815DF241C}">
      <dgm:prSet phldrT="[Text]"/>
      <dgm:spPr/>
      <dgm:t>
        <a:bodyPr/>
        <a:lstStyle/>
        <a:p>
          <a:r>
            <a:rPr lang="sv-SE" dirty="0" smtClean="0"/>
            <a:t>Pedagogiskt stöd</a:t>
          </a:r>
        </a:p>
        <a:p>
          <a:r>
            <a:rPr lang="sv-SE" dirty="0" smtClean="0"/>
            <a:t>Utvecklade NR</a:t>
          </a:r>
        </a:p>
      </dgm:t>
    </dgm:pt>
    <dgm:pt modelId="{274E4B5F-9BBB-4652-825E-93AC724AB511}" type="parTrans" cxnId="{CE5EFFFB-193A-47DB-A8B2-D2580CDA8365}">
      <dgm:prSet/>
      <dgm:spPr/>
      <dgm:t>
        <a:bodyPr/>
        <a:lstStyle/>
        <a:p>
          <a:endParaRPr lang="sv-SE"/>
        </a:p>
      </dgm:t>
    </dgm:pt>
    <dgm:pt modelId="{58FF44A3-6CA3-4C07-87D4-032924A19722}" type="sibTrans" cxnId="{CE5EFFFB-193A-47DB-A8B2-D2580CDA8365}">
      <dgm:prSet/>
      <dgm:spPr/>
      <dgm:t>
        <a:bodyPr/>
        <a:lstStyle/>
        <a:p>
          <a:endParaRPr lang="sv-SE"/>
        </a:p>
      </dgm:t>
    </dgm:pt>
    <dgm:pt modelId="{FBAE3913-4508-40E5-9DED-562A7E3DA802}" type="pres">
      <dgm:prSet presAssocID="{6C2E06E0-B67D-482E-9D08-C7D7B9C5B7A0}" presName="CompostProcess" presStyleCnt="0">
        <dgm:presLayoutVars>
          <dgm:dir/>
          <dgm:resizeHandles val="exact"/>
        </dgm:presLayoutVars>
      </dgm:prSet>
      <dgm:spPr/>
    </dgm:pt>
    <dgm:pt modelId="{714E0299-0A39-478F-AD9F-86B8B64BAFDD}" type="pres">
      <dgm:prSet presAssocID="{6C2E06E0-B67D-482E-9D08-C7D7B9C5B7A0}" presName="arrow" presStyleLbl="bgShp" presStyleIdx="0" presStyleCnt="1"/>
      <dgm:spPr/>
    </dgm:pt>
    <dgm:pt modelId="{6F83F8BA-084D-48FF-BE1B-EB05AA16E62A}" type="pres">
      <dgm:prSet presAssocID="{6C2E06E0-B67D-482E-9D08-C7D7B9C5B7A0}" presName="linearProcess" presStyleCnt="0"/>
      <dgm:spPr/>
    </dgm:pt>
    <dgm:pt modelId="{5723B04F-1460-40AB-83EE-D03E2AAB3E08}" type="pres">
      <dgm:prSet presAssocID="{F2D283B5-9B48-474F-A714-2BFE5269ECF9}" presName="textNode" presStyleLbl="node1" presStyleIdx="0" presStyleCnt="3">
        <dgm:presLayoutVars>
          <dgm:bulletEnabled val="1"/>
        </dgm:presLayoutVars>
      </dgm:prSet>
      <dgm:spPr/>
      <dgm:t>
        <a:bodyPr/>
        <a:lstStyle/>
        <a:p>
          <a:endParaRPr lang="sv-SE"/>
        </a:p>
      </dgm:t>
    </dgm:pt>
    <dgm:pt modelId="{9AFA99EC-A60D-4420-8B93-6D2A88C23ED6}" type="pres">
      <dgm:prSet presAssocID="{6D6E047E-2011-4653-879B-F87A325C72B6}" presName="sibTrans" presStyleCnt="0"/>
      <dgm:spPr/>
    </dgm:pt>
    <dgm:pt modelId="{D323C1A3-0E8F-42B4-9E8F-4703F045632F}" type="pres">
      <dgm:prSet presAssocID="{ECB7D92B-6705-4ED5-AD8F-A1C0ACB226CB}" presName="textNode" presStyleLbl="node1" presStyleIdx="1" presStyleCnt="3">
        <dgm:presLayoutVars>
          <dgm:bulletEnabled val="1"/>
        </dgm:presLayoutVars>
      </dgm:prSet>
      <dgm:spPr/>
    </dgm:pt>
    <dgm:pt modelId="{96F4625B-93B3-4B65-B150-20EECA85DE7A}" type="pres">
      <dgm:prSet presAssocID="{058073E7-627F-4DC0-9B1E-514AB8DA6D74}" presName="sibTrans" presStyleCnt="0"/>
      <dgm:spPr/>
    </dgm:pt>
    <dgm:pt modelId="{B2DDC218-23FF-455A-B82E-860708E97E4A}" type="pres">
      <dgm:prSet presAssocID="{69AFFFE2-7062-4879-9CCC-FD1815DF241C}" presName="textNode" presStyleLbl="node1" presStyleIdx="2" presStyleCnt="3">
        <dgm:presLayoutVars>
          <dgm:bulletEnabled val="1"/>
        </dgm:presLayoutVars>
      </dgm:prSet>
      <dgm:spPr/>
      <dgm:t>
        <a:bodyPr/>
        <a:lstStyle/>
        <a:p>
          <a:endParaRPr lang="sv-SE"/>
        </a:p>
      </dgm:t>
    </dgm:pt>
  </dgm:ptLst>
  <dgm:cxnLst>
    <dgm:cxn modelId="{E25531F3-BAE5-4B74-8273-5E17F009CA4C}" type="presOf" srcId="{69AFFFE2-7062-4879-9CCC-FD1815DF241C}" destId="{B2DDC218-23FF-455A-B82E-860708E97E4A}" srcOrd="0" destOrd="0" presId="urn:microsoft.com/office/officeart/2005/8/layout/hProcess9"/>
    <dgm:cxn modelId="{50E591E4-3240-4535-984A-D746B800B7ED}" type="presOf" srcId="{F2D283B5-9B48-474F-A714-2BFE5269ECF9}" destId="{5723B04F-1460-40AB-83EE-D03E2AAB3E08}" srcOrd="0" destOrd="0" presId="urn:microsoft.com/office/officeart/2005/8/layout/hProcess9"/>
    <dgm:cxn modelId="{565082DF-3558-41A2-857E-48D86F310E74}" type="presOf" srcId="{6C2E06E0-B67D-482E-9D08-C7D7B9C5B7A0}" destId="{FBAE3913-4508-40E5-9DED-562A7E3DA802}" srcOrd="0" destOrd="0" presId="urn:microsoft.com/office/officeart/2005/8/layout/hProcess9"/>
    <dgm:cxn modelId="{F67DD6CD-D1C4-42B9-BC80-124191D82EE1}" srcId="{6C2E06E0-B67D-482E-9D08-C7D7B9C5B7A0}" destId="{ECB7D92B-6705-4ED5-AD8F-A1C0ACB226CB}" srcOrd="1" destOrd="0" parTransId="{DAEC77F2-63D2-4146-BA94-B6D3118F0E07}" sibTransId="{058073E7-627F-4DC0-9B1E-514AB8DA6D74}"/>
    <dgm:cxn modelId="{CE5EFFFB-193A-47DB-A8B2-D2580CDA8365}" srcId="{6C2E06E0-B67D-482E-9D08-C7D7B9C5B7A0}" destId="{69AFFFE2-7062-4879-9CCC-FD1815DF241C}" srcOrd="2" destOrd="0" parTransId="{274E4B5F-9BBB-4652-825E-93AC724AB511}" sibTransId="{58FF44A3-6CA3-4C07-87D4-032924A19722}"/>
    <dgm:cxn modelId="{2D57D9D4-1001-4C4F-A0F6-C3928FFDD912}" type="presOf" srcId="{ECB7D92B-6705-4ED5-AD8F-A1C0ACB226CB}" destId="{D323C1A3-0E8F-42B4-9E8F-4703F045632F}" srcOrd="0" destOrd="0" presId="urn:microsoft.com/office/officeart/2005/8/layout/hProcess9"/>
    <dgm:cxn modelId="{4897ECE3-0E06-472E-B41A-9D2133288AC4}" srcId="{6C2E06E0-B67D-482E-9D08-C7D7B9C5B7A0}" destId="{F2D283B5-9B48-474F-A714-2BFE5269ECF9}" srcOrd="0" destOrd="0" parTransId="{2079BA0E-4046-4E15-A882-EB6C35F44CDE}" sibTransId="{6D6E047E-2011-4653-879B-F87A325C72B6}"/>
    <dgm:cxn modelId="{D91E9F8F-496B-4E19-B9FE-B4060FA02B97}" type="presParOf" srcId="{FBAE3913-4508-40E5-9DED-562A7E3DA802}" destId="{714E0299-0A39-478F-AD9F-86B8B64BAFDD}" srcOrd="0" destOrd="0" presId="urn:microsoft.com/office/officeart/2005/8/layout/hProcess9"/>
    <dgm:cxn modelId="{1DFA228A-E9C5-432C-9219-2E44D9D34305}" type="presParOf" srcId="{FBAE3913-4508-40E5-9DED-562A7E3DA802}" destId="{6F83F8BA-084D-48FF-BE1B-EB05AA16E62A}" srcOrd="1" destOrd="0" presId="urn:microsoft.com/office/officeart/2005/8/layout/hProcess9"/>
    <dgm:cxn modelId="{5C26D358-D3D8-418D-9F38-DCC3B1347418}" type="presParOf" srcId="{6F83F8BA-084D-48FF-BE1B-EB05AA16E62A}" destId="{5723B04F-1460-40AB-83EE-D03E2AAB3E08}" srcOrd="0" destOrd="0" presId="urn:microsoft.com/office/officeart/2005/8/layout/hProcess9"/>
    <dgm:cxn modelId="{DF4385E7-8001-4D98-9DBC-42A60A0C0E7A}" type="presParOf" srcId="{6F83F8BA-084D-48FF-BE1B-EB05AA16E62A}" destId="{9AFA99EC-A60D-4420-8B93-6D2A88C23ED6}" srcOrd="1" destOrd="0" presId="urn:microsoft.com/office/officeart/2005/8/layout/hProcess9"/>
    <dgm:cxn modelId="{89D6D9BF-5F29-4ABC-82FB-EA1798C0A6B1}" type="presParOf" srcId="{6F83F8BA-084D-48FF-BE1B-EB05AA16E62A}" destId="{D323C1A3-0E8F-42B4-9E8F-4703F045632F}" srcOrd="2" destOrd="0" presId="urn:microsoft.com/office/officeart/2005/8/layout/hProcess9"/>
    <dgm:cxn modelId="{85C94755-63AA-44C9-88DF-8E04D31716A9}" type="presParOf" srcId="{6F83F8BA-084D-48FF-BE1B-EB05AA16E62A}" destId="{96F4625B-93B3-4B65-B150-20EECA85DE7A}" srcOrd="3" destOrd="0" presId="urn:microsoft.com/office/officeart/2005/8/layout/hProcess9"/>
    <dgm:cxn modelId="{71AABC01-5B89-408F-ADFB-EEA71D2A8AC7}" type="presParOf" srcId="{6F83F8BA-084D-48FF-BE1B-EB05AA16E62A}" destId="{B2DDC218-23FF-455A-B82E-860708E97E4A}"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E0299-0A39-478F-AD9F-86B8B64BAFDD}">
      <dsp:nvSpPr>
        <dsp:cNvPr id="0" name=""/>
        <dsp:cNvSpPr/>
      </dsp:nvSpPr>
      <dsp:spPr>
        <a:xfrm>
          <a:off x="696039" y="0"/>
          <a:ext cx="7888446" cy="3708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23B04F-1460-40AB-83EE-D03E2AAB3E08}">
      <dsp:nvSpPr>
        <dsp:cNvPr id="0" name=""/>
        <dsp:cNvSpPr/>
      </dsp:nvSpPr>
      <dsp:spPr>
        <a:xfrm>
          <a:off x="5466" y="1112519"/>
          <a:ext cx="4457387" cy="1483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sv-SE" sz="5100" kern="1200" dirty="0" smtClean="0">
              <a:solidFill>
                <a:schemeClr val="tx1"/>
              </a:solidFill>
            </a:rPr>
            <a:t>Förstudie klar</a:t>
          </a:r>
          <a:endParaRPr lang="sv-SE" sz="5100" kern="1200" dirty="0">
            <a:solidFill>
              <a:schemeClr val="tx1"/>
            </a:solidFill>
          </a:endParaRPr>
        </a:p>
      </dsp:txBody>
      <dsp:txXfrm>
        <a:off x="77878" y="1184931"/>
        <a:ext cx="4312563" cy="1338536"/>
      </dsp:txXfrm>
    </dsp:sp>
    <dsp:sp modelId="{D323C1A3-0E8F-42B4-9E8F-4703F045632F}">
      <dsp:nvSpPr>
        <dsp:cNvPr id="0" name=""/>
        <dsp:cNvSpPr/>
      </dsp:nvSpPr>
      <dsp:spPr>
        <a:xfrm>
          <a:off x="4817670" y="1112519"/>
          <a:ext cx="4457387" cy="1483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sv-SE" sz="5100" kern="1200" dirty="0" smtClean="0"/>
            <a:t>Under arbete</a:t>
          </a:r>
          <a:endParaRPr lang="sv-SE" sz="5100" kern="1200" dirty="0"/>
        </a:p>
      </dsp:txBody>
      <dsp:txXfrm>
        <a:off x="4890082" y="1184931"/>
        <a:ext cx="4312563" cy="13385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EC898-A8B1-4A43-B8E3-C58C2CF72362}">
      <dsp:nvSpPr>
        <dsp:cNvPr id="0" name=""/>
        <dsp:cNvSpPr/>
      </dsp:nvSpPr>
      <dsp:spPr>
        <a:xfrm>
          <a:off x="766952" y="0"/>
          <a:ext cx="8692134" cy="3708400"/>
        </a:xfrm>
        <a:prstGeom prst="rightArrow">
          <a:avLst/>
        </a:prstGeom>
        <a:solidFill>
          <a:srgbClr val="E0E6E6"/>
        </a:solidFill>
        <a:ln>
          <a:solidFill>
            <a:srgbClr val="002B45"/>
          </a:solidFill>
        </a:ln>
        <a:effectLst/>
      </dsp:spPr>
      <dsp:style>
        <a:lnRef idx="0">
          <a:scrgbClr r="0" g="0" b="0"/>
        </a:lnRef>
        <a:fillRef idx="1">
          <a:scrgbClr r="0" g="0" b="0"/>
        </a:fillRef>
        <a:effectRef idx="0">
          <a:scrgbClr r="0" g="0" b="0"/>
        </a:effectRef>
        <a:fontRef idx="minor"/>
      </dsp:style>
    </dsp:sp>
    <dsp:sp modelId="{152ADFB7-095A-4553-A053-C37DCC6FCF06}">
      <dsp:nvSpPr>
        <dsp:cNvPr id="0" name=""/>
        <dsp:cNvSpPr/>
      </dsp:nvSpPr>
      <dsp:spPr>
        <a:xfrm>
          <a:off x="4993" y="905828"/>
          <a:ext cx="988650" cy="1896742"/>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sv-SE" sz="1000" b="1" kern="1200" dirty="0" smtClean="0">
              <a:solidFill>
                <a:schemeClr val="tx1"/>
              </a:solidFill>
            </a:rPr>
            <a:t>Uppstart</a:t>
          </a:r>
        </a:p>
        <a:p>
          <a:pPr lvl="0" algn="ctr" defTabSz="444500">
            <a:lnSpc>
              <a:spcPct val="90000"/>
            </a:lnSpc>
            <a:spcBef>
              <a:spcPct val="0"/>
            </a:spcBef>
            <a:spcAft>
              <a:spcPct val="35000"/>
            </a:spcAft>
          </a:pPr>
          <a:r>
            <a:rPr lang="sv-SE" sz="1000" b="1" kern="1200" dirty="0" smtClean="0">
              <a:solidFill>
                <a:schemeClr val="tx1"/>
              </a:solidFill>
            </a:rPr>
            <a:t>Jan-mar 2020</a:t>
          </a:r>
          <a:endParaRPr lang="sv-SE" sz="1000" b="1" kern="1200" dirty="0">
            <a:solidFill>
              <a:schemeClr val="tx1"/>
            </a:solidFill>
          </a:endParaRPr>
        </a:p>
      </dsp:txBody>
      <dsp:txXfrm>
        <a:off x="53255" y="954090"/>
        <a:ext cx="892126" cy="1800218"/>
      </dsp:txXfrm>
    </dsp:sp>
    <dsp:sp modelId="{4A1593C2-C042-464E-87D3-E1940D1D386A}">
      <dsp:nvSpPr>
        <dsp:cNvPr id="0" name=""/>
        <dsp:cNvSpPr/>
      </dsp:nvSpPr>
      <dsp:spPr>
        <a:xfrm>
          <a:off x="1183607" y="885625"/>
          <a:ext cx="988650" cy="1916946"/>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sv-SE" sz="1000" b="1" kern="1200" dirty="0" smtClean="0">
              <a:solidFill>
                <a:schemeClr val="tx1"/>
              </a:solidFill>
            </a:rPr>
            <a:t>Besöka kommuner</a:t>
          </a:r>
          <a:endParaRPr lang="sv-SE" sz="1000" b="1" kern="1200" dirty="0" smtClean="0">
            <a:solidFill>
              <a:srgbClr val="FF0000"/>
            </a:solidFill>
          </a:endParaRPr>
        </a:p>
        <a:p>
          <a:pPr lvl="0" algn="ctr" defTabSz="444500">
            <a:lnSpc>
              <a:spcPct val="90000"/>
            </a:lnSpc>
            <a:spcBef>
              <a:spcPct val="0"/>
            </a:spcBef>
            <a:spcAft>
              <a:spcPct val="35000"/>
            </a:spcAft>
          </a:pPr>
          <a:r>
            <a:rPr lang="sv-SE" sz="1000" b="1" kern="1200" dirty="0" smtClean="0">
              <a:solidFill>
                <a:schemeClr val="tx1"/>
              </a:solidFill>
            </a:rPr>
            <a:t>Okt-nov 2020</a:t>
          </a:r>
        </a:p>
      </dsp:txBody>
      <dsp:txXfrm>
        <a:off x="1231869" y="933887"/>
        <a:ext cx="892126" cy="1820422"/>
      </dsp:txXfrm>
    </dsp:sp>
    <dsp:sp modelId="{1A23E674-B4E2-41D5-8F1E-F95B91446CAC}">
      <dsp:nvSpPr>
        <dsp:cNvPr id="0" name=""/>
        <dsp:cNvSpPr/>
      </dsp:nvSpPr>
      <dsp:spPr>
        <a:xfrm>
          <a:off x="2311844" y="912815"/>
          <a:ext cx="988650" cy="1882769"/>
        </a:xfrm>
        <a:prstGeom prst="roundRect">
          <a:avLst/>
        </a:prstGeom>
        <a:solidFill>
          <a:srgbClr val="FFCC2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sv-SE" sz="1000" b="1" kern="1200" dirty="0" smtClean="0">
              <a:solidFill>
                <a:schemeClr val="tx1"/>
              </a:solidFill>
            </a:rPr>
            <a:t>Fallstudier andra länder</a:t>
          </a:r>
        </a:p>
        <a:p>
          <a:pPr lvl="0" algn="ctr" defTabSz="444500">
            <a:lnSpc>
              <a:spcPct val="90000"/>
            </a:lnSpc>
            <a:spcBef>
              <a:spcPct val="0"/>
            </a:spcBef>
            <a:spcAft>
              <a:spcPct val="35000"/>
            </a:spcAft>
          </a:pPr>
          <a:r>
            <a:rPr lang="sv-SE" sz="1000" b="1" kern="1200" dirty="0" smtClean="0">
              <a:solidFill>
                <a:schemeClr val="tx1"/>
              </a:solidFill>
            </a:rPr>
            <a:t>Jan–maj 2021        </a:t>
          </a:r>
        </a:p>
        <a:p>
          <a:pPr lvl="0" algn="ctr" defTabSz="444500">
            <a:lnSpc>
              <a:spcPct val="90000"/>
            </a:lnSpc>
            <a:spcBef>
              <a:spcPct val="0"/>
            </a:spcBef>
            <a:spcAft>
              <a:spcPct val="35000"/>
            </a:spcAft>
          </a:pPr>
          <a:endParaRPr lang="sv-SE" sz="1000" b="1" kern="1200" dirty="0" smtClean="0">
            <a:solidFill>
              <a:schemeClr val="tx1"/>
            </a:solidFill>
          </a:endParaRPr>
        </a:p>
      </dsp:txBody>
      <dsp:txXfrm>
        <a:off x="2360106" y="961077"/>
        <a:ext cx="892126" cy="1786245"/>
      </dsp:txXfrm>
    </dsp:sp>
    <dsp:sp modelId="{F7945F56-E506-4773-8BC0-8CFD2A915482}">
      <dsp:nvSpPr>
        <dsp:cNvPr id="0" name=""/>
        <dsp:cNvSpPr/>
      </dsp:nvSpPr>
      <dsp:spPr>
        <a:xfrm>
          <a:off x="3465269" y="928049"/>
          <a:ext cx="988650" cy="1852301"/>
        </a:xfrm>
        <a:prstGeom prst="roundRect">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sv-SE" sz="1000" b="1" kern="1200" dirty="0" smtClean="0">
              <a:solidFill>
                <a:schemeClr val="tx1"/>
              </a:solidFill>
            </a:rPr>
            <a:t>Studie-besök </a:t>
          </a:r>
          <a:r>
            <a:rPr lang="sv-SE" sz="1000" b="1" kern="1200" dirty="0" smtClean="0">
              <a:solidFill>
                <a:schemeClr val="tx1"/>
              </a:solidFill>
            </a:rPr>
            <a:t>andra länder</a:t>
          </a:r>
        </a:p>
        <a:p>
          <a:pPr lvl="0" algn="ctr" defTabSz="444500">
            <a:lnSpc>
              <a:spcPct val="90000"/>
            </a:lnSpc>
            <a:spcBef>
              <a:spcPct val="0"/>
            </a:spcBef>
            <a:spcAft>
              <a:spcPct val="35000"/>
            </a:spcAft>
          </a:pPr>
          <a:r>
            <a:rPr lang="sv-SE" sz="1000" b="1" kern="1200" dirty="0" smtClean="0">
              <a:solidFill>
                <a:schemeClr val="tx1"/>
              </a:solidFill>
            </a:rPr>
            <a:t>Aug-sep 2021</a:t>
          </a:r>
        </a:p>
      </dsp:txBody>
      <dsp:txXfrm>
        <a:off x="3513531" y="976311"/>
        <a:ext cx="892126" cy="1755777"/>
      </dsp:txXfrm>
    </dsp:sp>
    <dsp:sp modelId="{0C732556-5985-4A3A-91EA-BEB9FCF14624}">
      <dsp:nvSpPr>
        <dsp:cNvPr id="0" name=""/>
        <dsp:cNvSpPr/>
      </dsp:nvSpPr>
      <dsp:spPr>
        <a:xfrm>
          <a:off x="4618694" y="912815"/>
          <a:ext cx="988650" cy="1882769"/>
        </a:xfrm>
        <a:prstGeom prst="roundRect">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sv-SE" sz="1000" b="1" kern="1200" dirty="0" smtClean="0">
              <a:solidFill>
                <a:schemeClr val="tx1"/>
              </a:solidFill>
            </a:rPr>
            <a:t>Designa ramverk</a:t>
          </a:r>
          <a:endParaRPr lang="sv-SE" sz="1000" b="1" kern="1200" dirty="0" smtClean="0">
            <a:solidFill>
              <a:srgbClr val="FF0000"/>
            </a:solidFill>
          </a:endParaRPr>
        </a:p>
        <a:p>
          <a:pPr lvl="0" algn="ctr" defTabSz="444500">
            <a:lnSpc>
              <a:spcPct val="90000"/>
            </a:lnSpc>
            <a:spcBef>
              <a:spcPct val="0"/>
            </a:spcBef>
            <a:spcAft>
              <a:spcPct val="35000"/>
            </a:spcAft>
          </a:pPr>
          <a:r>
            <a:rPr lang="sv-SE" sz="1000" b="1" kern="1200" dirty="0" smtClean="0">
              <a:solidFill>
                <a:schemeClr val="tx1"/>
              </a:solidFill>
            </a:rPr>
            <a:t>Sep-2021</a:t>
          </a:r>
        </a:p>
      </dsp:txBody>
      <dsp:txXfrm>
        <a:off x="4666956" y="961077"/>
        <a:ext cx="892126" cy="1786245"/>
      </dsp:txXfrm>
    </dsp:sp>
    <dsp:sp modelId="{78BD1FCF-88B5-4B0C-A77A-76D330A87158}">
      <dsp:nvSpPr>
        <dsp:cNvPr id="0" name=""/>
        <dsp:cNvSpPr/>
      </dsp:nvSpPr>
      <dsp:spPr>
        <a:xfrm>
          <a:off x="5772120" y="889956"/>
          <a:ext cx="988650" cy="1928486"/>
        </a:xfrm>
        <a:prstGeom prst="roundRect">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sv-SE" sz="1000" b="1" kern="1200" dirty="0" smtClean="0">
              <a:solidFill>
                <a:schemeClr val="tx1"/>
              </a:solidFill>
            </a:rPr>
            <a:t>Dialog med besluts-fattare</a:t>
          </a:r>
        </a:p>
        <a:p>
          <a:pPr lvl="0" algn="ctr" defTabSz="444500">
            <a:lnSpc>
              <a:spcPct val="90000"/>
            </a:lnSpc>
            <a:spcBef>
              <a:spcPct val="0"/>
            </a:spcBef>
            <a:spcAft>
              <a:spcPct val="35000"/>
            </a:spcAft>
          </a:pPr>
          <a:r>
            <a:rPr lang="sv-SE" sz="1000" b="1" kern="1200" dirty="0" smtClean="0">
              <a:solidFill>
                <a:schemeClr val="tx1"/>
              </a:solidFill>
            </a:rPr>
            <a:t>Sep-okt 2021</a:t>
          </a:r>
          <a:endParaRPr lang="sv-SE" sz="1000" b="1" kern="1200" dirty="0">
            <a:solidFill>
              <a:schemeClr val="tx1"/>
            </a:solidFill>
          </a:endParaRPr>
        </a:p>
      </dsp:txBody>
      <dsp:txXfrm>
        <a:off x="5820382" y="938218"/>
        <a:ext cx="892126" cy="1831962"/>
      </dsp:txXfrm>
    </dsp:sp>
    <dsp:sp modelId="{BA1DB80A-11C1-4F6D-9E37-0F956D95CA7D}">
      <dsp:nvSpPr>
        <dsp:cNvPr id="0" name=""/>
        <dsp:cNvSpPr/>
      </dsp:nvSpPr>
      <dsp:spPr>
        <a:xfrm>
          <a:off x="6925545" y="897573"/>
          <a:ext cx="988650" cy="1913252"/>
        </a:xfrm>
        <a:prstGeom prst="roundRect">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sv-SE" sz="1000" b="1" kern="1200" dirty="0" smtClean="0">
              <a:solidFill>
                <a:schemeClr val="tx1"/>
              </a:solidFill>
            </a:rPr>
            <a:t>Support till pilot-kommuner</a:t>
          </a:r>
        </a:p>
        <a:p>
          <a:pPr lvl="0" algn="ctr" defTabSz="444500">
            <a:lnSpc>
              <a:spcPct val="90000"/>
            </a:lnSpc>
            <a:spcBef>
              <a:spcPct val="0"/>
            </a:spcBef>
            <a:spcAft>
              <a:spcPct val="35000"/>
            </a:spcAft>
          </a:pPr>
          <a:r>
            <a:rPr lang="sv-SE" sz="1000" b="1" kern="1200" dirty="0" smtClean="0">
              <a:solidFill>
                <a:schemeClr val="tx1"/>
              </a:solidFill>
            </a:rPr>
            <a:t>Höst 2021</a:t>
          </a:r>
          <a:endParaRPr lang="sv-SE" sz="1000" b="1" kern="1200" dirty="0">
            <a:solidFill>
              <a:schemeClr val="tx1"/>
            </a:solidFill>
          </a:endParaRPr>
        </a:p>
      </dsp:txBody>
      <dsp:txXfrm>
        <a:off x="6973807" y="945835"/>
        <a:ext cx="892126" cy="1816728"/>
      </dsp:txXfrm>
    </dsp:sp>
    <dsp:sp modelId="{2A741734-6376-4B1A-83CA-A727F25CFF08}">
      <dsp:nvSpPr>
        <dsp:cNvPr id="0" name=""/>
        <dsp:cNvSpPr/>
      </dsp:nvSpPr>
      <dsp:spPr>
        <a:xfrm>
          <a:off x="8078971" y="912815"/>
          <a:ext cx="988650" cy="1882769"/>
        </a:xfrm>
        <a:prstGeom prst="roundRect">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sv-SE" sz="1000" b="1" kern="1200" dirty="0" smtClean="0">
              <a:solidFill>
                <a:schemeClr val="tx1"/>
              </a:solidFill>
            </a:rPr>
            <a:t>Finjustera och validera ramverk </a:t>
          </a:r>
        </a:p>
        <a:p>
          <a:pPr lvl="0" algn="ctr" defTabSz="444500">
            <a:lnSpc>
              <a:spcPct val="90000"/>
            </a:lnSpc>
            <a:spcBef>
              <a:spcPct val="0"/>
            </a:spcBef>
            <a:spcAft>
              <a:spcPct val="35000"/>
            </a:spcAft>
          </a:pPr>
          <a:r>
            <a:rPr lang="sv-SE" sz="1000" b="1" kern="1200" dirty="0" smtClean="0">
              <a:solidFill>
                <a:schemeClr val="tx1"/>
              </a:solidFill>
            </a:rPr>
            <a:t>Höst 2021</a:t>
          </a:r>
          <a:endParaRPr lang="sv-SE" sz="1000" b="1" kern="1200" dirty="0">
            <a:solidFill>
              <a:schemeClr val="tx1"/>
            </a:solidFill>
          </a:endParaRPr>
        </a:p>
      </dsp:txBody>
      <dsp:txXfrm>
        <a:off x="8127233" y="961077"/>
        <a:ext cx="892126" cy="1786245"/>
      </dsp:txXfrm>
    </dsp:sp>
    <dsp:sp modelId="{36ADBB97-AECC-41A5-B390-2FFFE52B5D71}">
      <dsp:nvSpPr>
        <dsp:cNvPr id="0" name=""/>
        <dsp:cNvSpPr/>
      </dsp:nvSpPr>
      <dsp:spPr>
        <a:xfrm>
          <a:off x="9232396" y="958532"/>
          <a:ext cx="988650" cy="1791335"/>
        </a:xfrm>
        <a:prstGeom prst="roundRect">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sv-SE" sz="1000" b="1" kern="1200" dirty="0" smtClean="0">
              <a:solidFill>
                <a:schemeClr val="tx1"/>
              </a:solidFill>
            </a:rPr>
            <a:t>Slutgiltig rapport med färdplan</a:t>
          </a:r>
        </a:p>
        <a:p>
          <a:pPr lvl="0" algn="ctr" defTabSz="444500">
            <a:lnSpc>
              <a:spcPct val="90000"/>
            </a:lnSpc>
            <a:spcBef>
              <a:spcPct val="0"/>
            </a:spcBef>
            <a:spcAft>
              <a:spcPct val="35000"/>
            </a:spcAft>
          </a:pPr>
          <a:r>
            <a:rPr lang="sv-SE" sz="1000" b="1" kern="1200" dirty="0" smtClean="0">
              <a:solidFill>
                <a:schemeClr val="tx1"/>
              </a:solidFill>
            </a:rPr>
            <a:t>Nov 2021</a:t>
          </a:r>
        </a:p>
      </dsp:txBody>
      <dsp:txXfrm>
        <a:off x="9280658" y="1006794"/>
        <a:ext cx="892126" cy="16948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E0299-0A39-478F-AD9F-86B8B64BAFDD}">
      <dsp:nvSpPr>
        <dsp:cNvPr id="0" name=""/>
        <dsp:cNvSpPr/>
      </dsp:nvSpPr>
      <dsp:spPr>
        <a:xfrm>
          <a:off x="696039" y="0"/>
          <a:ext cx="7888446" cy="3708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23B04F-1460-40AB-83EE-D03E2AAB3E08}">
      <dsp:nvSpPr>
        <dsp:cNvPr id="0" name=""/>
        <dsp:cNvSpPr/>
      </dsp:nvSpPr>
      <dsp:spPr>
        <a:xfrm>
          <a:off x="9969" y="1112519"/>
          <a:ext cx="2987168" cy="1483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sv-SE" sz="2300" kern="1200" dirty="0" smtClean="0">
              <a:solidFill>
                <a:schemeClr val="tx1"/>
              </a:solidFill>
            </a:rPr>
            <a:t>Förstudie klar</a:t>
          </a:r>
          <a:endParaRPr lang="sv-SE" sz="2300" kern="1200" dirty="0">
            <a:solidFill>
              <a:schemeClr val="tx1"/>
            </a:solidFill>
          </a:endParaRPr>
        </a:p>
      </dsp:txBody>
      <dsp:txXfrm>
        <a:off x="82381" y="1184931"/>
        <a:ext cx="2842344" cy="1338536"/>
      </dsp:txXfrm>
    </dsp:sp>
    <dsp:sp modelId="{D323C1A3-0E8F-42B4-9E8F-4703F045632F}">
      <dsp:nvSpPr>
        <dsp:cNvPr id="0" name=""/>
        <dsp:cNvSpPr/>
      </dsp:nvSpPr>
      <dsp:spPr>
        <a:xfrm>
          <a:off x="3146678" y="1112519"/>
          <a:ext cx="2987168" cy="1483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sv-SE" sz="2300" kern="1200" dirty="0" smtClean="0"/>
            <a:t>Samhällsekonomisk analys pågår</a:t>
          </a:r>
          <a:endParaRPr lang="sv-SE" sz="2300" kern="1200" dirty="0"/>
        </a:p>
      </dsp:txBody>
      <dsp:txXfrm>
        <a:off x="3219090" y="1184931"/>
        <a:ext cx="2842344" cy="1338536"/>
      </dsp:txXfrm>
    </dsp:sp>
    <dsp:sp modelId="{B2DDC218-23FF-455A-B82E-860708E97E4A}">
      <dsp:nvSpPr>
        <dsp:cNvPr id="0" name=""/>
        <dsp:cNvSpPr/>
      </dsp:nvSpPr>
      <dsp:spPr>
        <a:xfrm>
          <a:off x="6283386" y="1112519"/>
          <a:ext cx="2987168" cy="1483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sv-SE" sz="2300" kern="1200" dirty="0" smtClean="0"/>
            <a:t>Kunskapsstöd påbörjas</a:t>
          </a:r>
          <a:endParaRPr lang="sv-SE" sz="2300" kern="1200" dirty="0"/>
        </a:p>
      </dsp:txBody>
      <dsp:txXfrm>
        <a:off x="6355798" y="1184931"/>
        <a:ext cx="2842344" cy="13385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E0299-0A39-478F-AD9F-86B8B64BAFDD}">
      <dsp:nvSpPr>
        <dsp:cNvPr id="0" name=""/>
        <dsp:cNvSpPr/>
      </dsp:nvSpPr>
      <dsp:spPr>
        <a:xfrm>
          <a:off x="696039" y="0"/>
          <a:ext cx="7888446" cy="3708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23B04F-1460-40AB-83EE-D03E2AAB3E08}">
      <dsp:nvSpPr>
        <dsp:cNvPr id="0" name=""/>
        <dsp:cNvSpPr/>
      </dsp:nvSpPr>
      <dsp:spPr>
        <a:xfrm>
          <a:off x="5338" y="1112519"/>
          <a:ext cx="2978474" cy="1483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sv-SE" sz="2600" kern="1200" dirty="0" smtClean="0">
              <a:solidFill>
                <a:schemeClr val="tx1"/>
              </a:solidFill>
            </a:rPr>
            <a:t>Förstudie genomförd</a:t>
          </a:r>
          <a:endParaRPr lang="sv-SE" sz="2600" kern="1200" dirty="0">
            <a:solidFill>
              <a:schemeClr val="tx1"/>
            </a:solidFill>
          </a:endParaRPr>
        </a:p>
      </dsp:txBody>
      <dsp:txXfrm>
        <a:off x="77750" y="1184931"/>
        <a:ext cx="2833650" cy="1338536"/>
      </dsp:txXfrm>
    </dsp:sp>
    <dsp:sp modelId="{D323C1A3-0E8F-42B4-9E8F-4703F045632F}">
      <dsp:nvSpPr>
        <dsp:cNvPr id="0" name=""/>
        <dsp:cNvSpPr/>
      </dsp:nvSpPr>
      <dsp:spPr>
        <a:xfrm>
          <a:off x="3151025" y="1112519"/>
          <a:ext cx="2978474" cy="1483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sv-SE" sz="2600" kern="1200" dirty="0" smtClean="0">
              <a:solidFill>
                <a:schemeClr val="tx1"/>
              </a:solidFill>
            </a:rPr>
            <a:t>Projekt pågår</a:t>
          </a:r>
          <a:endParaRPr lang="sv-SE" sz="2600" kern="1200" dirty="0">
            <a:solidFill>
              <a:schemeClr val="tx1"/>
            </a:solidFill>
          </a:endParaRPr>
        </a:p>
      </dsp:txBody>
      <dsp:txXfrm>
        <a:off x="3223437" y="1184931"/>
        <a:ext cx="2833650" cy="1338536"/>
      </dsp:txXfrm>
    </dsp:sp>
    <dsp:sp modelId="{B2DDC218-23FF-455A-B82E-860708E97E4A}">
      <dsp:nvSpPr>
        <dsp:cNvPr id="0" name=""/>
        <dsp:cNvSpPr/>
      </dsp:nvSpPr>
      <dsp:spPr>
        <a:xfrm>
          <a:off x="6296712" y="1112519"/>
          <a:ext cx="2978474" cy="1483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sv-SE" sz="2600" kern="1200" dirty="0" smtClean="0"/>
            <a:t>Pedagogiskt stöd</a:t>
          </a:r>
        </a:p>
        <a:p>
          <a:pPr lvl="0" algn="ctr" defTabSz="1155700">
            <a:lnSpc>
              <a:spcPct val="90000"/>
            </a:lnSpc>
            <a:spcBef>
              <a:spcPct val="0"/>
            </a:spcBef>
            <a:spcAft>
              <a:spcPct val="35000"/>
            </a:spcAft>
          </a:pPr>
          <a:r>
            <a:rPr lang="sv-SE" sz="2600" kern="1200" dirty="0" smtClean="0"/>
            <a:t>Utvecklade NR</a:t>
          </a:r>
        </a:p>
      </dsp:txBody>
      <dsp:txXfrm>
        <a:off x="6369124" y="1184931"/>
        <a:ext cx="2833650" cy="133853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0.00451</cdr:x>
      <cdr:y>0.06812</cdr:y>
    </cdr:from>
    <cdr:to>
      <cdr:x>0.97699</cdr:x>
      <cdr:y>0.13481</cdr:y>
    </cdr:to>
    <cdr:sp macro="" textlink="">
      <cdr:nvSpPr>
        <cdr:cNvPr id="2" name="textruta 1"/>
        <cdr:cNvSpPr txBox="1"/>
      </cdr:nvSpPr>
      <cdr:spPr>
        <a:xfrm xmlns:a="http://schemas.openxmlformats.org/drawingml/2006/main">
          <a:off x="30156" y="416557"/>
          <a:ext cx="6502536" cy="40781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B3323567-45D6-4987-B610-7E6225F30B97}" type="TxLink">
            <a:rPr lang="en-US" sz="1200" b="0" i="0" u="none" strike="noStrike">
              <a:solidFill>
                <a:srgbClr val="000000"/>
              </a:solidFill>
              <a:latin typeface="Century Gothic"/>
            </a:rPr>
            <a:pPr/>
            <a:t>Bekräftat smittade av covid-19 enligt SmiNet den 10 maj 2021</a:t>
          </a:fld>
          <a:endParaRPr lang="sv-SE" sz="1200" b="0" dirty="0"/>
        </a:p>
      </cdr:txBody>
    </cdr:sp>
  </cdr:relSizeAnchor>
  <cdr:relSizeAnchor xmlns:cdr="http://schemas.openxmlformats.org/drawingml/2006/chartDrawing">
    <cdr:from>
      <cdr:x>0.00485</cdr:x>
      <cdr:y>0.01246</cdr:y>
    </cdr:from>
    <cdr:to>
      <cdr:x>1</cdr:x>
      <cdr:y>0.07914</cdr:y>
    </cdr:to>
    <cdr:sp macro="" textlink="">
      <cdr:nvSpPr>
        <cdr:cNvPr id="3" name="textruta 1"/>
        <cdr:cNvSpPr txBox="1"/>
      </cdr:nvSpPr>
      <cdr:spPr>
        <a:xfrm xmlns:a="http://schemas.openxmlformats.org/drawingml/2006/main">
          <a:off x="50800" y="50800"/>
          <a:ext cx="6654091" cy="2718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1800" b="1" dirty="0"/>
            <a:t>70 år och äldre på</a:t>
          </a:r>
          <a:r>
            <a:rPr lang="sv-SE" sz="1800" b="1" baseline="0" dirty="0"/>
            <a:t> </a:t>
          </a:r>
          <a:r>
            <a:rPr lang="sv-SE" sz="1800" b="1" dirty="0"/>
            <a:t>särskilt boende, bekräftat smittade med covid-19, per vecka</a:t>
          </a:r>
        </a:p>
      </cdr:txBody>
    </cdr:sp>
  </cdr:relSizeAnchor>
  <cdr:relSizeAnchor xmlns:cdr="http://schemas.openxmlformats.org/drawingml/2006/chartDrawing">
    <cdr:from>
      <cdr:x>0.00332</cdr:x>
      <cdr:y>0.88914</cdr:y>
    </cdr:from>
    <cdr:to>
      <cdr:x>0.48</cdr:x>
      <cdr:y>1</cdr:y>
    </cdr:to>
    <cdr:sp macro="" textlink="">
      <cdr:nvSpPr>
        <cdr:cNvPr id="4" name="textruta 1"/>
        <cdr:cNvSpPr txBox="1"/>
      </cdr:nvSpPr>
      <cdr:spPr>
        <a:xfrm xmlns:a="http://schemas.openxmlformats.org/drawingml/2006/main">
          <a:off x="22199" y="3819526"/>
          <a:ext cx="3187345" cy="476249"/>
        </a:xfrm>
        <a:prstGeom xmlns:a="http://schemas.openxmlformats.org/drawingml/2006/main" prst="rect">
          <a:avLst/>
        </a:prstGeom>
      </cdr:spPr>
      <cdr:txBody>
        <a:bodyPr xmlns:a="http://schemas.openxmlformats.org/drawingml/2006/main" wrap="squar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endParaRPr lang="sv-SE" sz="700"/>
        </a:p>
      </cdr:txBody>
    </cdr:sp>
  </cdr:relSizeAnchor>
  <cdr:relSizeAnchor xmlns:cdr="http://schemas.openxmlformats.org/drawingml/2006/chartDrawing">
    <cdr:from>
      <cdr:x>0</cdr:x>
      <cdr:y>0.96106</cdr:y>
    </cdr:from>
    <cdr:to>
      <cdr:x>1</cdr:x>
      <cdr:y>1</cdr:y>
    </cdr:to>
    <cdr:sp macro="" textlink="">
      <cdr:nvSpPr>
        <cdr:cNvPr id="5" name="textruta 4"/>
        <cdr:cNvSpPr txBox="1"/>
      </cdr:nvSpPr>
      <cdr:spPr>
        <a:xfrm xmlns:a="http://schemas.openxmlformats.org/drawingml/2006/main">
          <a:off x="0" y="5876925"/>
          <a:ext cx="7734300" cy="238125"/>
        </a:xfrm>
        <a:prstGeom xmlns:a="http://schemas.openxmlformats.org/drawingml/2006/main" prst="rect">
          <a:avLst/>
        </a:prstGeom>
        <a:noFill xmlns:a="http://schemas.openxmlformats.org/drawingml/2006/main"/>
      </cdr:spPr>
      <cdr:txBody>
        <a:bodyPr xmlns:a="http://schemas.openxmlformats.org/drawingml/2006/main" vertOverflow="clip" wrap="square" rtlCol="0">
          <a:noAutofit/>
        </a:bodyPr>
        <a:lstStyle xmlns:a="http://schemas.openxmlformats.org/drawingml/2006/main"/>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fld id="{9B93C116-585C-443C-9CE7-796C96190E31}" type="TxLink">
            <a:rPr lang="en-US" sz="700" b="0" i="0" u="none" strike="noStrike">
              <a:solidFill>
                <a:srgbClr val="000000"/>
              </a:solidFill>
              <a:effectLst/>
              <a:latin typeface="Century Gothic"/>
              <a:ea typeface="+mn-ea"/>
              <a:cs typeface="+mn-cs"/>
            </a:rPr>
            <a:pPr marL="0" marR="0" lvl="0" indent="0" defTabSz="914400" eaLnBrk="1" fontAlgn="auto" latinLnBrk="0" hangingPunct="1">
              <a:lnSpc>
                <a:spcPct val="100000"/>
              </a:lnSpc>
              <a:spcBef>
                <a:spcPts val="0"/>
              </a:spcBef>
              <a:spcAft>
                <a:spcPts val="0"/>
              </a:spcAft>
              <a:buClrTx/>
              <a:buSzTx/>
              <a:buFontTx/>
              <a:buNone/>
              <a:tabLst/>
              <a:defRPr/>
            </a:pPr>
            <a:t>Källa: registret över insatser enligt socialtjänstlagen till äldre och personer med funktionsnedsättning, Socialstyrelsen samt SmiNet, Folkhälsomyndigheten. </a:t>
          </a:fld>
          <a:endParaRPr lang="sv-SE" sz="700" smtClean="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38463" cy="4968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sz="quarter" idx="1"/>
          </p:nvPr>
        </p:nvSpPr>
        <p:spPr>
          <a:xfrm>
            <a:off x="3841750" y="0"/>
            <a:ext cx="2938463" cy="496888"/>
          </a:xfrm>
          <a:prstGeom prst="rect">
            <a:avLst/>
          </a:prstGeom>
        </p:spPr>
        <p:txBody>
          <a:bodyPr vert="horz" lIns="91440" tIns="45720" rIns="91440" bIns="45720" rtlCol="0"/>
          <a:lstStyle>
            <a:lvl1pPr algn="r">
              <a:defRPr sz="1200"/>
            </a:lvl1pPr>
          </a:lstStyle>
          <a:p>
            <a:fld id="{2626941D-6ED6-4480-B48D-D720ADA45BFB}" type="datetimeFigureOut">
              <a:rPr lang="sv-SE" smtClean="0"/>
              <a:t>2021-05-18</a:t>
            </a:fld>
            <a:endParaRPr lang="sv-SE" dirty="0"/>
          </a:p>
        </p:txBody>
      </p:sp>
      <p:sp>
        <p:nvSpPr>
          <p:cNvPr id="4" name="Platshållare för sidfot 3"/>
          <p:cNvSpPr>
            <a:spLocks noGrp="1"/>
          </p:cNvSpPr>
          <p:nvPr>
            <p:ph type="ftr" sz="quarter" idx="2"/>
          </p:nvPr>
        </p:nvSpPr>
        <p:spPr>
          <a:xfrm>
            <a:off x="0" y="9428163"/>
            <a:ext cx="2938463" cy="496887"/>
          </a:xfrm>
          <a:prstGeom prst="rect">
            <a:avLst/>
          </a:prstGeom>
        </p:spPr>
        <p:txBody>
          <a:bodyPr vert="horz" lIns="91440" tIns="45720" rIns="91440" bIns="45720" rtlCol="0" anchor="b"/>
          <a:lstStyle>
            <a:lvl1pPr algn="l">
              <a:defRPr sz="1200"/>
            </a:lvl1pPr>
          </a:lstStyle>
          <a:p>
            <a:endParaRPr lang="sv-SE" dirty="0"/>
          </a:p>
        </p:txBody>
      </p:sp>
      <p:sp>
        <p:nvSpPr>
          <p:cNvPr id="5" name="Platshållare för bildnummer 4"/>
          <p:cNvSpPr>
            <a:spLocks noGrp="1"/>
          </p:cNvSpPr>
          <p:nvPr>
            <p:ph type="sldNum" sz="quarter" idx="3"/>
          </p:nvPr>
        </p:nvSpPr>
        <p:spPr>
          <a:xfrm>
            <a:off x="3841750" y="9428163"/>
            <a:ext cx="2938463" cy="496887"/>
          </a:xfrm>
          <a:prstGeom prst="rect">
            <a:avLst/>
          </a:prstGeom>
        </p:spPr>
        <p:txBody>
          <a:bodyPr vert="horz" lIns="91440" tIns="45720" rIns="91440" bIns="45720" rtlCol="0" anchor="b"/>
          <a:lstStyle>
            <a:lvl1pPr algn="r">
              <a:defRPr sz="1200"/>
            </a:lvl1pPr>
          </a:lstStyle>
          <a:p>
            <a:fld id="{4BCD1ED4-416D-4DD7-8370-109B0FEA21A2}" type="slidenum">
              <a:rPr lang="sv-SE" smtClean="0"/>
              <a:t>‹#›</a:t>
            </a:fld>
            <a:endParaRPr lang="sv-SE" dirty="0"/>
          </a:p>
        </p:txBody>
      </p:sp>
    </p:spTree>
    <p:extLst>
      <p:ext uri="{BB962C8B-B14F-4D97-AF65-F5344CB8AC3E}">
        <p14:creationId xmlns:p14="http://schemas.microsoft.com/office/powerpoint/2010/main" val="2197464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38780" cy="496332"/>
          </a:xfrm>
          <a:prstGeom prst="rect">
            <a:avLst/>
          </a:prstGeom>
        </p:spPr>
        <p:txBody>
          <a:bodyPr vert="horz" lIns="95470" tIns="47736" rIns="95470" bIns="47736" rtlCol="0"/>
          <a:lstStyle>
            <a:lvl1pPr algn="l">
              <a:defRPr sz="1200"/>
            </a:lvl1pPr>
          </a:lstStyle>
          <a:p>
            <a:endParaRPr lang="sv-SE" dirty="0"/>
          </a:p>
        </p:txBody>
      </p:sp>
      <p:sp>
        <p:nvSpPr>
          <p:cNvPr id="3" name="Platshållare för datum 2"/>
          <p:cNvSpPr>
            <a:spLocks noGrp="1"/>
          </p:cNvSpPr>
          <p:nvPr>
            <p:ph type="dt" idx="1"/>
          </p:nvPr>
        </p:nvSpPr>
        <p:spPr>
          <a:xfrm>
            <a:off x="3841451" y="1"/>
            <a:ext cx="2938780" cy="496332"/>
          </a:xfrm>
          <a:prstGeom prst="rect">
            <a:avLst/>
          </a:prstGeom>
        </p:spPr>
        <p:txBody>
          <a:bodyPr vert="horz" lIns="95470" tIns="47736" rIns="95470" bIns="47736" rtlCol="0"/>
          <a:lstStyle>
            <a:lvl1pPr algn="r">
              <a:defRPr sz="1200"/>
            </a:lvl1pPr>
          </a:lstStyle>
          <a:p>
            <a:fld id="{00F28322-9E50-4BFC-ADA5-24FE44B8EB92}" type="datetimeFigureOut">
              <a:rPr lang="sv-SE" smtClean="0"/>
              <a:t>2021-05-18</a:t>
            </a:fld>
            <a:endParaRPr lang="sv-SE" dirty="0"/>
          </a:p>
        </p:txBody>
      </p:sp>
      <p:sp>
        <p:nvSpPr>
          <p:cNvPr id="4" name="Platshållare för bildobjekt 3"/>
          <p:cNvSpPr>
            <a:spLocks noGrp="1" noRot="1" noChangeAspect="1"/>
          </p:cNvSpPr>
          <p:nvPr>
            <p:ph type="sldImg" idx="2"/>
          </p:nvPr>
        </p:nvSpPr>
        <p:spPr>
          <a:xfrm>
            <a:off x="85725" y="746125"/>
            <a:ext cx="6610350" cy="3719513"/>
          </a:xfrm>
          <a:prstGeom prst="rect">
            <a:avLst/>
          </a:prstGeom>
          <a:noFill/>
          <a:ln w="12700">
            <a:solidFill>
              <a:prstClr val="black"/>
            </a:solidFill>
          </a:ln>
        </p:spPr>
        <p:txBody>
          <a:bodyPr vert="horz" lIns="95470" tIns="47736" rIns="95470" bIns="47736" rtlCol="0" anchor="ctr"/>
          <a:lstStyle/>
          <a:p>
            <a:endParaRPr lang="sv-SE" dirty="0"/>
          </a:p>
        </p:txBody>
      </p:sp>
      <p:sp>
        <p:nvSpPr>
          <p:cNvPr id="5" name="Platshållare för anteckningar 4"/>
          <p:cNvSpPr>
            <a:spLocks noGrp="1"/>
          </p:cNvSpPr>
          <p:nvPr>
            <p:ph type="body" sz="quarter" idx="3"/>
          </p:nvPr>
        </p:nvSpPr>
        <p:spPr>
          <a:xfrm>
            <a:off x="678180" y="4715153"/>
            <a:ext cx="5425440" cy="4466987"/>
          </a:xfrm>
          <a:prstGeom prst="rect">
            <a:avLst/>
          </a:prstGeom>
        </p:spPr>
        <p:txBody>
          <a:bodyPr vert="horz" lIns="95470" tIns="47736" rIns="95470" bIns="47736"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38780" cy="496332"/>
          </a:xfrm>
          <a:prstGeom prst="rect">
            <a:avLst/>
          </a:prstGeom>
        </p:spPr>
        <p:txBody>
          <a:bodyPr vert="horz" lIns="95470" tIns="47736" rIns="95470" bIns="47736"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41451" y="9428584"/>
            <a:ext cx="2938780" cy="496332"/>
          </a:xfrm>
          <a:prstGeom prst="rect">
            <a:avLst/>
          </a:prstGeom>
        </p:spPr>
        <p:txBody>
          <a:bodyPr vert="horz" lIns="95470" tIns="47736" rIns="95470" bIns="47736" rtlCol="0" anchor="b"/>
          <a:lstStyle>
            <a:lvl1pPr algn="r">
              <a:defRPr sz="1200"/>
            </a:lvl1pPr>
          </a:lstStyle>
          <a:p>
            <a:fld id="{D4045FB0-5EAC-49C2-A7A1-C763FDD81356}" type="slidenum">
              <a:rPr lang="sv-SE" smtClean="0"/>
              <a:t>‹#›</a:t>
            </a:fld>
            <a:endParaRPr lang="sv-SE" dirty="0"/>
          </a:p>
        </p:txBody>
      </p:sp>
    </p:spTree>
    <p:extLst>
      <p:ext uri="{BB962C8B-B14F-4D97-AF65-F5344CB8AC3E}">
        <p14:creationId xmlns:p14="http://schemas.microsoft.com/office/powerpoint/2010/main" val="1882376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5</a:t>
            </a:fld>
            <a:endParaRPr lang="sv-SE" dirty="0"/>
          </a:p>
        </p:txBody>
      </p:sp>
    </p:spTree>
    <p:extLst>
      <p:ext uri="{BB962C8B-B14F-4D97-AF65-F5344CB8AC3E}">
        <p14:creationId xmlns:p14="http://schemas.microsoft.com/office/powerpoint/2010/main" val="818312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Utgår</a:t>
            </a:r>
            <a:r>
              <a:rPr lang="sv-SE" baseline="0" dirty="0" smtClean="0"/>
              <a:t> från deltagaren, kännetecknas av dialog. </a:t>
            </a:r>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25</a:t>
            </a:fld>
            <a:endParaRPr lang="sv-SE"/>
          </a:p>
        </p:txBody>
      </p:sp>
    </p:spTree>
    <p:extLst>
      <p:ext uri="{BB962C8B-B14F-4D97-AF65-F5344CB8AC3E}">
        <p14:creationId xmlns:p14="http://schemas.microsoft.com/office/powerpoint/2010/main" val="1055146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Alla</a:t>
            </a:r>
            <a:r>
              <a:rPr lang="sv-SE" baseline="0" dirty="0" smtClean="0"/>
              <a:t> </a:t>
            </a:r>
            <a:r>
              <a:rPr lang="sv-SE" dirty="0" smtClean="0"/>
              <a:t>aktiviteter som vi genomfört inom fallprevention </a:t>
            </a:r>
          </a:p>
          <a:p>
            <a:r>
              <a:rPr lang="sv-SE" dirty="0" smtClean="0"/>
              <a:t>Fokus är de olika aktiviteter som behövs för att öka kunskapen </a:t>
            </a:r>
          </a:p>
          <a:p>
            <a:r>
              <a:rPr lang="sv-SE" sz="1200" dirty="0" smtClean="0"/>
              <a:t>För att öka kunskapen behövs olika typer av insatser. </a:t>
            </a:r>
          </a:p>
          <a:p>
            <a:pPr marL="342900" indent="-342900">
              <a:buFont typeface="Arial" panose="020B0604020202020204" pitchFamily="34" charset="0"/>
              <a:buChar char="•"/>
            </a:pPr>
            <a:r>
              <a:rPr lang="sv-SE" sz="1200" b="0" dirty="0" smtClean="0"/>
              <a:t>Det handlar om att stärka kompetensen hos personal och öka kunskapen hos äldre personer om fall och fallprevention. För att lyckas med detta har myndigheten arbetat med att kombinera utbildnings- och kommunikationsinsatser. </a:t>
            </a:r>
          </a:p>
          <a:p>
            <a:pPr marL="342900" indent="-342900">
              <a:buFont typeface="Arial" panose="020B0604020202020204" pitchFamily="34" charset="0"/>
              <a:buChar char="•"/>
            </a:pPr>
            <a:r>
              <a:rPr lang="sv-SE" sz="1200" b="0" dirty="0" smtClean="0"/>
              <a:t>Socialstyrelsen erbjuder tre webbaserade utbildningar för personal inom vård och omsorg som ska stärka kompetensen om systematiskt teambaserat arbetssätt och äldres hälsosamma levnadsvanor. </a:t>
            </a:r>
          </a:p>
          <a:p>
            <a:pPr marL="342900" indent="-342900">
              <a:buFont typeface="Arial" panose="020B0604020202020204" pitchFamily="34" charset="0"/>
              <a:buChar char="•"/>
            </a:pPr>
            <a:r>
              <a:rPr lang="sv-SE" sz="1200" b="0" dirty="0" smtClean="0"/>
              <a:t>Som komplement till utbildningarna finns ett tema om fallprevention på Kunskapsguiden som samlar kunskap från Socialstyrelsen och andra myndigheter och organisationer. </a:t>
            </a:r>
          </a:p>
          <a:p>
            <a:pPr marL="342900" indent="-342900">
              <a:buFont typeface="Arial" panose="020B0604020202020204" pitchFamily="34" charset="0"/>
              <a:buChar char="•"/>
            </a:pPr>
            <a:r>
              <a:rPr lang="sv-SE" sz="1200" b="0" dirty="0" smtClean="0"/>
              <a:t>För äldre och </a:t>
            </a:r>
            <a:r>
              <a:rPr lang="sv-SE" sz="1200" b="0" dirty="0" err="1" smtClean="0"/>
              <a:t>vidareförmedlare</a:t>
            </a:r>
            <a:r>
              <a:rPr lang="sv-SE" sz="1200" b="0" dirty="0" smtClean="0"/>
              <a:t> finns det en mängd material i olika format med information om </a:t>
            </a:r>
            <a:r>
              <a:rPr lang="sv-SE" sz="1100" b="0" dirty="0" smtClean="0"/>
              <a:t>vad </a:t>
            </a:r>
            <a:r>
              <a:rPr lang="sv-SE" sz="1200" b="0" dirty="0" smtClean="0"/>
              <a:t>man själv kan göra föra att minska risken att falla</a:t>
            </a:r>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26</a:t>
            </a:fld>
            <a:endParaRPr lang="sv-SE"/>
          </a:p>
        </p:txBody>
      </p:sp>
    </p:spTree>
    <p:extLst>
      <p:ext uri="{BB962C8B-B14F-4D97-AF65-F5344CB8AC3E}">
        <p14:creationId xmlns:p14="http://schemas.microsoft.com/office/powerpoint/2010/main" val="2042584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800" b="0" dirty="0" smtClean="0"/>
              <a:t>Arbetet har resulterat i tre utbildningar inom följande områden.</a:t>
            </a:r>
          </a:p>
          <a:p>
            <a:r>
              <a:rPr lang="sv-SE" sz="800" b="0" dirty="0" smtClean="0"/>
              <a:t>Målgrupper:</a:t>
            </a:r>
            <a:r>
              <a:rPr lang="sv-SE" sz="800" b="0" baseline="0" dirty="0" smtClean="0"/>
              <a:t> </a:t>
            </a:r>
            <a:endParaRPr lang="sv-SE" sz="800" b="0" dirty="0" smtClean="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800" b="0" dirty="0" smtClean="0"/>
              <a:t>chefer, </a:t>
            </a:r>
            <a:r>
              <a:rPr lang="sv-SE" sz="800" b="0" dirty="0" err="1" smtClean="0"/>
              <a:t>kvalitetsutvecklare</a:t>
            </a:r>
            <a:r>
              <a:rPr lang="sv-SE" sz="800" b="0" dirty="0" smtClean="0"/>
              <a:t>, beslutsfattare, medarbetare inom vård och omsorg i region och kommun.</a:t>
            </a:r>
          </a:p>
          <a:p>
            <a:pPr marL="342900" indent="-342900">
              <a:buFont typeface="Arial" panose="020B0604020202020204" pitchFamily="34" charset="0"/>
              <a:buChar char="•"/>
            </a:pPr>
            <a:r>
              <a:rPr lang="sv-SE" sz="800" dirty="0" smtClean="0"/>
              <a:t>Sjuksköterskor</a:t>
            </a:r>
          </a:p>
          <a:p>
            <a:pPr marL="342900" indent="-342900">
              <a:buFont typeface="Arial" panose="020B0604020202020204" pitchFamily="34" charset="0"/>
              <a:buChar char="•"/>
            </a:pPr>
            <a:r>
              <a:rPr lang="sv-SE" sz="800" dirty="0" smtClean="0"/>
              <a:t>Omsorgspersonal </a:t>
            </a:r>
          </a:p>
          <a:p>
            <a:pPr marL="342900" indent="-342900">
              <a:buFont typeface="Arial" panose="020B0604020202020204" pitchFamily="34" charset="0"/>
              <a:buChar char="•"/>
            </a:pPr>
            <a:r>
              <a:rPr lang="sv-SE" sz="800" dirty="0" smtClean="0"/>
              <a:t>Fysioterapeuter</a:t>
            </a:r>
          </a:p>
          <a:p>
            <a:pPr marL="342900" indent="-342900">
              <a:buFont typeface="Arial" panose="020B0604020202020204" pitchFamily="34" charset="0"/>
              <a:buChar char="•"/>
            </a:pPr>
            <a:r>
              <a:rPr lang="sv-SE" sz="800" dirty="0" smtClean="0"/>
              <a:t>Arbetsterapeuter</a:t>
            </a:r>
          </a:p>
          <a:p>
            <a:pPr marL="342900" indent="-342900">
              <a:buFont typeface="Arial" panose="020B0604020202020204" pitchFamily="34" charset="0"/>
              <a:buChar char="•"/>
            </a:pPr>
            <a:r>
              <a:rPr lang="sv-SE" sz="800" dirty="0" smtClean="0"/>
              <a:t>Dietister</a:t>
            </a:r>
          </a:p>
          <a:p>
            <a:pPr marL="342900" indent="-342900">
              <a:buFont typeface="Arial" panose="020B0604020202020204" pitchFamily="34" charset="0"/>
              <a:buChar char="•"/>
            </a:pPr>
            <a:r>
              <a:rPr lang="sv-SE" sz="800" dirty="0" smtClean="0"/>
              <a:t>Handläggare</a:t>
            </a:r>
          </a:p>
          <a:p>
            <a:pPr marL="342900" indent="-342900">
              <a:buFont typeface="Arial" panose="020B0604020202020204" pitchFamily="34" charset="0"/>
              <a:buChar char="•"/>
            </a:pPr>
            <a:r>
              <a:rPr lang="sv-SE" sz="800" dirty="0" smtClean="0"/>
              <a:t>Läkare</a:t>
            </a:r>
          </a:p>
          <a:p>
            <a:pPr marL="342900" indent="-342900">
              <a:buFont typeface="Arial" panose="020B0604020202020204" pitchFamily="34" charset="0"/>
              <a:buChar char="•"/>
            </a:pPr>
            <a:r>
              <a:rPr lang="sv-SE" sz="800" dirty="0" smtClean="0"/>
              <a:t>MAS, MAR, SAS</a:t>
            </a:r>
          </a:p>
          <a:p>
            <a:pPr marL="342900" indent="-342900">
              <a:buFont typeface="Arial" panose="020B0604020202020204" pitchFamily="34" charset="0"/>
              <a:buChar char="•"/>
            </a:pPr>
            <a:r>
              <a:rPr lang="sv-SE" sz="800" dirty="0" smtClean="0"/>
              <a:t>Chefer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b="0" dirty="0" smtClean="0"/>
          </a:p>
          <a:p>
            <a:pPr marL="342900" indent="-342900">
              <a:buFont typeface="Arial" panose="020B0604020202020204" pitchFamily="34" charset="0"/>
              <a:buChar char="•"/>
            </a:pPr>
            <a:endParaRPr lang="sv-SE" sz="1200" dirty="0" smtClean="0"/>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27</a:t>
            </a:fld>
            <a:endParaRPr lang="sv-SE"/>
          </a:p>
        </p:txBody>
      </p:sp>
    </p:spTree>
    <p:extLst>
      <p:ext uri="{BB962C8B-B14F-4D97-AF65-F5344CB8AC3E}">
        <p14:creationId xmlns:p14="http://schemas.microsoft.com/office/powerpoint/2010/main" val="945505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dirty="0" smtClean="0"/>
              <a:t>Publicerades 2017.</a:t>
            </a:r>
            <a:r>
              <a:rPr lang="sv-SE" sz="1200" b="0" baseline="0" dirty="0" smtClean="0"/>
              <a:t> </a:t>
            </a:r>
          </a:p>
          <a:p>
            <a:endParaRPr lang="sv-SE" sz="1200"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smtClean="0"/>
              <a:t>Det fallpreventiva systematiska arbetssättet beskrivs i olika steg. Det börjar med att värdera fallrisken där man ska avgöra om en person har ökad risk att falla om inga åtgärder sätts in. Om fallriskvärderingen visar att personen har en förhöjd fallrisk gör teamet en fallriskutredning. Om personen redan har fallit görs en fallutredning och utifrån utredningarna planerar och utformar teamet åtgärder tillsammans med personen som sedan genomförs.</a:t>
            </a:r>
          </a:p>
          <a:p>
            <a:endParaRPr lang="sv-SE" sz="1200" b="0" dirty="0" smtClean="0"/>
          </a:p>
          <a:p>
            <a:r>
              <a:rPr lang="sv-SE" sz="1200" b="0" dirty="0" smtClean="0"/>
              <a:t>Uppdatering</a:t>
            </a:r>
            <a:r>
              <a:rPr lang="sv-SE" sz="1200" b="0" baseline="0" dirty="0" smtClean="0"/>
              <a:t> med </a:t>
            </a:r>
            <a:r>
              <a:rPr lang="sv-SE" sz="1200" b="0" baseline="0" dirty="0" err="1" smtClean="0"/>
              <a:t>case</a:t>
            </a:r>
            <a:r>
              <a:rPr lang="sv-SE" sz="1200" b="0" baseline="0" dirty="0" smtClean="0"/>
              <a:t> om</a:t>
            </a:r>
            <a:r>
              <a:rPr lang="sv-SE" sz="1200" b="0" dirty="0" smtClean="0"/>
              <a:t> fall på sjukhus. Här får man möta </a:t>
            </a:r>
            <a:r>
              <a:rPr lang="sv-SE" sz="1200" b="0" dirty="0" err="1" smtClean="0"/>
              <a:t>Toshiro</a:t>
            </a:r>
            <a:r>
              <a:rPr lang="sv-SE" sz="1200" b="0" dirty="0" smtClean="0"/>
              <a:t> som är inlagd</a:t>
            </a:r>
            <a:r>
              <a:rPr lang="sv-SE" sz="1200" b="0" baseline="0" dirty="0" smtClean="0"/>
              <a:t> på sjukhus och ramlar. Tar upp </a:t>
            </a:r>
            <a:r>
              <a:rPr lang="sv-SE" sz="1200" b="0" baseline="0" dirty="0" err="1" smtClean="0"/>
              <a:t>vårdskada</a:t>
            </a:r>
            <a:r>
              <a:rPr lang="sv-SE" sz="1200" b="0" baseline="0" dirty="0" smtClean="0"/>
              <a:t> och hemgång och innovationer. </a:t>
            </a:r>
            <a:endParaRPr lang="sv-SE" sz="1200" b="0" dirty="0" smtClean="0"/>
          </a:p>
          <a:p>
            <a:endParaRPr lang="sv-SE" sz="1200" dirty="0" smtClean="0"/>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28</a:t>
            </a:fld>
            <a:endParaRPr lang="sv-SE"/>
          </a:p>
        </p:txBody>
      </p:sp>
    </p:spTree>
    <p:extLst>
      <p:ext uri="{BB962C8B-B14F-4D97-AF65-F5344CB8AC3E}">
        <p14:creationId xmlns:p14="http://schemas.microsoft.com/office/powerpoint/2010/main" val="4052666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29</a:t>
            </a:fld>
            <a:endParaRPr lang="sv-SE"/>
          </a:p>
        </p:txBody>
      </p:sp>
    </p:spTree>
    <p:extLst>
      <p:ext uri="{BB962C8B-B14F-4D97-AF65-F5344CB8AC3E}">
        <p14:creationId xmlns:p14="http://schemas.microsoft.com/office/powerpoint/2010/main" val="2088298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smtClean="0"/>
              <a:t>Ny utbildning, publicerades i mars. </a:t>
            </a:r>
          </a:p>
          <a:p>
            <a:endParaRPr lang="sv-SE" sz="1200" dirty="0" smtClean="0"/>
          </a:p>
          <a:p>
            <a:r>
              <a:rPr lang="sv-SE" sz="1200" dirty="0" smtClean="0"/>
              <a:t>Utbildningen består av följande delar: </a:t>
            </a:r>
          </a:p>
          <a:p>
            <a:r>
              <a:rPr lang="sv-SE" sz="1200" dirty="0" smtClean="0"/>
              <a:t>Argument, information och</a:t>
            </a:r>
            <a:r>
              <a:rPr lang="sv-SE" sz="1200" baseline="0" dirty="0" smtClean="0"/>
              <a:t> övning. </a:t>
            </a:r>
            <a:endParaRPr lang="sv-SE" sz="1200" dirty="0" smtClean="0"/>
          </a:p>
          <a:p>
            <a:pPr marL="285750" lvl="0" indent="-285750">
              <a:buFont typeface="Arial" panose="020B0604020202020204" pitchFamily="34" charset="0"/>
              <a:buChar char="•"/>
            </a:pPr>
            <a:r>
              <a:rPr lang="sv-SE" sz="1200" dirty="0" smtClean="0"/>
              <a:t>Varför arbeta systematiskt med fallprevention?</a:t>
            </a:r>
            <a:br>
              <a:rPr lang="sv-SE" sz="1200" dirty="0" smtClean="0"/>
            </a:br>
            <a:r>
              <a:rPr lang="sv-SE" sz="1200" dirty="0" smtClean="0"/>
              <a:t>En inledande film innehåller argument som ska </a:t>
            </a:r>
            <a:r>
              <a:rPr lang="sv-SE" sz="1200" b="1" dirty="0" smtClean="0"/>
              <a:t>väcka intresse och motivera deltagaren </a:t>
            </a:r>
            <a:r>
              <a:rPr lang="sv-SE" sz="1200" dirty="0" smtClean="0"/>
              <a:t>att lära sig mer och börja implementera arbetssättet. </a:t>
            </a:r>
          </a:p>
          <a:p>
            <a:pPr marL="285750" lvl="0" indent="-285750">
              <a:buFont typeface="Arial" panose="020B0604020202020204" pitchFamily="34" charset="0"/>
              <a:buChar char="•"/>
            </a:pPr>
            <a:r>
              <a:rPr lang="sv-SE" sz="1200" dirty="0" smtClean="0"/>
              <a:t>Att förebygga fall i vård och omsorg – stöd för införande</a:t>
            </a:r>
            <a:br>
              <a:rPr lang="sv-SE" sz="1200" dirty="0" smtClean="0"/>
            </a:br>
            <a:r>
              <a:rPr lang="sv-SE" sz="1200" dirty="0" smtClean="0"/>
              <a:t>Här får användaren en övergripande beskrivning av hur man kan arbeta för att införa ett systematiskt, teambaserat arbetssätt för att förebygga fall i sin verksamhet. </a:t>
            </a:r>
            <a:r>
              <a:rPr lang="sv-SE" sz="1200" b="1" dirty="0" smtClean="0"/>
              <a:t>Implementeringsprocessen</a:t>
            </a:r>
            <a:r>
              <a:rPr lang="sv-SE" sz="1200" dirty="0" smtClean="0"/>
              <a:t> beskrivs och via ett fiktivt exempel förklaras hur det </a:t>
            </a:r>
            <a:r>
              <a:rPr lang="sv-SE" sz="1200" b="1" dirty="0" smtClean="0"/>
              <a:t>fallpreventiva arbetssättet kan implementeras i den egna verksamheten</a:t>
            </a:r>
            <a:r>
              <a:rPr lang="sv-SE" sz="1200" dirty="0" smtClean="0"/>
              <a:t>. </a:t>
            </a:r>
            <a:r>
              <a:rPr lang="sv-SE" sz="1200" baseline="0" dirty="0" smtClean="0"/>
              <a:t>Får </a:t>
            </a:r>
            <a:r>
              <a:rPr lang="sv-SE" sz="1200" b="1" i="1" baseline="0" dirty="0" smtClean="0"/>
              <a:t>följa hemkrokens kommun</a:t>
            </a:r>
            <a:endParaRPr lang="sv-SE" sz="1200" b="1" i="1" dirty="0" smtClean="0"/>
          </a:p>
          <a:p>
            <a:pPr marL="285750" lvl="0" indent="-285750">
              <a:buFont typeface="Arial" panose="020B0604020202020204" pitchFamily="34" charset="0"/>
              <a:buChar char="•"/>
            </a:pPr>
            <a:r>
              <a:rPr lang="sv-SE" sz="1200" b="1" dirty="0" smtClean="0"/>
              <a:t>Dokument med frågor för behovsinventering </a:t>
            </a:r>
            <a:r>
              <a:rPr lang="sv-SE" sz="1200" dirty="0" smtClean="0"/>
              <a:t/>
            </a:r>
            <a:br>
              <a:rPr lang="sv-SE" sz="1200" dirty="0" smtClean="0"/>
            </a:br>
            <a:r>
              <a:rPr lang="sv-SE" sz="1200" dirty="0" smtClean="0"/>
              <a:t>Frågorna ska fungera som ett stöd för att kartlägga fallolyckor samt </a:t>
            </a:r>
            <a:r>
              <a:rPr lang="sv-SE" sz="1200" b="1" dirty="0" smtClean="0"/>
              <a:t>problem och brister som finn</a:t>
            </a:r>
            <a:r>
              <a:rPr lang="sv-SE" sz="1200" dirty="0" smtClean="0"/>
              <a:t>s och resultatet blir ett underlag för hur det fallpreventiva arbetet behöver utvecklas. Materialet är ett stöd för chefer eller verksamhetsutvecklare i arbetet med att förebygga fall. </a:t>
            </a:r>
            <a:r>
              <a:rPr lang="sv-SE" sz="1200" b="1" dirty="0" smtClean="0"/>
              <a:t>Utveckla</a:t>
            </a:r>
            <a:r>
              <a:rPr lang="sv-SE" sz="1200" b="1" baseline="0" dirty="0" smtClean="0"/>
              <a:t> statistik och kostnader för att utveckla sitt arbetssätt. </a:t>
            </a:r>
            <a:endParaRPr lang="sv-SE" sz="1200" b="1" dirty="0" smtClean="0"/>
          </a:p>
          <a:p>
            <a:pPr marL="285750" lvl="0" indent="-285750">
              <a:buFont typeface="Arial" panose="020B0604020202020204" pitchFamily="34" charset="0"/>
              <a:buChar char="•"/>
            </a:pPr>
            <a:endParaRPr lang="sv-SE" sz="1200" dirty="0" smtClean="0"/>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30</a:t>
            </a:fld>
            <a:endParaRPr lang="sv-SE"/>
          </a:p>
        </p:txBody>
      </p:sp>
    </p:spTree>
    <p:extLst>
      <p:ext uri="{BB962C8B-B14F-4D97-AF65-F5344CB8AC3E}">
        <p14:creationId xmlns:p14="http://schemas.microsoft.com/office/powerpoint/2010/main" val="3441120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smtClean="0"/>
              <a:t>Ny utbildning, publicerades i mars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smtClean="0"/>
              <a:t>Ska stödja verksamheterna med kunskap om äldres hälsosamma levnadsvanor. Utbildningen riktar sig</a:t>
            </a:r>
            <a:r>
              <a:rPr lang="sv-SE" sz="1200" baseline="0" dirty="0" smtClean="0"/>
              <a:t> </a:t>
            </a:r>
            <a:r>
              <a:rPr lang="sv-SE" sz="1200" dirty="0" smtClean="0"/>
              <a:t>framför allt till medarbetare i kommunal hälso- och sjukvård samt inom primärvården. Aktuella yrkesroller är omsorgspersonal, dietister, fysioterapeuter och arbetsterapeuter, sjuksköterskor, läkare samt chefer och verksamhetsutvecklare.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smtClean="0"/>
          </a:p>
          <a:p>
            <a:r>
              <a:rPr lang="sv-SE" sz="1200" dirty="0" smtClean="0"/>
              <a:t>Syftet med utbildningen är att öka kunskapen hos målgrupperna så att de på ett bättre sätt kan bidra till att öka eller bibehålla upplevd hälsa och livskvalitet hos äldre personer som har kontakt eller stöd från vård eller omsorg och bor i eget eller särskilt boende. </a:t>
            </a:r>
          </a:p>
          <a:p>
            <a:pPr marL="171450" lvl="0" indent="-171450">
              <a:buFont typeface="Arial" panose="020B0604020202020204" pitchFamily="34" charset="0"/>
              <a:buChar char="•"/>
            </a:pPr>
            <a:r>
              <a:rPr lang="sv-SE" sz="1200" dirty="0" smtClean="0"/>
              <a:t>Vem är den äldre? </a:t>
            </a:r>
            <a:br>
              <a:rPr lang="sv-SE" sz="1200" dirty="0" smtClean="0"/>
            </a:br>
            <a:r>
              <a:rPr lang="sv-SE" sz="1200" dirty="0" smtClean="0"/>
              <a:t>Vem är den äldre? är en </a:t>
            </a:r>
            <a:r>
              <a:rPr lang="sv-SE" sz="1200" b="1" dirty="0" smtClean="0"/>
              <a:t>inledande film som väcker intresse för ämnet </a:t>
            </a:r>
            <a:r>
              <a:rPr lang="sv-SE" sz="1200" dirty="0" smtClean="0"/>
              <a:t>samt ger några viktiga insikter om äldres hälsosamma levnadsvanor och situation. Åldersism. </a:t>
            </a:r>
          </a:p>
          <a:p>
            <a:pPr marL="171450" lvl="0" indent="-171450">
              <a:buFont typeface="Arial" panose="020B0604020202020204" pitchFamily="34" charset="0"/>
              <a:buChar char="•"/>
            </a:pPr>
            <a:r>
              <a:rPr lang="sv-SE" sz="1200" dirty="0" smtClean="0"/>
              <a:t>Levnadsvanor för ett hälsosamt åldrande</a:t>
            </a:r>
            <a:br>
              <a:rPr lang="sv-SE" sz="1200" dirty="0" smtClean="0"/>
            </a:br>
            <a:r>
              <a:rPr lang="sv-SE" sz="1200" dirty="0" smtClean="0"/>
              <a:t>Den här delen är teoretisk och innehåller </a:t>
            </a:r>
            <a:r>
              <a:rPr lang="sv-SE" sz="1200" b="1" dirty="0" smtClean="0"/>
              <a:t>grundläggande information om förändringar under åldrandet</a:t>
            </a:r>
            <a:r>
              <a:rPr lang="sv-SE" sz="1200" dirty="0" smtClean="0"/>
              <a:t>. Här finns även fördjupat innehåll om fysisk aktivitet, matvanor, alkohol, tobak, läkemedel och meningsfulla aktiviteter. Innehållet kopplas samman med faktadelar i Ett fall för teamet. </a:t>
            </a:r>
          </a:p>
          <a:p>
            <a:pPr marL="171450" lvl="0" indent="-171450">
              <a:buFont typeface="Arial" panose="020B0604020202020204" pitchFamily="34" charset="0"/>
              <a:buChar char="•"/>
            </a:pPr>
            <a:r>
              <a:rPr lang="sv-SE" sz="1200" dirty="0" smtClean="0"/>
              <a:t>Att stödja ett hälsosamt åldrande </a:t>
            </a:r>
            <a:br>
              <a:rPr lang="sv-SE" sz="1200" dirty="0" smtClean="0"/>
            </a:br>
            <a:r>
              <a:rPr lang="sv-SE" sz="1200" dirty="0" smtClean="0"/>
              <a:t>Här sätts teorin i ett verklighetsnära sammanhang för att öva på tillämpning. Deltagaren får följa </a:t>
            </a:r>
            <a:r>
              <a:rPr lang="sv-SE" sz="1200" b="1" dirty="0" smtClean="0"/>
              <a:t>en patient/brukare och får reflektera över hur man kan arbeta för att främja hälsosamma levnadsvanor eller förändra ohälsosamma levnadsvanor.</a:t>
            </a:r>
            <a:r>
              <a:rPr lang="sv-SE" sz="1200" b="1" baseline="0" dirty="0" smtClean="0"/>
              <a:t> Margareta och </a:t>
            </a:r>
            <a:r>
              <a:rPr lang="sv-SE" sz="1200" b="1" baseline="0" dirty="0" err="1" smtClean="0"/>
              <a:t>a</a:t>
            </a:r>
            <a:r>
              <a:rPr lang="sv-SE" sz="1200" b="1" dirty="0" err="1" smtClean="0"/>
              <a:t>lkholvanor</a:t>
            </a:r>
            <a:r>
              <a:rPr lang="sv-SE" sz="1200" b="1" dirty="0" smtClean="0"/>
              <a:t>.</a:t>
            </a:r>
            <a:r>
              <a:rPr lang="sv-SE" sz="1200" b="1" baseline="0" dirty="0" smtClean="0"/>
              <a:t> </a:t>
            </a:r>
            <a:endParaRPr lang="sv-SE" sz="1200" b="1" dirty="0" smtClean="0"/>
          </a:p>
        </p:txBody>
      </p:sp>
      <p:sp>
        <p:nvSpPr>
          <p:cNvPr id="4" name="Platshållare för bildnummer 3"/>
          <p:cNvSpPr>
            <a:spLocks noGrp="1"/>
          </p:cNvSpPr>
          <p:nvPr>
            <p:ph type="sldNum" sz="quarter" idx="10"/>
          </p:nvPr>
        </p:nvSpPr>
        <p:spPr/>
        <p:txBody>
          <a:bodyPr/>
          <a:lstStyle/>
          <a:p>
            <a:fld id="{D4045FB0-5EAC-49C2-A7A1-C763FDD81356}" type="slidenum">
              <a:rPr lang="sv-SE" smtClean="0"/>
              <a:t>31</a:t>
            </a:fld>
            <a:endParaRPr lang="sv-SE"/>
          </a:p>
        </p:txBody>
      </p:sp>
    </p:spTree>
    <p:extLst>
      <p:ext uri="{BB962C8B-B14F-4D97-AF65-F5344CB8AC3E}">
        <p14:creationId xmlns:p14="http://schemas.microsoft.com/office/powerpoint/2010/main" val="4009026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lvl="0" indent="-171450">
              <a:buFont typeface="Arial" panose="020B0604020202020204" pitchFamily="34" charset="0"/>
              <a:buChar char="•"/>
            </a:pPr>
            <a:r>
              <a:rPr lang="sv-SE" sz="1200" dirty="0" smtClean="0"/>
              <a:t>Att ta upp frågan</a:t>
            </a:r>
            <a:br>
              <a:rPr lang="sv-SE" sz="1200" dirty="0" smtClean="0"/>
            </a:br>
            <a:r>
              <a:rPr lang="sv-SE" sz="1200" dirty="0" smtClean="0"/>
              <a:t>Den här delen fokuserar på </a:t>
            </a:r>
            <a:r>
              <a:rPr lang="sv-SE" sz="1200" b="1" dirty="0" smtClean="0"/>
              <a:t>bemötande och låter deltagaren utveckla sin förståelse och sina färdigheter genom simulerade samtal och interaktiva övningar</a:t>
            </a:r>
            <a:r>
              <a:rPr lang="sv-SE" sz="1200" dirty="0" smtClean="0"/>
              <a:t>. Innehållet exemplifieras med situationer som tar upp </a:t>
            </a:r>
            <a:r>
              <a:rPr lang="sv-SE" sz="1200" b="1" dirty="0" smtClean="0"/>
              <a:t>ålderism och alk</a:t>
            </a:r>
            <a:r>
              <a:rPr lang="sv-SE" sz="1200" dirty="0" smtClean="0"/>
              <a:t>ohol. </a:t>
            </a:r>
          </a:p>
          <a:p>
            <a:pPr marL="171450" lvl="0" indent="-171450">
              <a:buFont typeface="Arial" panose="020B0604020202020204" pitchFamily="34" charset="0"/>
              <a:buChar char="•"/>
            </a:pPr>
            <a:r>
              <a:rPr lang="sv-SE" sz="1200" dirty="0" smtClean="0"/>
              <a:t>Till detta finns tillhörande </a:t>
            </a:r>
            <a:r>
              <a:rPr lang="sv-SE" sz="1200" b="1" dirty="0" smtClean="0"/>
              <a:t>diskussions- och övningsfrågor för arbete i grupp</a:t>
            </a:r>
            <a:r>
              <a:rPr lang="sv-SE" sz="1200" dirty="0" smtClean="0"/>
              <a:t>. Genom reflektion och övning i grupp får deltagarna möjlighet att utveckla sin förståelse och sina färdigheter genom att ge och få feedback. </a:t>
            </a:r>
            <a:r>
              <a:rPr lang="sv-SE" b="0" dirty="0" smtClean="0"/>
              <a:t>Det finns </a:t>
            </a:r>
            <a:r>
              <a:rPr lang="sv-SE" b="1" dirty="0" smtClean="0"/>
              <a:t>olika </a:t>
            </a:r>
            <a:r>
              <a:rPr lang="sv-SE" b="1" dirty="0" err="1" smtClean="0"/>
              <a:t>lärpaket</a:t>
            </a:r>
            <a:r>
              <a:rPr lang="sv-SE" b="1" dirty="0" smtClean="0"/>
              <a:t> för omsorgspersonal och legitimerad personal</a:t>
            </a:r>
            <a:r>
              <a:rPr lang="sv-SE" b="0" dirty="0" smtClean="0"/>
              <a:t>. Guide om detta kommer. Samt test. </a:t>
            </a:r>
            <a:endParaRPr lang="sv-SE" sz="1200" dirty="0" smtClean="0"/>
          </a:p>
          <a:p>
            <a:pPr marL="171450" lvl="0" indent="-171450">
              <a:buFont typeface="Arial" panose="020B0604020202020204" pitchFamily="34" charset="0"/>
              <a:buChar char="•"/>
            </a:pPr>
            <a:r>
              <a:rPr lang="sv-SE" sz="1200" dirty="0" smtClean="0"/>
              <a:t>Stöd för samtal om levnadsvanor (kommer senare) </a:t>
            </a:r>
            <a:br>
              <a:rPr lang="sv-SE" sz="1200" dirty="0" smtClean="0"/>
            </a:br>
            <a:r>
              <a:rPr lang="sv-SE" sz="1200" dirty="0" smtClean="0"/>
              <a:t>Som ett komplement till övriga delar finns även ett </a:t>
            </a:r>
            <a:r>
              <a:rPr lang="sv-SE" sz="1200" dirty="0" err="1" smtClean="0"/>
              <a:t>mobilanpassat</a:t>
            </a:r>
            <a:r>
              <a:rPr lang="sv-SE" sz="1200" dirty="0" smtClean="0"/>
              <a:t> verktyg som ett stöd inför samtal om levnadsvanor. Här får personalen konkreta tips på hur man kan prata och fråga om levnadsvanor. </a:t>
            </a:r>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32</a:t>
            </a:fld>
            <a:endParaRPr lang="sv-SE"/>
          </a:p>
        </p:txBody>
      </p:sp>
    </p:spTree>
    <p:extLst>
      <p:ext uri="{BB962C8B-B14F-4D97-AF65-F5344CB8AC3E}">
        <p14:creationId xmlns:p14="http://schemas.microsoft.com/office/powerpoint/2010/main" val="3944692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Nytt uppdrag med kostnad och spridning</a:t>
            </a:r>
            <a:r>
              <a:rPr lang="sv-SE" baseline="0" dirty="0" smtClean="0"/>
              <a:t> av arbetssätt. </a:t>
            </a:r>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33</a:t>
            </a:fld>
            <a:endParaRPr lang="sv-SE"/>
          </a:p>
        </p:txBody>
      </p:sp>
    </p:spTree>
    <p:extLst>
      <p:ext uri="{BB962C8B-B14F-4D97-AF65-F5344CB8AC3E}">
        <p14:creationId xmlns:p14="http://schemas.microsoft.com/office/powerpoint/2010/main" val="1416062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2400" b="1" u="sng" kern="1200" dirty="0" smtClean="0">
                <a:solidFill>
                  <a:schemeClr val="tx1"/>
                </a:solidFill>
                <a:effectLst/>
                <a:latin typeface="+mn-lt"/>
                <a:ea typeface="+mn-ea"/>
                <a:cs typeface="+mn-cs"/>
              </a:rPr>
              <a:t>Grundläggande utbildning om munhälsa och munvård</a:t>
            </a:r>
            <a:r>
              <a:rPr lang="sv-SE" sz="2400" u="sng"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Utbildningen är en grundläggande utbildning om munhälsa och munvård och vänder sig till </a:t>
            </a:r>
            <a:r>
              <a:rPr lang="sv-SE" sz="1200" b="1" kern="1200" dirty="0" smtClean="0">
                <a:solidFill>
                  <a:schemeClr val="tx1"/>
                </a:solidFill>
                <a:effectLst/>
                <a:latin typeface="+mn-lt"/>
                <a:ea typeface="+mn-ea"/>
                <a:cs typeface="+mn-cs"/>
              </a:rPr>
              <a:t>baspersonal</a:t>
            </a:r>
            <a:r>
              <a:rPr lang="sv-SE" sz="1200" kern="1200" dirty="0" smtClean="0">
                <a:solidFill>
                  <a:schemeClr val="tx1"/>
                </a:solidFill>
                <a:effectLst/>
                <a:latin typeface="+mn-lt"/>
                <a:ea typeface="+mn-ea"/>
                <a:cs typeface="+mn-cs"/>
              </a:rPr>
              <a:t> som i sitt dagliga arbete möter personer som behöver stöd med sin munvård. Till exempel </a:t>
            </a:r>
            <a:r>
              <a:rPr lang="sv-SE" sz="1200" b="1" kern="1200" dirty="0" smtClean="0">
                <a:solidFill>
                  <a:schemeClr val="tx1"/>
                </a:solidFill>
                <a:effectLst/>
                <a:latin typeface="+mn-lt"/>
                <a:ea typeface="+mn-ea"/>
                <a:cs typeface="+mn-cs"/>
              </a:rPr>
              <a:t>undersköterskor och vårdbiträden</a:t>
            </a:r>
            <a:r>
              <a:rPr lang="sv-SE" sz="1200" kern="1200" dirty="0" smtClean="0">
                <a:solidFill>
                  <a:schemeClr val="tx1"/>
                </a:solidFill>
                <a:effectLst/>
                <a:latin typeface="+mn-lt"/>
                <a:ea typeface="+mn-ea"/>
                <a:cs typeface="+mn-cs"/>
              </a:rPr>
              <a:t>. Utbildningen omfattar sju moduler och tar ca en timme att genomföra.</a:t>
            </a:r>
          </a:p>
          <a:p>
            <a:r>
              <a:rPr lang="sv-SE" sz="1200" kern="1200" dirty="0" smtClean="0">
                <a:solidFill>
                  <a:schemeClr val="tx1"/>
                </a:solidFill>
                <a:effectLst/>
                <a:latin typeface="+mn-lt"/>
                <a:ea typeface="+mn-ea"/>
                <a:cs typeface="+mn-cs"/>
              </a:rPr>
              <a:t> </a:t>
            </a:r>
          </a:p>
          <a:p>
            <a:r>
              <a:rPr lang="sv-SE" sz="1200" b="1" kern="1200" dirty="0" smtClean="0">
                <a:solidFill>
                  <a:schemeClr val="tx1"/>
                </a:solidFill>
                <a:effectLst/>
                <a:latin typeface="+mn-lt"/>
                <a:ea typeface="+mn-ea"/>
                <a:cs typeface="+mn-cs"/>
              </a:rPr>
              <a:t>Vad är syfte och mål med utbildningen</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Syftet med utbildningen är att ge </a:t>
            </a:r>
            <a:r>
              <a:rPr lang="sv-SE" sz="1200" b="1" kern="1200" dirty="0" smtClean="0">
                <a:solidFill>
                  <a:schemeClr val="tx1"/>
                </a:solidFill>
                <a:effectLst/>
                <a:latin typeface="+mn-lt"/>
                <a:ea typeface="+mn-ea"/>
                <a:cs typeface="+mn-cs"/>
              </a:rPr>
              <a:t>grundläggande kunskaper om munhälsa och munvård för personer med särskilda behov och sjukdomstillstånd</a:t>
            </a:r>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Utbildningen ger kunskaper om:</a:t>
            </a:r>
          </a:p>
          <a:p>
            <a:r>
              <a:rPr lang="sv-SE" sz="1200" kern="1200" dirty="0" smtClean="0">
                <a:solidFill>
                  <a:schemeClr val="tx1"/>
                </a:solidFill>
                <a:effectLst/>
                <a:latin typeface="+mn-lt"/>
                <a:ea typeface="+mn-ea"/>
                <a:cs typeface="+mn-cs"/>
              </a:rPr>
              <a:t>·         munhälsa och munvård och dess betydelse för hälsa och livskvalité </a:t>
            </a:r>
          </a:p>
          <a:p>
            <a:r>
              <a:rPr lang="sv-SE" sz="1200" kern="1200" dirty="0" smtClean="0">
                <a:solidFill>
                  <a:schemeClr val="tx1"/>
                </a:solidFill>
                <a:effectLst/>
                <a:latin typeface="+mn-lt"/>
                <a:ea typeface="+mn-ea"/>
                <a:cs typeface="+mn-cs"/>
              </a:rPr>
              <a:t>·         att förebygga och identifiera ohälsa i munnen </a:t>
            </a:r>
          </a:p>
          <a:p>
            <a:r>
              <a:rPr lang="sv-SE" sz="1200" kern="1200" dirty="0" smtClean="0">
                <a:solidFill>
                  <a:schemeClr val="tx1"/>
                </a:solidFill>
                <a:effectLst/>
                <a:latin typeface="+mn-lt"/>
                <a:ea typeface="+mn-ea"/>
                <a:cs typeface="+mn-cs"/>
              </a:rPr>
              <a:t>·         att genomföra munvård och använda produkter och hjälpmedel </a:t>
            </a:r>
          </a:p>
          <a:p>
            <a:r>
              <a:rPr lang="sv-SE" sz="1200" kern="1200" dirty="0" smtClean="0">
                <a:solidFill>
                  <a:schemeClr val="tx1"/>
                </a:solidFill>
                <a:effectLst/>
                <a:latin typeface="+mn-lt"/>
                <a:ea typeface="+mn-ea"/>
                <a:cs typeface="+mn-cs"/>
              </a:rPr>
              <a:t>·         vikten av bemötande och delaktighet </a:t>
            </a:r>
          </a:p>
          <a:p>
            <a:r>
              <a:rPr lang="sv-SE" sz="1200" kern="1200" dirty="0" smtClean="0">
                <a:solidFill>
                  <a:schemeClr val="tx1"/>
                </a:solidFill>
                <a:effectLst/>
                <a:latin typeface="+mn-lt"/>
                <a:ea typeface="+mn-ea"/>
                <a:cs typeface="+mn-cs"/>
              </a:rPr>
              <a:t>·         samverkan, dokumentation och avvikelserapportering.</a:t>
            </a:r>
          </a:p>
          <a:p>
            <a:r>
              <a:rPr lang="sv-SE" sz="1200" kern="1200" dirty="0" smtClean="0">
                <a:solidFill>
                  <a:schemeClr val="tx1"/>
                </a:solidFill>
                <a:effectLst/>
                <a:latin typeface="+mn-lt"/>
                <a:ea typeface="+mn-ea"/>
                <a:cs typeface="+mn-cs"/>
              </a:rPr>
              <a:t> </a:t>
            </a:r>
          </a:p>
          <a:p>
            <a:r>
              <a:rPr lang="sv-SE" sz="1200" b="1" kern="1200" dirty="0" smtClean="0">
                <a:solidFill>
                  <a:schemeClr val="tx1"/>
                </a:solidFill>
                <a:effectLst/>
                <a:latin typeface="+mn-lt"/>
                <a:ea typeface="+mn-ea"/>
                <a:cs typeface="+mn-cs"/>
              </a:rPr>
              <a:t>Utbildningen innehåller</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Den webbaserade utbildningen omfattar sju moduler och är ca en timme lång. Här finns också en sida med länkar till fördjupningsmaterial samt ett dokument där alla reflektionsfrågor från utbildningen finns samlade. Större delen av webbutbildningen är ljudsatt</a:t>
            </a:r>
            <a:r>
              <a:rPr lang="sv-SE" sz="1200" kern="1200" baseline="0" dirty="0" smtClean="0">
                <a:solidFill>
                  <a:schemeClr val="tx1"/>
                </a:solidFill>
                <a:effectLst/>
                <a:latin typeface="+mn-lt"/>
                <a:ea typeface="+mn-ea"/>
                <a:cs typeface="+mn-cs"/>
              </a:rPr>
              <a:t> så man kan välja mellan att lyssna och läsa.</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 </a:t>
            </a:r>
          </a:p>
          <a:p>
            <a:r>
              <a:rPr lang="sv-SE" sz="1200" b="1" kern="1200" dirty="0" smtClean="0">
                <a:solidFill>
                  <a:schemeClr val="tx1"/>
                </a:solidFill>
                <a:effectLst/>
                <a:latin typeface="+mn-lt"/>
                <a:ea typeface="+mn-ea"/>
                <a:cs typeface="+mn-cs"/>
              </a:rPr>
              <a:t>Målgrupp</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Undersköterskor, vårdbiträden, stödpedagoger, stödassistenter med flera som i sitt dagliga arbete ger stöd till munvård.</a:t>
            </a:r>
          </a:p>
          <a:p>
            <a:r>
              <a:rPr lang="sv-SE" sz="1200" kern="1200" dirty="0" smtClean="0">
                <a:solidFill>
                  <a:schemeClr val="tx1"/>
                </a:solidFill>
                <a:effectLst/>
                <a:latin typeface="+mn-lt"/>
                <a:ea typeface="+mn-ea"/>
                <a:cs typeface="+mn-cs"/>
              </a:rPr>
              <a:t> </a:t>
            </a:r>
          </a:p>
          <a:p>
            <a:r>
              <a:rPr lang="sv-SE" sz="1200" b="1" kern="1200" dirty="0" smtClean="0">
                <a:solidFill>
                  <a:schemeClr val="tx1"/>
                </a:solidFill>
                <a:effectLst/>
                <a:latin typeface="+mn-lt"/>
                <a:ea typeface="+mn-ea"/>
                <a:cs typeface="+mn-cs"/>
              </a:rPr>
              <a:t>Kursbevis</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Deltagaren behöver ta del av alla sju modulerna för att bli godkänd på utbildningen och kunna skriva ut ett kursbevis. </a:t>
            </a:r>
          </a:p>
          <a:p>
            <a:endParaRPr lang="sv-SE"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sv-SE" sz="1600" b="1" kern="1200" dirty="0" smtClean="0">
                <a:solidFill>
                  <a:srgbClr val="FF0000"/>
                </a:solidFill>
                <a:effectLst/>
                <a:latin typeface="+mn-lt"/>
                <a:ea typeface="+mn-ea"/>
                <a:cs typeface="+mn-cs"/>
              </a:rPr>
              <a:t>Vägledning om</a:t>
            </a:r>
            <a:r>
              <a:rPr lang="sv-SE" sz="1600" b="1" kern="1200" baseline="0" dirty="0" smtClean="0">
                <a:solidFill>
                  <a:srgbClr val="FF0000"/>
                </a:solidFill>
                <a:effectLst/>
                <a:latin typeface="+mn-lt"/>
                <a:ea typeface="+mn-ea"/>
                <a:cs typeface="+mn-cs"/>
              </a:rPr>
              <a:t> </a:t>
            </a:r>
            <a:r>
              <a:rPr lang="sv-SE" sz="1600" b="1" kern="1200" dirty="0" smtClean="0">
                <a:solidFill>
                  <a:srgbClr val="FF0000"/>
                </a:solidFill>
                <a:effectLst/>
                <a:latin typeface="+mn-lt"/>
                <a:ea typeface="+mn-ea"/>
                <a:cs typeface="+mn-cs"/>
              </a:rPr>
              <a:t>munhälsa och demenssjukdom</a:t>
            </a:r>
            <a:endParaRPr lang="sv-SE" sz="1600" kern="1200" dirty="0" smtClean="0">
              <a:solidFill>
                <a:srgbClr val="FF0000"/>
              </a:solidFill>
              <a:effectLst/>
              <a:latin typeface="+mn-lt"/>
              <a:ea typeface="+mn-ea"/>
              <a:cs typeface="+mn-cs"/>
            </a:endParaRPr>
          </a:p>
          <a:p>
            <a:r>
              <a:rPr lang="sv-SE" sz="1200" kern="1200" dirty="0" smtClean="0">
                <a:solidFill>
                  <a:schemeClr val="tx1"/>
                </a:solidFill>
                <a:effectLst/>
                <a:latin typeface="+mn-lt"/>
                <a:ea typeface="+mn-ea"/>
                <a:cs typeface="+mn-cs"/>
              </a:rPr>
              <a:t>Med kommande vägledning vill Socialstyrelsen uppmärksamma att munhälsan behöver vara en del av den regelbundna uppföljningen av personer med demenssjukdom. Målgruppen för vägledningen är chefer, verksamhetsutvecklare och personal inom socialtjänst, tandvård och hälso- och sjukvård. Risken för bristande munhälsa ökar redan tidigt i demenssjukdomen och kan leda till skador som innebär smärta för den enskilde och en sämre allmän hälsa. För personer med demenssjukdom kan det redan tidigt i sjukdomen uppstå svårigheter med att upprätthålla den dagliga munvården som exempelvis tandborstning och protesrengöring. Hälso- och sjukvården, tandvården och socialtjänsten har ett gemensamt ansvar att uppmärksamma munhälsan under hela sjukdomsförloppet och att ha fastställda rutiner för när samverkan behöver ske.  I vägledningen uppmärksammas behovet av att tidigt förebygga och följa upp munhälsan hos personer med demenssjukdom.</a:t>
            </a:r>
          </a:p>
          <a:p>
            <a:endParaRPr lang="sv-SE"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34</a:t>
            </a:fld>
            <a:endParaRPr lang="sv-SE"/>
          </a:p>
        </p:txBody>
      </p:sp>
    </p:spTree>
    <p:extLst>
      <p:ext uri="{BB962C8B-B14F-4D97-AF65-F5344CB8AC3E}">
        <p14:creationId xmlns:p14="http://schemas.microsoft.com/office/powerpoint/2010/main" val="1953475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SoS har fått ett regeringsuppdrag…</a:t>
            </a:r>
          </a:p>
        </p:txBody>
      </p:sp>
      <p:sp>
        <p:nvSpPr>
          <p:cNvPr id="4" name="Platshållare för bildnummer 3"/>
          <p:cNvSpPr>
            <a:spLocks noGrp="1"/>
          </p:cNvSpPr>
          <p:nvPr>
            <p:ph type="sldNum" sz="quarter" idx="10"/>
          </p:nvPr>
        </p:nvSpPr>
        <p:spPr/>
        <p:txBody>
          <a:bodyPr/>
          <a:lstStyle/>
          <a:p>
            <a:fld id="{D4045FB0-5EAC-49C2-A7A1-C763FDD81356}" type="slidenum">
              <a:rPr lang="sv-SE" smtClean="0"/>
              <a:t>6</a:t>
            </a:fld>
            <a:endParaRPr lang="sv-SE"/>
          </a:p>
        </p:txBody>
      </p:sp>
    </p:spTree>
    <p:extLst>
      <p:ext uri="{BB962C8B-B14F-4D97-AF65-F5344CB8AC3E}">
        <p14:creationId xmlns:p14="http://schemas.microsoft.com/office/powerpoint/2010/main" val="2125351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smtClean="0"/>
              <a:t>Totalt antal användare</a:t>
            </a:r>
            <a:r>
              <a:rPr lang="sv-SE" sz="1000" baseline="0" dirty="0" smtClean="0"/>
              <a:t> i portalen och antal aktiva användare. </a:t>
            </a:r>
          </a:p>
          <a:p>
            <a:endParaRPr lang="sv-SE" sz="1000" dirty="0" smtClean="0"/>
          </a:p>
          <a:p>
            <a:r>
              <a:rPr lang="sv-SE" sz="1000" dirty="0" smtClean="0"/>
              <a:t>Behöver logga in för test och intyg, samt för statistik och uppföljning</a:t>
            </a:r>
          </a:p>
          <a:p>
            <a:r>
              <a:rPr lang="sv-SE" sz="1000" dirty="0" smtClean="0"/>
              <a:t>Finns</a:t>
            </a:r>
            <a:r>
              <a:rPr lang="sv-SE" sz="1000" baseline="0" dirty="0" smtClean="0"/>
              <a:t> även öppet material, ex. Basala hygienrutiner via flik som heter Kurser som inte kräver inloggning.</a:t>
            </a:r>
          </a:p>
          <a:p>
            <a:r>
              <a:rPr lang="sv-SE" sz="1000" dirty="0" smtClean="0"/>
              <a:t>Utvecklingsarbete att dela material pågår. Kommer att sammanställas under våren</a:t>
            </a:r>
            <a:r>
              <a:rPr lang="sv-SE" sz="1000" baseline="0" dirty="0" smtClean="0"/>
              <a:t> och testar under hösten, en pilot. </a:t>
            </a:r>
            <a:endParaRPr lang="sv-SE" sz="1000" dirty="0" smtClean="0"/>
          </a:p>
          <a:p>
            <a:r>
              <a:rPr lang="sv-SE" sz="1000" dirty="0" smtClean="0"/>
              <a:t>Support - hör</a:t>
            </a:r>
            <a:r>
              <a:rPr lang="sv-SE" sz="1000" baseline="0" dirty="0" smtClean="0"/>
              <a:t> av er till oss vi utbildning@socialstyrelsen.se </a:t>
            </a:r>
            <a:endParaRPr lang="sv-SE" sz="1000" dirty="0" smtClean="0"/>
          </a:p>
        </p:txBody>
      </p:sp>
      <p:sp>
        <p:nvSpPr>
          <p:cNvPr id="4" name="Platshållare för bildnummer 3"/>
          <p:cNvSpPr>
            <a:spLocks noGrp="1"/>
          </p:cNvSpPr>
          <p:nvPr>
            <p:ph type="sldNum" sz="quarter" idx="10"/>
          </p:nvPr>
        </p:nvSpPr>
        <p:spPr/>
        <p:txBody>
          <a:bodyPr/>
          <a:lstStyle/>
          <a:p>
            <a:fld id="{D4045FB0-5EAC-49C2-A7A1-C763FDD81356}" type="slidenum">
              <a:rPr lang="sv-SE" smtClean="0"/>
              <a:t>35</a:t>
            </a:fld>
            <a:endParaRPr lang="sv-SE"/>
          </a:p>
        </p:txBody>
      </p:sp>
    </p:spTree>
    <p:extLst>
      <p:ext uri="{BB962C8B-B14F-4D97-AF65-F5344CB8AC3E}">
        <p14:creationId xmlns:p14="http://schemas.microsoft.com/office/powerpoint/2010/main" val="407767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endParaRPr lang="sv-SE" b="0" baseline="0" dirty="0" smtClean="0"/>
          </a:p>
        </p:txBody>
      </p:sp>
      <p:sp>
        <p:nvSpPr>
          <p:cNvPr id="4" name="Platshållare för bildnummer 3"/>
          <p:cNvSpPr>
            <a:spLocks noGrp="1"/>
          </p:cNvSpPr>
          <p:nvPr>
            <p:ph type="sldNum" sz="quarter" idx="10"/>
          </p:nvPr>
        </p:nvSpPr>
        <p:spPr/>
        <p:txBody>
          <a:bodyPr/>
          <a:lstStyle/>
          <a:p>
            <a:fld id="{27653E8C-1811-494E-9869-B1018F494661}" type="slidenum">
              <a:rPr lang="sv-SE" smtClean="0"/>
              <a:t>7</a:t>
            </a:fld>
            <a:endParaRPr lang="sv-SE"/>
          </a:p>
        </p:txBody>
      </p:sp>
    </p:spTree>
    <p:extLst>
      <p:ext uri="{BB962C8B-B14F-4D97-AF65-F5344CB8AC3E}">
        <p14:creationId xmlns:p14="http://schemas.microsoft.com/office/powerpoint/2010/main" val="1303370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del 2</a:t>
            </a:r>
          </a:p>
          <a:p>
            <a:r>
              <a:rPr lang="sv-SE" sz="1200" kern="1200" dirty="0" smtClean="0">
                <a:solidFill>
                  <a:schemeClr val="tx1"/>
                </a:solidFill>
                <a:effectLst/>
                <a:latin typeface="+mn-lt"/>
                <a:ea typeface="+mn-ea"/>
                <a:cs typeface="+mn-cs"/>
              </a:rPr>
              <a:t>ett övergripande mer omfattande kunskapsstöd med rekommendationer om vård, inklusive rehabilitering, vid </a:t>
            </a:r>
            <a:r>
              <a:rPr lang="sv-SE" sz="1200" kern="1200" dirty="0" err="1" smtClean="0">
                <a:solidFill>
                  <a:schemeClr val="tx1"/>
                </a:solidFill>
                <a:effectLst/>
                <a:latin typeface="+mn-lt"/>
                <a:ea typeface="+mn-ea"/>
                <a:cs typeface="+mn-cs"/>
              </a:rPr>
              <a:t>postcovid</a:t>
            </a:r>
            <a:r>
              <a:rPr lang="sv-SE" sz="1200" kern="1200" dirty="0" smtClean="0">
                <a:solidFill>
                  <a:schemeClr val="tx1"/>
                </a:solidFill>
                <a:effectLst/>
                <a:latin typeface="+mn-lt"/>
                <a:ea typeface="+mn-ea"/>
                <a:cs typeface="+mn-cs"/>
              </a:rPr>
              <a:t> samt stöd för att bygga kunskap och följa upp vården systematiskt</a:t>
            </a:r>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9</a:t>
            </a:fld>
            <a:endParaRPr lang="sv-SE"/>
          </a:p>
        </p:txBody>
      </p:sp>
    </p:spTree>
    <p:extLst>
      <p:ext uri="{BB962C8B-B14F-4D97-AF65-F5344CB8AC3E}">
        <p14:creationId xmlns:p14="http://schemas.microsoft.com/office/powerpoint/2010/main" val="2249613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del 3, processmodeller med förslag på arbetssätt för en strukturerad rehabilitering vid </a:t>
            </a:r>
            <a:r>
              <a:rPr lang="sv-SE" sz="1200" kern="1200" dirty="0" err="1" smtClean="0">
                <a:solidFill>
                  <a:schemeClr val="tx1"/>
                </a:solidFill>
                <a:effectLst/>
                <a:latin typeface="+mn-lt"/>
                <a:ea typeface="+mn-ea"/>
                <a:cs typeface="+mn-cs"/>
              </a:rPr>
              <a:t>postcovid</a:t>
            </a:r>
            <a:r>
              <a:rPr lang="sv-SE" sz="1200" kern="1200" dirty="0" smtClean="0">
                <a:solidFill>
                  <a:schemeClr val="tx1"/>
                </a:solidFill>
                <a:effectLst/>
                <a:latin typeface="+mn-lt"/>
                <a:ea typeface="+mn-ea"/>
                <a:cs typeface="+mn-cs"/>
              </a:rPr>
              <a:t>. </a:t>
            </a:r>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10</a:t>
            </a:fld>
            <a:endParaRPr lang="sv-SE"/>
          </a:p>
        </p:txBody>
      </p:sp>
    </p:spTree>
    <p:extLst>
      <p:ext uri="{BB962C8B-B14F-4D97-AF65-F5344CB8AC3E}">
        <p14:creationId xmlns:p14="http://schemas.microsoft.com/office/powerpoint/2010/main" val="1867629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Processmodell för person som inte kan ta sig till vårdcentral utan får</a:t>
            </a:r>
            <a:r>
              <a:rPr lang="sv-SE" baseline="0" dirty="0" smtClean="0"/>
              <a:t> sin rehabilitering i hemmet.</a:t>
            </a:r>
          </a:p>
          <a:p>
            <a:endParaRPr lang="sv-SE" baseline="0" dirty="0" smtClean="0"/>
          </a:p>
          <a:p>
            <a:r>
              <a:rPr lang="sv-SE" baseline="0" dirty="0" smtClean="0"/>
              <a:t>Här samverkar regional (grå) och kommunal (beige) primärvård. Ibland finns behov av att samverka med specialistvården (blå).</a:t>
            </a:r>
          </a:p>
          <a:p>
            <a:r>
              <a:rPr lang="sv-SE" baseline="0" dirty="0" smtClean="0"/>
              <a:t>Samverkan kan ske </a:t>
            </a:r>
            <a:r>
              <a:rPr lang="sv-SE" baseline="0" dirty="0" err="1" smtClean="0"/>
              <a:t>gnm</a:t>
            </a:r>
            <a:r>
              <a:rPr lang="sv-SE" baseline="0" dirty="0" smtClean="0"/>
              <a:t> konsultation eller att remittera patienten till specialistvården.</a:t>
            </a:r>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11</a:t>
            </a:fld>
            <a:endParaRPr lang="sv-SE"/>
          </a:p>
        </p:txBody>
      </p:sp>
    </p:spTree>
    <p:extLst>
      <p:ext uri="{BB962C8B-B14F-4D97-AF65-F5344CB8AC3E}">
        <p14:creationId xmlns:p14="http://schemas.microsoft.com/office/powerpoint/2010/main" val="1049979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045FB0-5EAC-49C2-A7A1-C763FDD81356}" type="slidenum">
              <a:rPr kumimoji="0" lang="sv-SE"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9509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smtClean="0"/>
              <a:t>ÖJ Resultat för den kommunala sjukvårdshuvudmannen presenteras juni 2021.</a:t>
            </a:r>
          </a:p>
          <a:p>
            <a:pPr>
              <a:spcBef>
                <a:spcPts val="1000"/>
              </a:spcBef>
            </a:pPr>
            <a:r>
              <a:rPr lang="sv-SE" sz="1400" b="0" dirty="0" smtClean="0"/>
              <a:t>Nya indikatorer och bakgrundsmått för kommunal hemsjukvård och SÄBO </a:t>
            </a:r>
          </a:p>
          <a:p>
            <a:pPr marL="342900" indent="-342900">
              <a:buFont typeface="Arial" panose="020B0604020202020204" pitchFamily="34" charset="0"/>
              <a:buChar char="•"/>
            </a:pPr>
            <a:r>
              <a:rPr lang="sv-SE" sz="1200" b="0" dirty="0" smtClean="0"/>
              <a:t>Fallskador per 1000 levnadsår och</a:t>
            </a:r>
            <a:r>
              <a:rPr lang="sv-SE" sz="1200" b="0" i="1" dirty="0" smtClean="0"/>
              <a:t> </a:t>
            </a:r>
            <a:r>
              <a:rPr lang="sv-SE" sz="1200" b="0" dirty="0" smtClean="0"/>
              <a:t>Fallskador (levnadsår) i genomsnitt 2017-2019</a:t>
            </a:r>
          </a:p>
          <a:p>
            <a:pPr marL="342900" indent="-342900">
              <a:buFont typeface="Arial" panose="020B0604020202020204" pitchFamily="34" charset="0"/>
              <a:buChar char="•"/>
            </a:pPr>
            <a:r>
              <a:rPr lang="sv-SE" sz="1200" b="0" dirty="0" smtClean="0"/>
              <a:t>Höft- eller lårfrakturer per 1000 levnadsår och Höft- eller lårfraktur (levnadsår) i genomsnitt 2017-2019</a:t>
            </a:r>
          </a:p>
          <a:p>
            <a:pPr>
              <a:spcBef>
                <a:spcPts val="1000"/>
              </a:spcBef>
            </a:pPr>
            <a:r>
              <a:rPr lang="sv-SE" sz="1400" b="0" dirty="0" smtClean="0"/>
              <a:t>Justerad indikatorer</a:t>
            </a:r>
          </a:p>
          <a:p>
            <a:pPr marL="342900" indent="-342900">
              <a:buFont typeface="Arial" panose="020B0604020202020204" pitchFamily="34" charset="0"/>
              <a:buChar char="•"/>
            </a:pPr>
            <a:r>
              <a:rPr lang="sv-SE" sz="1200" b="0" dirty="0" smtClean="0"/>
              <a:t>Forum för systematisk patientsäkerhetsarbete </a:t>
            </a:r>
          </a:p>
          <a:p>
            <a:pPr marL="342900" indent="-342900">
              <a:buFont typeface="Arial" panose="020B0604020202020204" pitchFamily="34" charset="0"/>
              <a:buChar char="•"/>
            </a:pPr>
            <a:r>
              <a:rPr lang="sv-SE" sz="1200" b="0" dirty="0" smtClean="0"/>
              <a:t>Överenskommelse för samverkan om verksamhetsförlagd utbildning (VFU). </a:t>
            </a:r>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19</a:t>
            </a:fld>
            <a:endParaRPr lang="sv-SE" dirty="0"/>
          </a:p>
        </p:txBody>
      </p:sp>
    </p:spTree>
    <p:extLst>
      <p:ext uri="{BB962C8B-B14F-4D97-AF65-F5344CB8AC3E}">
        <p14:creationId xmlns:p14="http://schemas.microsoft.com/office/powerpoint/2010/main" val="3373800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24</a:t>
            </a:fld>
            <a:endParaRPr lang="sv-SE" dirty="0"/>
          </a:p>
        </p:txBody>
      </p:sp>
    </p:spTree>
    <p:extLst>
      <p:ext uri="{BB962C8B-B14F-4D97-AF65-F5344CB8AC3E}">
        <p14:creationId xmlns:p14="http://schemas.microsoft.com/office/powerpoint/2010/main" val="923047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6" name="Rektangel 15"/>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9" name="Platshållare för bild 8"/>
          <p:cNvSpPr>
            <a:spLocks noGrp="1"/>
          </p:cNvSpPr>
          <p:nvPr>
            <p:ph type="pic" sz="quarter" idx="13"/>
          </p:nvPr>
        </p:nvSpPr>
        <p:spPr>
          <a:xfrm>
            <a:off x="0" y="4173580"/>
            <a:ext cx="12196800" cy="2684421"/>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4421">
                <a:moveTo>
                  <a:pt x="1" y="2337683"/>
                </a:moveTo>
                <a:lnTo>
                  <a:pt x="9131698" y="0"/>
                </a:lnTo>
                <a:cubicBezTo>
                  <a:pt x="9136999" y="894807"/>
                  <a:pt x="9142299" y="1789614"/>
                  <a:pt x="9147600" y="2684421"/>
                </a:cubicBezTo>
                <a:lnTo>
                  <a:pt x="0" y="2684421"/>
                </a:lnTo>
                <a:cubicBezTo>
                  <a:pt x="0" y="2568842"/>
                  <a:pt x="1" y="2453262"/>
                  <a:pt x="1" y="2337683"/>
                </a:cubicBezTo>
                <a:close/>
              </a:path>
            </a:pathLst>
          </a:custGeom>
          <a:solidFill>
            <a:srgbClr val="A5ACAF"/>
          </a:solidFill>
        </p:spPr>
        <p:txBody>
          <a:bodyPr anchor="b" anchorCtr="0"/>
          <a:lstStyle>
            <a:lvl1pPr marL="0" indent="0" algn="r">
              <a:buNone/>
              <a:defRPr b="0"/>
            </a:lvl1pPr>
          </a:lstStyle>
          <a:p>
            <a:r>
              <a:rPr lang="sv-SE" dirty="0" smtClean="0"/>
              <a:t>Klicka på ikonen för att lägga till en bild</a:t>
            </a:r>
            <a:endParaRPr lang="sv-SE" dirty="0"/>
          </a:p>
        </p:txBody>
      </p:sp>
      <p:sp>
        <p:nvSpPr>
          <p:cNvPr id="2" name="Rubrik 1"/>
          <p:cNvSpPr>
            <a:spLocks noGrp="1"/>
          </p:cNvSpPr>
          <p:nvPr>
            <p:ph type="ctrTitle"/>
          </p:nvPr>
        </p:nvSpPr>
        <p:spPr>
          <a:xfrm>
            <a:off x="1045789" y="2059055"/>
            <a:ext cx="10363200" cy="1104900"/>
          </a:xfrm>
        </p:spPr>
        <p:txBody>
          <a:bodyPr/>
          <a:lstStyle>
            <a:lvl1pPr>
              <a:defRPr sz="3400">
                <a:solidFill>
                  <a:srgbClr val="E98300"/>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1068918" y="4266502"/>
            <a:ext cx="7811357" cy="232375"/>
          </a:xfrm>
        </p:spPr>
        <p:txBody>
          <a:bodyPr/>
          <a:lstStyle>
            <a:lvl1pPr marL="0" indent="0" algn="l">
              <a:spcBef>
                <a:spcPts val="0"/>
              </a:spcBef>
              <a:spcAft>
                <a:spcPts val="0"/>
              </a:spcAft>
              <a:buNone/>
              <a:defRPr sz="1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om du vill redigera mall för underrubrikformat</a:t>
            </a:r>
            <a:endParaRPr lang="sv-SE" dirty="0"/>
          </a:p>
        </p:txBody>
      </p:sp>
      <p:sp>
        <p:nvSpPr>
          <p:cNvPr id="4" name="Platshållare för datum 3"/>
          <p:cNvSpPr>
            <a:spLocks noGrp="1"/>
          </p:cNvSpPr>
          <p:nvPr>
            <p:ph type="dt" sz="half" idx="10"/>
          </p:nvPr>
        </p:nvSpPr>
        <p:spPr>
          <a:xfrm>
            <a:off x="1090120" y="5380363"/>
            <a:ext cx="1536171" cy="267235"/>
          </a:xfrm>
        </p:spPr>
        <p:txBody>
          <a:bodyPr/>
          <a:lstStyle>
            <a:lvl1pPr>
              <a:defRPr sz="900" b="1">
                <a:solidFill>
                  <a:srgbClr val="FFFFFF"/>
                </a:solidFill>
              </a:defRPr>
            </a:lvl1pPr>
          </a:lstStyle>
          <a:p>
            <a:endParaRPr lang="sv-SE" dirty="0"/>
          </a:p>
        </p:txBody>
      </p:sp>
      <p:sp>
        <p:nvSpPr>
          <p:cNvPr id="14" name="Platshållare för text 13"/>
          <p:cNvSpPr>
            <a:spLocks noGrp="1"/>
          </p:cNvSpPr>
          <p:nvPr>
            <p:ph type="body" sz="quarter" idx="14"/>
          </p:nvPr>
        </p:nvSpPr>
        <p:spPr>
          <a:xfrm>
            <a:off x="1068917" y="4475023"/>
            <a:ext cx="7811392" cy="722312"/>
          </a:xfrm>
        </p:spPr>
        <p:txBody>
          <a:bodyPr/>
          <a:lstStyle>
            <a:lvl1pPr marL="0" indent="0">
              <a:spcBef>
                <a:spcPts val="0"/>
              </a:spcBef>
              <a:spcAft>
                <a:spcPts val="0"/>
              </a:spcAft>
              <a:buNone/>
              <a:defRPr sz="1400" b="0">
                <a:solidFill>
                  <a:srgbClr val="FFFFFF"/>
                </a:solidFill>
              </a:defRPr>
            </a:lvl1pPr>
            <a:lvl2pPr marL="285750" indent="0">
              <a:buNone/>
              <a:defRPr sz="1400">
                <a:solidFill>
                  <a:schemeClr val="bg2"/>
                </a:solidFill>
              </a:defRPr>
            </a:lvl2pPr>
            <a:lvl3pPr marL="539750" indent="0">
              <a:buNone/>
              <a:defRPr sz="1400">
                <a:solidFill>
                  <a:schemeClr val="bg2"/>
                </a:solidFill>
              </a:defRPr>
            </a:lvl3pPr>
            <a:lvl4pPr marL="723900" indent="0">
              <a:buNone/>
              <a:defRPr sz="1400">
                <a:solidFill>
                  <a:schemeClr val="bg2"/>
                </a:solidFill>
              </a:defRPr>
            </a:lvl4pPr>
            <a:lvl5pPr marL="927100" indent="0">
              <a:buNone/>
              <a:defRPr sz="1400">
                <a:solidFill>
                  <a:schemeClr val="bg2"/>
                </a:solidFill>
              </a:defRPr>
            </a:lvl5pPr>
          </a:lstStyle>
          <a:p>
            <a:pPr lvl="0"/>
            <a:r>
              <a:rPr lang="sv-SE" smtClean="0"/>
              <a:t>Redigera format för bakgrundstext</a:t>
            </a:r>
          </a:p>
        </p:txBody>
      </p:sp>
      <p:pic>
        <p:nvPicPr>
          <p:cNvPr id="11" name="Bildobjekt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509" y="800438"/>
            <a:ext cx="2592000" cy="544144"/>
          </a:xfrm>
          <a:prstGeom prst="rect">
            <a:avLst/>
          </a:prstGeom>
        </p:spPr>
      </p:pic>
    </p:spTree>
    <p:extLst>
      <p:ext uri="{BB962C8B-B14F-4D97-AF65-F5344CB8AC3E}">
        <p14:creationId xmlns:p14="http://schemas.microsoft.com/office/powerpoint/2010/main" val="616236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punktlista och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1068917" y="687600"/>
            <a:ext cx="9268800"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dirty="0"/>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5767346" y="2128872"/>
            <a:ext cx="4399721" cy="3095625"/>
          </a:xfrm>
        </p:spPr>
        <p:txBody>
          <a:bodyPr/>
          <a:lstStyle>
            <a:lvl1pPr marL="0" indent="0">
              <a:buNone/>
              <a:defRPr sz="1400" b="0" baseline="0"/>
            </a:lvl1pPr>
          </a:lstStyle>
          <a:p>
            <a:r>
              <a:rPr lang="sv-SE" dirty="0" smtClean="0"/>
              <a:t>Klicka på ikonen för att lägga till en bild</a:t>
            </a:r>
            <a:endParaRPr lang="sv-SE" dirty="0"/>
          </a:p>
        </p:txBody>
      </p:sp>
      <p:sp>
        <p:nvSpPr>
          <p:cNvPr id="12" name="Platshållare för text 11"/>
          <p:cNvSpPr>
            <a:spLocks noGrp="1"/>
          </p:cNvSpPr>
          <p:nvPr>
            <p:ph type="body" sz="quarter" idx="15"/>
          </p:nvPr>
        </p:nvSpPr>
        <p:spPr>
          <a:xfrm>
            <a:off x="5764964" y="5299365"/>
            <a:ext cx="4416293" cy="471487"/>
          </a:xfrm>
        </p:spPr>
        <p:txBody>
          <a:bodyPr/>
          <a:lstStyle>
            <a:lvl1pPr marL="0" indent="0">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
        <p:nvSpPr>
          <p:cNvPr id="7" name="Platshållare för text 6"/>
          <p:cNvSpPr>
            <a:spLocks noGrp="1"/>
          </p:cNvSpPr>
          <p:nvPr>
            <p:ph type="body" sz="quarter" idx="16"/>
          </p:nvPr>
        </p:nvSpPr>
        <p:spPr>
          <a:xfrm>
            <a:off x="1068918" y="2139951"/>
            <a:ext cx="4451988" cy="3648075"/>
          </a:xfrm>
        </p:spPr>
        <p:txBody>
          <a:bodyPr/>
          <a:lstStyle>
            <a:lvl1pPr>
              <a:spcBef>
                <a:spcPts val="0"/>
              </a:spcBef>
              <a:defRPr sz="2600"/>
            </a:lvl1pPr>
            <a:lvl2pPr>
              <a:defRPr sz="2000"/>
            </a:lvl2pPr>
          </a:lstStyle>
          <a:p>
            <a:pPr lvl="0"/>
            <a:r>
              <a:rPr lang="sv-SE" smtClean="0"/>
              <a:t>Redigera format för bakgrundstext</a:t>
            </a:r>
          </a:p>
          <a:p>
            <a:pPr lvl="1"/>
            <a:r>
              <a:rPr lang="sv-SE" smtClean="0"/>
              <a:t>Nivå två</a:t>
            </a:r>
          </a:p>
          <a:p>
            <a:pPr lvl="2"/>
            <a:r>
              <a:rPr lang="sv-SE" smtClean="0"/>
              <a:t>Nivå tre</a:t>
            </a:r>
          </a:p>
        </p:txBody>
      </p:sp>
    </p:spTree>
    <p:extLst>
      <p:ext uri="{BB962C8B-B14F-4D97-AF65-F5344CB8AC3E}">
        <p14:creationId xmlns:p14="http://schemas.microsoft.com/office/powerpoint/2010/main" val="2587689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punktlista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dirty="0"/>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8" y="2139351"/>
            <a:ext cx="4547029" cy="3632799"/>
          </a:xfrm>
        </p:spPr>
        <p:txBody>
          <a:bodyPr/>
          <a:lstStyle>
            <a:lvl1pPr>
              <a:spcBef>
                <a:spcPts val="0"/>
              </a:spcBef>
              <a:defRPr sz="2600"/>
            </a:lvl1pPr>
            <a:lvl2pPr>
              <a:defRPr sz="2000"/>
            </a:lvl2pPr>
          </a:lstStyle>
          <a:p>
            <a:pPr lvl="0"/>
            <a:r>
              <a:rPr lang="sv-SE" smtClean="0"/>
              <a:t>Redigera format för bakgrundstext</a:t>
            </a:r>
          </a:p>
          <a:p>
            <a:pPr lvl="1"/>
            <a:r>
              <a:rPr lang="sv-SE" smtClean="0"/>
              <a:t>Nivå två</a:t>
            </a:r>
          </a:p>
          <a:p>
            <a:pPr lvl="2"/>
            <a:r>
              <a:rPr lang="sv-SE" smtClean="0"/>
              <a:t>Nivå tre</a:t>
            </a:r>
          </a:p>
        </p:txBody>
      </p:sp>
      <p:sp>
        <p:nvSpPr>
          <p:cNvPr id="9" name="Platshållare för bild 8"/>
          <p:cNvSpPr>
            <a:spLocks noGrp="1"/>
          </p:cNvSpPr>
          <p:nvPr>
            <p:ph type="pic" sz="quarter" idx="14"/>
          </p:nvPr>
        </p:nvSpPr>
        <p:spPr>
          <a:xfrm>
            <a:off x="5767346" y="2127600"/>
            <a:ext cx="6424655" cy="3439984"/>
          </a:xfrm>
        </p:spPr>
        <p:txBody>
          <a:bodyPr/>
          <a:lstStyle>
            <a:lvl1pPr marL="0" indent="0">
              <a:buNone/>
              <a:defRPr b="0"/>
            </a:lvl1pPr>
          </a:lstStyle>
          <a:p>
            <a:r>
              <a:rPr lang="sv-SE" dirty="0" smtClean="0"/>
              <a:t>Klicka på ikonen för att lägga till en bild</a:t>
            </a:r>
            <a:endParaRPr lang="sv-SE" dirty="0"/>
          </a:p>
        </p:txBody>
      </p:sp>
      <p:sp>
        <p:nvSpPr>
          <p:cNvPr id="12"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Tree>
    <p:extLst>
      <p:ext uri="{BB962C8B-B14F-4D97-AF65-F5344CB8AC3E}">
        <p14:creationId xmlns:p14="http://schemas.microsoft.com/office/powerpoint/2010/main" val="3354468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text och bild höger - 1">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dirty="0"/>
              <a:t>Sveriges kunskapsmyndighet för vård och omsorg </a:t>
            </a:r>
          </a:p>
        </p:txBody>
      </p:sp>
      <p:sp>
        <p:nvSpPr>
          <p:cNvPr id="5" name="Platshållare för bildnummer 4"/>
          <p:cNvSpPr>
            <a:spLocks noGrp="1"/>
          </p:cNvSpPr>
          <p:nvPr>
            <p:ph type="sldNum" sz="quarter" idx="12"/>
          </p:nvPr>
        </p:nvSpPr>
        <p:spPr/>
        <p:txBody>
          <a:bodyPr/>
          <a:lstStyle/>
          <a:p>
            <a:fld id="{F3A1DABF-CD59-47A1-8187-10F3203EF599}" type="slidenum">
              <a:rPr lang="sv-SE" smtClean="0"/>
              <a:pPr/>
              <a:t>‹#›</a:t>
            </a:fld>
            <a:endParaRPr lang="sv-SE" dirty="0"/>
          </a:p>
        </p:txBody>
      </p:sp>
      <p:sp>
        <p:nvSpPr>
          <p:cNvPr id="6" name="Rubrik 1"/>
          <p:cNvSpPr>
            <a:spLocks noGrp="1"/>
          </p:cNvSpPr>
          <p:nvPr>
            <p:ph type="title"/>
          </p:nvPr>
        </p:nvSpPr>
        <p:spPr>
          <a:xfrm>
            <a:off x="1071793" y="687600"/>
            <a:ext cx="9104716" cy="1296144"/>
          </a:xfrm>
        </p:spPr>
        <p:txBody>
          <a:bodyPr/>
          <a:lstStyle/>
          <a:p>
            <a:r>
              <a:rPr lang="sv-SE" smtClean="0"/>
              <a:t>Klicka här för att ändra format</a:t>
            </a:r>
            <a:endParaRPr lang="sv-SE" dirty="0"/>
          </a:p>
        </p:txBody>
      </p:sp>
      <p:sp>
        <p:nvSpPr>
          <p:cNvPr id="7" name="Platshållare för innehåll 7"/>
          <p:cNvSpPr>
            <a:spLocks noGrp="1"/>
          </p:cNvSpPr>
          <p:nvPr>
            <p:ph sz="quarter" idx="13"/>
          </p:nvPr>
        </p:nvSpPr>
        <p:spPr>
          <a:xfrm>
            <a:off x="1068918" y="2139351"/>
            <a:ext cx="4547029"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6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Redigera format för bakgrundstext</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
        <p:nvSpPr>
          <p:cNvPr id="8" name="Platshållare för bild 8"/>
          <p:cNvSpPr>
            <a:spLocks noGrp="1"/>
          </p:cNvSpPr>
          <p:nvPr>
            <p:ph type="pic" sz="quarter" idx="14"/>
          </p:nvPr>
        </p:nvSpPr>
        <p:spPr>
          <a:xfrm>
            <a:off x="5767346" y="2127600"/>
            <a:ext cx="4641863" cy="3439984"/>
          </a:xfrm>
        </p:spPr>
        <p:txBody>
          <a:bodyPr/>
          <a:lstStyle>
            <a:lvl1pPr marL="0" indent="0">
              <a:buNone/>
              <a:defRPr b="0"/>
            </a:lvl1pPr>
          </a:lstStyle>
          <a:p>
            <a:r>
              <a:rPr lang="sv-SE" dirty="0" smtClean="0"/>
              <a:t>Klicka på ikonen för att lägga till en bild</a:t>
            </a:r>
            <a:endParaRPr lang="sv-SE" dirty="0"/>
          </a:p>
        </p:txBody>
      </p:sp>
      <p:sp>
        <p:nvSpPr>
          <p:cNvPr id="9"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Tree>
    <p:extLst>
      <p:ext uri="{BB962C8B-B14F-4D97-AF65-F5344CB8AC3E}">
        <p14:creationId xmlns:p14="http://schemas.microsoft.com/office/powerpoint/2010/main" val="2968046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text och bild höger - 2">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dirty="0"/>
              <a:t>Sveriges kunskapsmyndighet för vård och omsorg </a:t>
            </a:r>
          </a:p>
        </p:txBody>
      </p:sp>
      <p:sp>
        <p:nvSpPr>
          <p:cNvPr id="5" name="Platshållare för bildnummer 4"/>
          <p:cNvSpPr>
            <a:spLocks noGrp="1"/>
          </p:cNvSpPr>
          <p:nvPr>
            <p:ph type="sldNum" sz="quarter" idx="12"/>
          </p:nvPr>
        </p:nvSpPr>
        <p:spPr/>
        <p:txBody>
          <a:bodyPr/>
          <a:lstStyle/>
          <a:p>
            <a:fld id="{F3A1DABF-CD59-47A1-8187-10F3203EF599}" type="slidenum">
              <a:rPr lang="sv-SE" smtClean="0"/>
              <a:pPr/>
              <a:t>‹#›</a:t>
            </a:fld>
            <a:endParaRPr lang="sv-SE" dirty="0"/>
          </a:p>
        </p:txBody>
      </p:sp>
      <p:sp>
        <p:nvSpPr>
          <p:cNvPr id="6" name="Rubrik 1"/>
          <p:cNvSpPr>
            <a:spLocks noGrp="1"/>
          </p:cNvSpPr>
          <p:nvPr>
            <p:ph type="title"/>
          </p:nvPr>
        </p:nvSpPr>
        <p:spPr>
          <a:xfrm>
            <a:off x="1071793" y="687600"/>
            <a:ext cx="9104716" cy="1296144"/>
          </a:xfrm>
        </p:spPr>
        <p:txBody>
          <a:bodyPr/>
          <a:lstStyle/>
          <a:p>
            <a:r>
              <a:rPr lang="sv-SE" smtClean="0"/>
              <a:t>Klicka här för att ändra format</a:t>
            </a:r>
            <a:endParaRPr lang="sv-SE" dirty="0"/>
          </a:p>
        </p:txBody>
      </p:sp>
      <p:sp>
        <p:nvSpPr>
          <p:cNvPr id="7" name="Platshållare för innehåll 7"/>
          <p:cNvSpPr>
            <a:spLocks noGrp="1"/>
          </p:cNvSpPr>
          <p:nvPr>
            <p:ph sz="quarter" idx="13"/>
          </p:nvPr>
        </p:nvSpPr>
        <p:spPr>
          <a:xfrm>
            <a:off x="1068918" y="2139351"/>
            <a:ext cx="4547029"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Redigera format för bakgrundstext</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
        <p:nvSpPr>
          <p:cNvPr id="8" name="Platshållare för bild 8"/>
          <p:cNvSpPr>
            <a:spLocks noGrp="1"/>
          </p:cNvSpPr>
          <p:nvPr>
            <p:ph type="pic" sz="quarter" idx="14"/>
          </p:nvPr>
        </p:nvSpPr>
        <p:spPr>
          <a:xfrm>
            <a:off x="5767346" y="2127600"/>
            <a:ext cx="4641863" cy="3439984"/>
          </a:xfrm>
        </p:spPr>
        <p:txBody>
          <a:bodyPr/>
          <a:lstStyle>
            <a:lvl1pPr marL="0" indent="0">
              <a:buNone/>
              <a:defRPr b="0"/>
            </a:lvl1pPr>
          </a:lstStyle>
          <a:p>
            <a:r>
              <a:rPr lang="sv-SE" dirty="0" smtClean="0"/>
              <a:t>Klicka på ikonen för att lägga till en bild</a:t>
            </a:r>
            <a:endParaRPr lang="sv-SE" dirty="0"/>
          </a:p>
        </p:txBody>
      </p:sp>
      <p:sp>
        <p:nvSpPr>
          <p:cNvPr id="9"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Tree>
    <p:extLst>
      <p:ext uri="{BB962C8B-B14F-4D97-AF65-F5344CB8AC3E}">
        <p14:creationId xmlns:p14="http://schemas.microsoft.com/office/powerpoint/2010/main" val="3253887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dirty="0"/>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5767346" y="2127600"/>
            <a:ext cx="6424655" cy="3439984"/>
          </a:xfrm>
        </p:spPr>
        <p:txBody>
          <a:bodyPr/>
          <a:lstStyle>
            <a:lvl1pPr marL="0" indent="0">
              <a:buNone/>
              <a:defRPr b="0"/>
            </a:lvl1pPr>
          </a:lstStyle>
          <a:p>
            <a:r>
              <a:rPr lang="sv-SE" dirty="0" smtClean="0"/>
              <a:t>Klicka på ikonen för att lägga till en bild</a:t>
            </a:r>
            <a:endParaRPr lang="sv-SE" dirty="0"/>
          </a:p>
        </p:txBody>
      </p:sp>
      <p:sp>
        <p:nvSpPr>
          <p:cNvPr id="12"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
        <p:nvSpPr>
          <p:cNvPr id="7" name="Platshållare för text 6"/>
          <p:cNvSpPr>
            <a:spLocks noGrp="1"/>
          </p:cNvSpPr>
          <p:nvPr>
            <p:ph type="body" sz="quarter" idx="16"/>
          </p:nvPr>
        </p:nvSpPr>
        <p:spPr>
          <a:xfrm>
            <a:off x="1068918" y="2130425"/>
            <a:ext cx="4336969" cy="3054050"/>
          </a:xfrm>
        </p:spPr>
        <p:txBody>
          <a:bodyPr/>
          <a:lstStyle>
            <a:lvl1pPr marL="0" indent="0">
              <a:buNone/>
              <a:defRPr sz="2600" b="1"/>
            </a:lvl1pPr>
            <a:lvl2pPr marL="285750" indent="0">
              <a:buNone/>
              <a:defRPr/>
            </a:lvl2pPr>
            <a:lvl3pPr marL="539750" indent="0">
              <a:buNone/>
              <a:defRPr/>
            </a:lvl3pPr>
            <a:lvl4pPr marL="723900" indent="0">
              <a:buNone/>
              <a:defRPr/>
            </a:lvl4pPr>
            <a:lvl5pPr marL="927100" indent="0">
              <a:buNone/>
              <a:defRPr/>
            </a:lvl5pPr>
          </a:lstStyle>
          <a:p>
            <a:pPr lvl="0"/>
            <a:r>
              <a:rPr lang="sv-SE" smtClean="0"/>
              <a:t>Redigera format för bakgrundstext</a:t>
            </a:r>
          </a:p>
        </p:txBody>
      </p:sp>
    </p:spTree>
    <p:extLst>
      <p:ext uri="{BB962C8B-B14F-4D97-AF65-F5344CB8AC3E}">
        <p14:creationId xmlns:p14="http://schemas.microsoft.com/office/powerpoint/2010/main" val="2719816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dirty="0"/>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5767346" y="2127600"/>
            <a:ext cx="6424655" cy="3439984"/>
          </a:xfrm>
        </p:spPr>
        <p:txBody>
          <a:bodyPr/>
          <a:lstStyle>
            <a:lvl1pPr marL="0" indent="0">
              <a:buNone/>
              <a:defRPr b="0"/>
            </a:lvl1pPr>
          </a:lstStyle>
          <a:p>
            <a:r>
              <a:rPr lang="sv-SE" dirty="0" smtClean="0"/>
              <a:t>Klicka på ikonen för att lägga till en bild</a:t>
            </a:r>
            <a:endParaRPr lang="sv-SE" dirty="0"/>
          </a:p>
        </p:txBody>
      </p:sp>
      <p:sp>
        <p:nvSpPr>
          <p:cNvPr id="12"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
        <p:nvSpPr>
          <p:cNvPr id="10" name="Platshållare för innehåll 7"/>
          <p:cNvSpPr>
            <a:spLocks noGrp="1"/>
          </p:cNvSpPr>
          <p:nvPr>
            <p:ph sz="quarter" idx="13"/>
          </p:nvPr>
        </p:nvSpPr>
        <p:spPr>
          <a:xfrm>
            <a:off x="1068918" y="2139351"/>
            <a:ext cx="4547029"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Redigera format för bakgrundstext</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Tree>
    <p:extLst>
      <p:ext uri="{BB962C8B-B14F-4D97-AF65-F5344CB8AC3E}">
        <p14:creationId xmlns:p14="http://schemas.microsoft.com/office/powerpoint/2010/main" val="2587608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punktlista och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276592"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dirty="0"/>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068918" y="2127601"/>
            <a:ext cx="4399721" cy="3441117"/>
          </a:xfrm>
        </p:spPr>
        <p:txBody>
          <a:bodyPr/>
          <a:lstStyle>
            <a:lvl1pPr marL="0" indent="0">
              <a:buNone/>
              <a:defRPr sz="1400" b="0"/>
            </a:lvl1pPr>
          </a:lstStyle>
          <a:p>
            <a:r>
              <a:rPr lang="sv-SE" dirty="0" smtClean="0"/>
              <a:t>Klicka på ikonen för att lägga till en bild</a:t>
            </a:r>
            <a:endParaRPr lang="sv-SE" dirty="0"/>
          </a:p>
        </p:txBody>
      </p:sp>
      <p:sp>
        <p:nvSpPr>
          <p:cNvPr id="15" name="Platshållare för text 11"/>
          <p:cNvSpPr>
            <a:spLocks noGrp="1"/>
          </p:cNvSpPr>
          <p:nvPr>
            <p:ph type="body" sz="quarter" idx="15"/>
          </p:nvPr>
        </p:nvSpPr>
        <p:spPr>
          <a:xfrm>
            <a:off x="5716437" y="5221275"/>
            <a:ext cx="4658265"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
        <p:nvSpPr>
          <p:cNvPr id="10" name="Platshållare för text 6"/>
          <p:cNvSpPr>
            <a:spLocks noGrp="1"/>
          </p:cNvSpPr>
          <p:nvPr>
            <p:ph type="body" sz="quarter" idx="16"/>
          </p:nvPr>
        </p:nvSpPr>
        <p:spPr>
          <a:xfrm>
            <a:off x="5715457" y="2139951"/>
            <a:ext cx="4451988" cy="3648075"/>
          </a:xfrm>
        </p:spPr>
        <p:txBody>
          <a:bodyPr/>
          <a:lstStyle>
            <a:lvl1pPr>
              <a:spcBef>
                <a:spcPts val="0"/>
              </a:spcBef>
              <a:defRPr sz="2600"/>
            </a:lvl1pPr>
            <a:lvl2pPr>
              <a:defRPr sz="2000"/>
            </a:lvl2pPr>
          </a:lstStyle>
          <a:p>
            <a:pPr lvl="0"/>
            <a:r>
              <a:rPr lang="sv-SE" smtClean="0"/>
              <a:t>Redigera format för bakgrundstext</a:t>
            </a:r>
          </a:p>
          <a:p>
            <a:pPr lvl="1"/>
            <a:r>
              <a:rPr lang="sv-SE" smtClean="0"/>
              <a:t>Nivå två</a:t>
            </a:r>
          </a:p>
          <a:p>
            <a:pPr lvl="2"/>
            <a:r>
              <a:rPr lang="sv-SE" smtClean="0"/>
              <a:t>Nivå tre</a:t>
            </a:r>
          </a:p>
        </p:txBody>
      </p:sp>
    </p:spTree>
    <p:extLst>
      <p:ext uri="{BB962C8B-B14F-4D97-AF65-F5344CB8AC3E}">
        <p14:creationId xmlns:p14="http://schemas.microsoft.com/office/powerpoint/2010/main" val="490163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punktlista och stor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302909"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dirty="0"/>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 y="2127600"/>
            <a:ext cx="5458940" cy="3439984"/>
          </a:xfrm>
        </p:spPr>
        <p:txBody>
          <a:bodyPr/>
          <a:lstStyle>
            <a:lvl1pPr marL="0" indent="0">
              <a:buNone/>
              <a:defRPr b="0"/>
            </a:lvl1pPr>
          </a:lstStyle>
          <a:p>
            <a:r>
              <a:rPr lang="sv-SE" dirty="0" smtClean="0"/>
              <a:t>Klicka på ikonen för att lägga till en bild</a:t>
            </a:r>
            <a:endParaRPr lang="sv-SE" dirty="0"/>
          </a:p>
        </p:txBody>
      </p:sp>
      <p:sp>
        <p:nvSpPr>
          <p:cNvPr id="11" name="Platshållare för text 11"/>
          <p:cNvSpPr>
            <a:spLocks noGrp="1"/>
          </p:cNvSpPr>
          <p:nvPr>
            <p:ph type="body" sz="quarter" idx="15"/>
          </p:nvPr>
        </p:nvSpPr>
        <p:spPr>
          <a:xfrm>
            <a:off x="5704936" y="5221275"/>
            <a:ext cx="4704272"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
        <p:nvSpPr>
          <p:cNvPr id="13" name="Platshållare för text 6"/>
          <p:cNvSpPr>
            <a:spLocks noGrp="1"/>
          </p:cNvSpPr>
          <p:nvPr>
            <p:ph type="body" sz="quarter" idx="16"/>
          </p:nvPr>
        </p:nvSpPr>
        <p:spPr>
          <a:xfrm>
            <a:off x="5715457" y="2139951"/>
            <a:ext cx="4451988" cy="3648075"/>
          </a:xfrm>
        </p:spPr>
        <p:txBody>
          <a:bodyPr/>
          <a:lstStyle>
            <a:lvl1pPr>
              <a:spcBef>
                <a:spcPts val="0"/>
              </a:spcBef>
              <a:defRPr sz="2600"/>
            </a:lvl1pPr>
            <a:lvl2pPr>
              <a:defRPr sz="2000"/>
            </a:lvl2pPr>
          </a:lstStyle>
          <a:p>
            <a:pPr lvl="0"/>
            <a:r>
              <a:rPr lang="sv-SE" smtClean="0"/>
              <a:t>Redigera format för bakgrundstext</a:t>
            </a:r>
          </a:p>
          <a:p>
            <a:pPr lvl="1"/>
            <a:r>
              <a:rPr lang="sv-SE" smtClean="0"/>
              <a:t>Nivå två</a:t>
            </a:r>
          </a:p>
          <a:p>
            <a:pPr lvl="2"/>
            <a:r>
              <a:rPr lang="sv-SE" smtClean="0"/>
              <a:t>Nivå tre</a:t>
            </a:r>
          </a:p>
        </p:txBody>
      </p:sp>
    </p:spTree>
    <p:extLst>
      <p:ext uri="{BB962C8B-B14F-4D97-AF65-F5344CB8AC3E}">
        <p14:creationId xmlns:p14="http://schemas.microsoft.com/office/powerpoint/2010/main" val="2210588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text och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276592"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dirty="0"/>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068918" y="2127601"/>
            <a:ext cx="4399721" cy="3441117"/>
          </a:xfrm>
        </p:spPr>
        <p:txBody>
          <a:bodyPr/>
          <a:lstStyle>
            <a:lvl1pPr marL="0" indent="0">
              <a:buNone/>
              <a:defRPr sz="1400" b="0"/>
            </a:lvl1pPr>
          </a:lstStyle>
          <a:p>
            <a:r>
              <a:rPr lang="sv-SE" dirty="0" smtClean="0"/>
              <a:t>Klicka på ikonen för att lägga till en bild</a:t>
            </a:r>
            <a:endParaRPr lang="sv-SE" dirty="0"/>
          </a:p>
        </p:txBody>
      </p:sp>
      <p:sp>
        <p:nvSpPr>
          <p:cNvPr id="15" name="Platshållare för text 11"/>
          <p:cNvSpPr>
            <a:spLocks noGrp="1"/>
          </p:cNvSpPr>
          <p:nvPr>
            <p:ph type="body" sz="quarter" idx="15"/>
          </p:nvPr>
        </p:nvSpPr>
        <p:spPr>
          <a:xfrm>
            <a:off x="5716437" y="5221275"/>
            <a:ext cx="4658265"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
        <p:nvSpPr>
          <p:cNvPr id="10" name="Platshållare för text 6"/>
          <p:cNvSpPr>
            <a:spLocks noGrp="1"/>
          </p:cNvSpPr>
          <p:nvPr>
            <p:ph type="body" sz="quarter" idx="16"/>
          </p:nvPr>
        </p:nvSpPr>
        <p:spPr>
          <a:xfrm>
            <a:off x="5704936" y="2130426"/>
            <a:ext cx="4668848"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smtClean="0"/>
              <a:t>Redigera format för bakgrundstext</a:t>
            </a:r>
          </a:p>
        </p:txBody>
      </p:sp>
    </p:spTree>
    <p:extLst>
      <p:ext uri="{BB962C8B-B14F-4D97-AF65-F5344CB8AC3E}">
        <p14:creationId xmlns:p14="http://schemas.microsoft.com/office/powerpoint/2010/main" val="930349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text och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276592"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dirty="0"/>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068918" y="2127601"/>
            <a:ext cx="4399721" cy="3441117"/>
          </a:xfrm>
        </p:spPr>
        <p:txBody>
          <a:bodyPr/>
          <a:lstStyle>
            <a:lvl1pPr marL="0" indent="0">
              <a:buNone/>
              <a:defRPr sz="1400" b="0"/>
            </a:lvl1pPr>
          </a:lstStyle>
          <a:p>
            <a:r>
              <a:rPr lang="sv-SE" dirty="0" smtClean="0"/>
              <a:t>Klicka på ikonen för att lägga till en bild</a:t>
            </a:r>
            <a:endParaRPr lang="sv-SE" dirty="0"/>
          </a:p>
        </p:txBody>
      </p:sp>
      <p:sp>
        <p:nvSpPr>
          <p:cNvPr id="15" name="Platshållare för text 11"/>
          <p:cNvSpPr>
            <a:spLocks noGrp="1"/>
          </p:cNvSpPr>
          <p:nvPr>
            <p:ph type="body" sz="quarter" idx="15"/>
          </p:nvPr>
        </p:nvSpPr>
        <p:spPr>
          <a:xfrm>
            <a:off x="5716437" y="5221275"/>
            <a:ext cx="4658265"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
        <p:nvSpPr>
          <p:cNvPr id="7" name="Platshållare för text 6"/>
          <p:cNvSpPr>
            <a:spLocks noGrp="1"/>
          </p:cNvSpPr>
          <p:nvPr>
            <p:ph type="body" sz="quarter" idx="16"/>
          </p:nvPr>
        </p:nvSpPr>
        <p:spPr>
          <a:xfrm>
            <a:off x="5704936" y="2130426"/>
            <a:ext cx="4668848" cy="2976412"/>
          </a:xfrm>
        </p:spPr>
        <p:txBody>
          <a:bodyPr/>
          <a:lstStyle>
            <a:lvl1pPr marL="0" indent="0">
              <a:buNone/>
              <a:defRPr sz="2000"/>
            </a:lvl1pPr>
            <a:lvl2pPr>
              <a:defRPr sz="2000"/>
            </a:lvl2pPr>
            <a:lvl3pPr>
              <a:defRPr sz="2000"/>
            </a:lvl3pPr>
            <a:lvl4pPr>
              <a:defRPr sz="2000"/>
            </a:lvl4pPr>
            <a:lvl5pPr>
              <a:defRPr sz="2000"/>
            </a:lvl5pPr>
          </a:lstStyle>
          <a:p>
            <a:pPr lvl="0"/>
            <a:r>
              <a:rPr lang="sv-SE" smtClean="0"/>
              <a:t>Redigera format för bakgrundstext</a:t>
            </a:r>
          </a:p>
        </p:txBody>
      </p:sp>
    </p:spTree>
    <p:extLst>
      <p:ext uri="{BB962C8B-B14F-4D97-AF65-F5344CB8AC3E}">
        <p14:creationId xmlns:p14="http://schemas.microsoft.com/office/powerpoint/2010/main" val="930349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sida med plats för bild">
    <p:spTree>
      <p:nvGrpSpPr>
        <p:cNvPr id="1" name=""/>
        <p:cNvGrpSpPr/>
        <p:nvPr/>
      </p:nvGrpSpPr>
      <p:grpSpPr>
        <a:xfrm>
          <a:off x="0" y="0"/>
          <a:ext cx="0" cy="0"/>
          <a:chOff x="0" y="0"/>
          <a:chExt cx="0" cy="0"/>
        </a:xfrm>
      </p:grpSpPr>
      <p:sp>
        <p:nvSpPr>
          <p:cNvPr id="10" name="Rektangel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9" name="Platshållare för bild 8"/>
          <p:cNvSpPr>
            <a:spLocks noGrp="1"/>
          </p:cNvSpPr>
          <p:nvPr>
            <p:ph type="pic" sz="quarter" idx="13"/>
          </p:nvPr>
        </p:nvSpPr>
        <p:spPr>
          <a:xfrm>
            <a:off x="0" y="1548842"/>
            <a:ext cx="12196800" cy="5309159"/>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 name="connsiteX0" fmla="*/ 1 w 9147600"/>
              <a:gd name="connsiteY0" fmla="*/ 1182114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1182114 h 2684421"/>
              <a:gd name="connsiteX0" fmla="*/ 1 w 9147600"/>
              <a:gd name="connsiteY0" fmla="*/ 1186140 h 2688447"/>
              <a:gd name="connsiteX1" fmla="*/ 9139649 w 9147600"/>
              <a:gd name="connsiteY1" fmla="*/ 0 h 2688447"/>
              <a:gd name="connsiteX2" fmla="*/ 9147600 w 9147600"/>
              <a:gd name="connsiteY2" fmla="*/ 2688447 h 2688447"/>
              <a:gd name="connsiteX3" fmla="*/ 0 w 9147600"/>
              <a:gd name="connsiteY3" fmla="*/ 2688447 h 2688447"/>
              <a:gd name="connsiteX4" fmla="*/ 1 w 9147600"/>
              <a:gd name="connsiteY4" fmla="*/ 1186140 h 2688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8447">
                <a:moveTo>
                  <a:pt x="1" y="1186140"/>
                </a:moveTo>
                <a:lnTo>
                  <a:pt x="9139649" y="0"/>
                </a:lnTo>
                <a:cubicBezTo>
                  <a:pt x="9144950" y="894807"/>
                  <a:pt x="9142299" y="1793640"/>
                  <a:pt x="9147600" y="2688447"/>
                </a:cubicBezTo>
                <a:lnTo>
                  <a:pt x="0" y="2688447"/>
                </a:lnTo>
                <a:cubicBezTo>
                  <a:pt x="0" y="2572868"/>
                  <a:pt x="1" y="1301719"/>
                  <a:pt x="1" y="1186140"/>
                </a:cubicBezTo>
                <a:close/>
              </a:path>
            </a:pathLst>
          </a:custGeom>
          <a:solidFill>
            <a:srgbClr val="A5ACAF"/>
          </a:solidFill>
        </p:spPr>
        <p:txBody>
          <a:bodyPr anchor="b" anchorCtr="0"/>
          <a:lstStyle>
            <a:lvl1pPr marL="0" indent="0" algn="r">
              <a:buNone/>
              <a:defRPr b="0"/>
            </a:lvl1pPr>
          </a:lstStyle>
          <a:p>
            <a:r>
              <a:rPr lang="sv-SE" dirty="0" smtClean="0"/>
              <a:t>Klicka på ikonen för att lägga till en bild</a:t>
            </a:r>
            <a:endParaRPr lang="sv-SE" dirty="0"/>
          </a:p>
        </p:txBody>
      </p:sp>
      <p:sp>
        <p:nvSpPr>
          <p:cNvPr id="2" name="Rubrik 1"/>
          <p:cNvSpPr>
            <a:spLocks noGrp="1"/>
          </p:cNvSpPr>
          <p:nvPr>
            <p:ph type="ctrTitle"/>
          </p:nvPr>
        </p:nvSpPr>
        <p:spPr>
          <a:xfrm>
            <a:off x="1045789" y="725701"/>
            <a:ext cx="10363200" cy="1408385"/>
          </a:xfrm>
        </p:spPr>
        <p:txBody>
          <a:bodyPr/>
          <a:lstStyle>
            <a:lvl1pPr>
              <a:defRPr sz="3400">
                <a:solidFill>
                  <a:srgbClr val="FFFFFF"/>
                </a:solidFill>
              </a:defRPr>
            </a:lvl1pPr>
          </a:lstStyle>
          <a:p>
            <a:r>
              <a:rPr lang="sv-SE" smtClean="0"/>
              <a:t>Klicka här för att ändra format</a:t>
            </a:r>
            <a:endParaRPr lang="sv-SE" dirty="0"/>
          </a:p>
        </p:txBody>
      </p:sp>
    </p:spTree>
    <p:extLst>
      <p:ext uri="{BB962C8B-B14F-4D97-AF65-F5344CB8AC3E}">
        <p14:creationId xmlns:p14="http://schemas.microsoft.com/office/powerpoint/2010/main" val="2703339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302909"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dirty="0"/>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 y="2127600"/>
            <a:ext cx="5458940" cy="3439984"/>
          </a:xfrm>
        </p:spPr>
        <p:txBody>
          <a:bodyPr/>
          <a:lstStyle>
            <a:lvl1pPr marL="0" indent="0">
              <a:buNone/>
              <a:defRPr b="0"/>
            </a:lvl1pPr>
          </a:lstStyle>
          <a:p>
            <a:r>
              <a:rPr lang="sv-SE" dirty="0" smtClean="0"/>
              <a:t>Klicka på ikonen för att lägga till en bild</a:t>
            </a:r>
            <a:endParaRPr lang="sv-SE" dirty="0"/>
          </a:p>
        </p:txBody>
      </p:sp>
      <p:sp>
        <p:nvSpPr>
          <p:cNvPr id="11" name="Platshållare för text 11"/>
          <p:cNvSpPr>
            <a:spLocks noGrp="1"/>
          </p:cNvSpPr>
          <p:nvPr>
            <p:ph type="body" sz="quarter" idx="15"/>
          </p:nvPr>
        </p:nvSpPr>
        <p:spPr>
          <a:xfrm>
            <a:off x="5704936" y="5221275"/>
            <a:ext cx="4704272"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
        <p:nvSpPr>
          <p:cNvPr id="12" name="Platshållare för text 6"/>
          <p:cNvSpPr>
            <a:spLocks noGrp="1"/>
          </p:cNvSpPr>
          <p:nvPr>
            <p:ph type="body" sz="quarter" idx="16"/>
          </p:nvPr>
        </p:nvSpPr>
        <p:spPr>
          <a:xfrm>
            <a:off x="5704936" y="2130426"/>
            <a:ext cx="4668848"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smtClean="0"/>
              <a:t>Redigera format för bakgrundstext</a:t>
            </a:r>
          </a:p>
        </p:txBody>
      </p:sp>
    </p:spTree>
    <p:extLst>
      <p:ext uri="{BB962C8B-B14F-4D97-AF65-F5344CB8AC3E}">
        <p14:creationId xmlns:p14="http://schemas.microsoft.com/office/powerpoint/2010/main" val="1803616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302909"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dirty="0"/>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 y="2127600"/>
            <a:ext cx="5458940" cy="3439984"/>
          </a:xfrm>
        </p:spPr>
        <p:txBody>
          <a:bodyPr/>
          <a:lstStyle>
            <a:lvl1pPr marL="0" indent="0">
              <a:buNone/>
              <a:defRPr b="0"/>
            </a:lvl1pPr>
          </a:lstStyle>
          <a:p>
            <a:r>
              <a:rPr lang="sv-SE" dirty="0" smtClean="0"/>
              <a:t>Klicka på ikonen för att lägga till en bild</a:t>
            </a:r>
            <a:endParaRPr lang="sv-SE" dirty="0"/>
          </a:p>
        </p:txBody>
      </p:sp>
      <p:sp>
        <p:nvSpPr>
          <p:cNvPr id="11" name="Platshållare för text 11"/>
          <p:cNvSpPr>
            <a:spLocks noGrp="1"/>
          </p:cNvSpPr>
          <p:nvPr>
            <p:ph type="body" sz="quarter" idx="15"/>
          </p:nvPr>
        </p:nvSpPr>
        <p:spPr>
          <a:xfrm>
            <a:off x="5704936" y="5221275"/>
            <a:ext cx="4704272"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
        <p:nvSpPr>
          <p:cNvPr id="12" name="Platshållare för text 6"/>
          <p:cNvSpPr>
            <a:spLocks noGrp="1"/>
          </p:cNvSpPr>
          <p:nvPr>
            <p:ph type="body" sz="quarter" idx="16"/>
          </p:nvPr>
        </p:nvSpPr>
        <p:spPr>
          <a:xfrm>
            <a:off x="5704936" y="2130426"/>
            <a:ext cx="4668848" cy="2976412"/>
          </a:xfrm>
        </p:spPr>
        <p:txBody>
          <a:bodyPr/>
          <a:lstStyle>
            <a:lvl1pPr marL="0" indent="0">
              <a:buNone/>
              <a:defRPr sz="2000"/>
            </a:lvl1pPr>
            <a:lvl2pPr>
              <a:defRPr sz="2000"/>
            </a:lvl2pPr>
            <a:lvl3pPr>
              <a:defRPr sz="2000"/>
            </a:lvl3pPr>
            <a:lvl4pPr>
              <a:defRPr sz="2000"/>
            </a:lvl4pPr>
            <a:lvl5pPr>
              <a:defRPr sz="2000"/>
            </a:lvl5pPr>
          </a:lstStyle>
          <a:p>
            <a:pPr lvl="0"/>
            <a:r>
              <a:rPr lang="sv-SE" smtClean="0"/>
              <a:t>Redigera format för bakgrundstext</a:t>
            </a:r>
          </a:p>
        </p:txBody>
      </p:sp>
    </p:spTree>
    <p:extLst>
      <p:ext uri="{BB962C8B-B14F-4D97-AF65-F5344CB8AC3E}">
        <p14:creationId xmlns:p14="http://schemas.microsoft.com/office/powerpoint/2010/main" val="1803616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dirty="0"/>
              <a:t>Sveriges kunskapsmyndighet för vård och omsorg </a:t>
            </a:r>
          </a:p>
        </p:txBody>
      </p:sp>
      <p:sp>
        <p:nvSpPr>
          <p:cNvPr id="5" name="Platshållare för bildnummer 4"/>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bild 7"/>
          <p:cNvSpPr>
            <a:spLocks noGrp="1"/>
          </p:cNvSpPr>
          <p:nvPr>
            <p:ph type="pic" sz="quarter" idx="13"/>
          </p:nvPr>
        </p:nvSpPr>
        <p:spPr>
          <a:xfrm>
            <a:off x="1068918" y="2074073"/>
            <a:ext cx="9110133" cy="3438525"/>
          </a:xfrm>
        </p:spPr>
        <p:txBody>
          <a:bodyPr/>
          <a:lstStyle>
            <a:lvl1pPr marL="0" indent="0">
              <a:buNone/>
              <a:defRPr b="0"/>
            </a:lvl1pPr>
          </a:lstStyle>
          <a:p>
            <a:r>
              <a:rPr lang="sv-SE" dirty="0" smtClean="0"/>
              <a:t>Klicka på ikonen för att lägga till en bild</a:t>
            </a:r>
            <a:endParaRPr lang="sv-SE" dirty="0"/>
          </a:p>
        </p:txBody>
      </p:sp>
      <p:sp>
        <p:nvSpPr>
          <p:cNvPr id="9" name="Platshållare för text 11"/>
          <p:cNvSpPr>
            <a:spLocks noGrp="1"/>
          </p:cNvSpPr>
          <p:nvPr>
            <p:ph type="body" sz="quarter" idx="15"/>
          </p:nvPr>
        </p:nvSpPr>
        <p:spPr>
          <a:xfrm>
            <a:off x="5766571" y="5612278"/>
            <a:ext cx="4416293"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Tree>
    <p:extLst>
      <p:ext uri="{BB962C8B-B14F-4D97-AF65-F5344CB8AC3E}">
        <p14:creationId xmlns:p14="http://schemas.microsoft.com/office/powerpoint/2010/main" val="2569715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och  utfallande bild">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dirty="0"/>
              <a:t>Sveriges kunskapsmyndighet för vård och omsorg </a:t>
            </a:r>
          </a:p>
        </p:txBody>
      </p:sp>
      <p:sp>
        <p:nvSpPr>
          <p:cNvPr id="5" name="Platshållare för bildnummer 4"/>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bild 7"/>
          <p:cNvSpPr>
            <a:spLocks noGrp="1"/>
          </p:cNvSpPr>
          <p:nvPr>
            <p:ph type="pic" sz="quarter" idx="13"/>
          </p:nvPr>
        </p:nvSpPr>
        <p:spPr>
          <a:xfrm>
            <a:off x="0" y="2066926"/>
            <a:ext cx="12192000" cy="3438525"/>
          </a:xfrm>
        </p:spPr>
        <p:txBody>
          <a:bodyPr/>
          <a:lstStyle>
            <a:lvl1pPr marL="0" indent="0">
              <a:buNone/>
              <a:defRPr b="0"/>
            </a:lvl1pPr>
          </a:lstStyle>
          <a:p>
            <a:r>
              <a:rPr lang="sv-SE" dirty="0" smtClean="0"/>
              <a:t>Klicka på ikonen för att lägga till en bild</a:t>
            </a:r>
            <a:endParaRPr lang="sv-SE" dirty="0"/>
          </a:p>
        </p:txBody>
      </p:sp>
      <p:sp>
        <p:nvSpPr>
          <p:cNvPr id="13" name="Platshållare för text 11"/>
          <p:cNvSpPr>
            <a:spLocks noGrp="1"/>
          </p:cNvSpPr>
          <p:nvPr>
            <p:ph type="body" sz="quarter" idx="15"/>
          </p:nvPr>
        </p:nvSpPr>
        <p:spPr>
          <a:xfrm>
            <a:off x="5766571" y="5612278"/>
            <a:ext cx="4416293"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Tree>
    <p:extLst>
      <p:ext uri="{BB962C8B-B14F-4D97-AF65-F5344CB8AC3E}">
        <p14:creationId xmlns:p14="http://schemas.microsoft.com/office/powerpoint/2010/main" val="2792280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Utfallande bild utan rubri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dirty="0"/>
          </a:p>
        </p:txBody>
      </p:sp>
      <p:sp>
        <p:nvSpPr>
          <p:cNvPr id="3" name="Platshållare för sidfot 2"/>
          <p:cNvSpPr>
            <a:spLocks noGrp="1"/>
          </p:cNvSpPr>
          <p:nvPr>
            <p:ph type="ftr" sz="quarter" idx="11"/>
          </p:nvPr>
        </p:nvSpPr>
        <p:spPr/>
        <p:txBody>
          <a:bodyPr/>
          <a:lstStyle/>
          <a:p>
            <a:r>
              <a:rPr lang="sv-SE" dirty="0"/>
              <a:t>Sveriges kunskapsmyndighet för vård och omsorg </a:t>
            </a:r>
          </a:p>
        </p:txBody>
      </p:sp>
      <p:sp>
        <p:nvSpPr>
          <p:cNvPr id="4" name="Platshållare för bildnummer 3"/>
          <p:cNvSpPr>
            <a:spLocks noGrp="1"/>
          </p:cNvSpPr>
          <p:nvPr>
            <p:ph type="sldNum" sz="quarter" idx="12"/>
          </p:nvPr>
        </p:nvSpPr>
        <p:spPr/>
        <p:txBody>
          <a:bodyPr/>
          <a:lstStyle/>
          <a:p>
            <a:fld id="{F3A1DABF-CD59-47A1-8187-10F3203EF599}" type="slidenum">
              <a:rPr lang="sv-SE" smtClean="0"/>
              <a:t>‹#›</a:t>
            </a:fld>
            <a:endParaRPr lang="sv-SE" dirty="0"/>
          </a:p>
        </p:txBody>
      </p:sp>
      <p:sp>
        <p:nvSpPr>
          <p:cNvPr id="5" name="Platshållare för bild 7"/>
          <p:cNvSpPr>
            <a:spLocks noGrp="1"/>
          </p:cNvSpPr>
          <p:nvPr>
            <p:ph type="pic" sz="quarter" idx="13"/>
          </p:nvPr>
        </p:nvSpPr>
        <p:spPr>
          <a:xfrm>
            <a:off x="0" y="664235"/>
            <a:ext cx="12192000" cy="5003320"/>
          </a:xfrm>
        </p:spPr>
        <p:txBody>
          <a:bodyPr/>
          <a:lstStyle>
            <a:lvl1pPr marL="0" indent="0">
              <a:buNone/>
              <a:defRPr b="0"/>
            </a:lvl1pPr>
          </a:lstStyle>
          <a:p>
            <a:r>
              <a:rPr lang="sv-SE" dirty="0" smtClean="0"/>
              <a:t>Klicka på ikonen för att lägga till en bild</a:t>
            </a:r>
            <a:endParaRPr lang="sv-SE" dirty="0"/>
          </a:p>
        </p:txBody>
      </p:sp>
    </p:spTree>
    <p:extLst>
      <p:ext uri="{BB962C8B-B14F-4D97-AF65-F5344CB8AC3E}">
        <p14:creationId xmlns:p14="http://schemas.microsoft.com/office/powerpoint/2010/main" val="3755418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276592"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dirty="0"/>
              <a:t>Sveriges kunskapsmyndighet för vård och omsorg </a:t>
            </a:r>
          </a:p>
        </p:txBody>
      </p:sp>
      <p:sp>
        <p:nvSpPr>
          <p:cNvPr id="5" name="Platshållare för bildnummer 4"/>
          <p:cNvSpPr>
            <a:spLocks noGrp="1"/>
          </p:cNvSpPr>
          <p:nvPr>
            <p:ph type="sldNum" sz="quarter" idx="12"/>
          </p:nvPr>
        </p:nvSpPr>
        <p:spPr/>
        <p:txBody>
          <a:bodyPr/>
          <a:lstStyle/>
          <a:p>
            <a:fld id="{F3A1DABF-CD59-47A1-8187-10F3203EF599}" type="slidenum">
              <a:rPr lang="sv-SE" smtClean="0"/>
              <a:t>‹#›</a:t>
            </a:fld>
            <a:endParaRPr lang="sv-SE" dirty="0"/>
          </a:p>
        </p:txBody>
      </p:sp>
    </p:spTree>
    <p:extLst>
      <p:ext uri="{BB962C8B-B14F-4D97-AF65-F5344CB8AC3E}">
        <p14:creationId xmlns:p14="http://schemas.microsoft.com/office/powerpoint/2010/main" val="4265631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lutsida">
    <p:spTree>
      <p:nvGrpSpPr>
        <p:cNvPr id="1" name=""/>
        <p:cNvGrpSpPr/>
        <p:nvPr/>
      </p:nvGrpSpPr>
      <p:grpSpPr>
        <a:xfrm>
          <a:off x="0" y="0"/>
          <a:ext cx="0" cy="0"/>
          <a:chOff x="0" y="0"/>
          <a:chExt cx="0" cy="0"/>
        </a:xfrm>
      </p:grpSpPr>
      <p:sp>
        <p:nvSpPr>
          <p:cNvPr id="10" name="Rektangel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8" name="Rektangel 2"/>
          <p:cNvSpPr/>
          <p:nvPr userDrawn="1"/>
        </p:nvSpPr>
        <p:spPr>
          <a:xfrm>
            <a:off x="0" y="1543050"/>
            <a:ext cx="12192000" cy="5314950"/>
          </a:xfrm>
          <a:custGeom>
            <a:avLst/>
            <a:gdLst>
              <a:gd name="connsiteX0" fmla="*/ 0 w 9144000"/>
              <a:gd name="connsiteY0" fmla="*/ 0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0 h 5314950"/>
              <a:gd name="connsiteX0" fmla="*/ 0 w 9144000"/>
              <a:gd name="connsiteY0" fmla="*/ 27717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771775 h 5314950"/>
              <a:gd name="connsiteX0" fmla="*/ 0 w 9144000"/>
              <a:gd name="connsiteY0" fmla="*/ 23526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352675 h 531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314950">
                <a:moveTo>
                  <a:pt x="0" y="2352675"/>
                </a:moveTo>
                <a:lnTo>
                  <a:pt x="9144000" y="0"/>
                </a:lnTo>
                <a:lnTo>
                  <a:pt x="9144000" y="5314950"/>
                </a:lnTo>
                <a:lnTo>
                  <a:pt x="0" y="5314950"/>
                </a:lnTo>
                <a:lnTo>
                  <a:pt x="0" y="2352675"/>
                </a:lnTo>
                <a:close/>
              </a:path>
            </a:pathLst>
          </a:cu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dirty="0">
              <a:solidFill>
                <a:schemeClr val="tx1"/>
              </a:solidFill>
            </a:endParaRPr>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097" y="6210000"/>
            <a:ext cx="1396800" cy="293233"/>
          </a:xfrm>
          <a:prstGeom prst="rect">
            <a:avLst/>
          </a:prstGeom>
        </p:spPr>
      </p:pic>
      <p:sp>
        <p:nvSpPr>
          <p:cNvPr id="7" name="textruta 6">
            <a:extLst>
              <a:ext uri="{FF2B5EF4-FFF2-40B4-BE49-F238E27FC236}">
                <a16:creationId xmlns:a16="http://schemas.microsoft.com/office/drawing/2014/main" id="{86EA4738-985C-42D4-BF4F-360677E82956}"/>
              </a:ext>
            </a:extLst>
          </p:cNvPr>
          <p:cNvSpPr txBox="1"/>
          <p:nvPr userDrawn="1"/>
        </p:nvSpPr>
        <p:spPr>
          <a:xfrm>
            <a:off x="6048702" y="4927392"/>
            <a:ext cx="3970284" cy="1079270"/>
          </a:xfrm>
          <a:prstGeom prst="rect">
            <a:avLst/>
          </a:prstGeom>
          <a:noFill/>
        </p:spPr>
        <p:txBody>
          <a:bodyPr wrap="square" lIns="0" tIns="0" rIns="0" bIns="0" rtlCol="0">
            <a:spAutoFit/>
          </a:bodyPr>
          <a:lstStyle/>
          <a:p>
            <a:pPr algn="r"/>
            <a:r>
              <a:rPr lang="sv-SE" sz="2600" b="1" dirty="0">
                <a:solidFill>
                  <a:schemeClr val="accent4"/>
                </a:solidFill>
              </a:rPr>
              <a:t>Mer information finns på:</a:t>
            </a:r>
          </a:p>
          <a:p>
            <a:pPr algn="r"/>
            <a:r>
              <a:rPr lang="sv-SE" sz="2600" b="1" dirty="0">
                <a:solidFill>
                  <a:schemeClr val="accent4"/>
                </a:solidFill>
              </a:rPr>
              <a:t>www.socialstyrelsen.se</a:t>
            </a:r>
          </a:p>
        </p:txBody>
      </p:sp>
    </p:spTree>
    <p:extLst>
      <p:ext uri="{BB962C8B-B14F-4D97-AF65-F5344CB8AC3E}">
        <p14:creationId xmlns:p14="http://schemas.microsoft.com/office/powerpoint/2010/main" val="436351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6" name="Rektangel 15"/>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9" name="Platshållare för bild 8"/>
          <p:cNvSpPr>
            <a:spLocks noGrp="1"/>
          </p:cNvSpPr>
          <p:nvPr>
            <p:ph type="pic" sz="quarter" idx="13"/>
          </p:nvPr>
        </p:nvSpPr>
        <p:spPr>
          <a:xfrm>
            <a:off x="0" y="4173580"/>
            <a:ext cx="12196800" cy="2684421"/>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4421">
                <a:moveTo>
                  <a:pt x="1" y="2337683"/>
                </a:moveTo>
                <a:lnTo>
                  <a:pt x="9131698" y="0"/>
                </a:lnTo>
                <a:cubicBezTo>
                  <a:pt x="9136999" y="894807"/>
                  <a:pt x="9142299" y="1789614"/>
                  <a:pt x="9147600" y="2684421"/>
                </a:cubicBezTo>
                <a:lnTo>
                  <a:pt x="0" y="2684421"/>
                </a:lnTo>
                <a:cubicBezTo>
                  <a:pt x="0" y="2568842"/>
                  <a:pt x="1" y="2453262"/>
                  <a:pt x="1" y="2337683"/>
                </a:cubicBezTo>
                <a:close/>
              </a:path>
            </a:pathLst>
          </a:custGeom>
          <a:solidFill>
            <a:srgbClr val="A5ACAF"/>
          </a:solidFill>
        </p:spPr>
        <p:txBody>
          <a:bodyPr anchor="b" anchorCtr="0"/>
          <a:lstStyle>
            <a:lvl1pPr marL="0" indent="0" algn="r">
              <a:buNone/>
              <a:defRPr b="0"/>
            </a:lvl1pPr>
          </a:lstStyle>
          <a:p>
            <a:r>
              <a:rPr lang="sv-SE" smtClean="0"/>
              <a:t>Klicka på ikonen för att lägga till en bild</a:t>
            </a:r>
            <a:endParaRPr lang="sv-SE" dirty="0"/>
          </a:p>
        </p:txBody>
      </p:sp>
      <p:sp>
        <p:nvSpPr>
          <p:cNvPr id="2" name="Rubrik 1"/>
          <p:cNvSpPr>
            <a:spLocks noGrp="1"/>
          </p:cNvSpPr>
          <p:nvPr>
            <p:ph type="ctrTitle"/>
          </p:nvPr>
        </p:nvSpPr>
        <p:spPr>
          <a:xfrm>
            <a:off x="1045789" y="2059055"/>
            <a:ext cx="10363200" cy="1104900"/>
          </a:xfrm>
        </p:spPr>
        <p:txBody>
          <a:bodyPr/>
          <a:lstStyle>
            <a:lvl1pPr>
              <a:defRPr sz="3400">
                <a:solidFill>
                  <a:srgbClr val="E98300"/>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1068918" y="4266502"/>
            <a:ext cx="7811357" cy="232375"/>
          </a:xfrm>
        </p:spPr>
        <p:txBody>
          <a:bodyPr/>
          <a:lstStyle>
            <a:lvl1pPr marL="0" indent="0" algn="l">
              <a:spcBef>
                <a:spcPts val="0"/>
              </a:spcBef>
              <a:spcAft>
                <a:spcPts val="0"/>
              </a:spcAft>
              <a:buNone/>
              <a:defRPr sz="1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om du vill redigera mall för underrubrikformat</a:t>
            </a:r>
            <a:endParaRPr lang="sv-SE" dirty="0"/>
          </a:p>
        </p:txBody>
      </p:sp>
      <p:sp>
        <p:nvSpPr>
          <p:cNvPr id="4" name="Platshållare för datum 3"/>
          <p:cNvSpPr>
            <a:spLocks noGrp="1"/>
          </p:cNvSpPr>
          <p:nvPr>
            <p:ph type="dt" sz="half" idx="10"/>
          </p:nvPr>
        </p:nvSpPr>
        <p:spPr>
          <a:xfrm>
            <a:off x="1090120" y="5380363"/>
            <a:ext cx="1536171" cy="267235"/>
          </a:xfrm>
        </p:spPr>
        <p:txBody>
          <a:bodyPr/>
          <a:lstStyle>
            <a:lvl1pPr>
              <a:defRPr sz="900" b="1">
                <a:solidFill>
                  <a:srgbClr val="FFFFFF"/>
                </a:solidFill>
              </a:defRPr>
            </a:lvl1pPr>
          </a:lstStyle>
          <a:p>
            <a:endParaRPr lang="sv-SE" dirty="0"/>
          </a:p>
        </p:txBody>
      </p:sp>
      <p:sp>
        <p:nvSpPr>
          <p:cNvPr id="14" name="Platshållare för text 13"/>
          <p:cNvSpPr>
            <a:spLocks noGrp="1"/>
          </p:cNvSpPr>
          <p:nvPr>
            <p:ph type="body" sz="quarter" idx="14"/>
          </p:nvPr>
        </p:nvSpPr>
        <p:spPr>
          <a:xfrm>
            <a:off x="1068917" y="4475023"/>
            <a:ext cx="7811392" cy="722312"/>
          </a:xfrm>
        </p:spPr>
        <p:txBody>
          <a:bodyPr/>
          <a:lstStyle>
            <a:lvl1pPr marL="0" indent="0">
              <a:spcBef>
                <a:spcPts val="0"/>
              </a:spcBef>
              <a:spcAft>
                <a:spcPts val="0"/>
              </a:spcAft>
              <a:buNone/>
              <a:defRPr sz="1400" b="0">
                <a:solidFill>
                  <a:srgbClr val="FFFFFF"/>
                </a:solidFill>
              </a:defRPr>
            </a:lvl1pPr>
            <a:lvl2pPr marL="285750" indent="0">
              <a:buNone/>
              <a:defRPr sz="1400">
                <a:solidFill>
                  <a:schemeClr val="bg2"/>
                </a:solidFill>
              </a:defRPr>
            </a:lvl2pPr>
            <a:lvl3pPr marL="539750" indent="0">
              <a:buNone/>
              <a:defRPr sz="1400">
                <a:solidFill>
                  <a:schemeClr val="bg2"/>
                </a:solidFill>
              </a:defRPr>
            </a:lvl3pPr>
            <a:lvl4pPr marL="723900" indent="0">
              <a:buNone/>
              <a:defRPr sz="1400">
                <a:solidFill>
                  <a:schemeClr val="bg2"/>
                </a:solidFill>
              </a:defRPr>
            </a:lvl4pPr>
            <a:lvl5pPr marL="927100" indent="0">
              <a:buNone/>
              <a:defRPr sz="1400">
                <a:solidFill>
                  <a:schemeClr val="bg2"/>
                </a:solidFill>
              </a:defRPr>
            </a:lvl5pPr>
          </a:lstStyle>
          <a:p>
            <a:pPr lvl="0"/>
            <a:r>
              <a:rPr lang="sv-SE" smtClean="0"/>
              <a:t>Redigera format för bakgrundstext</a:t>
            </a:r>
          </a:p>
        </p:txBody>
      </p:sp>
      <p:pic>
        <p:nvPicPr>
          <p:cNvPr id="11" name="Bildobjekt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509" y="800438"/>
            <a:ext cx="2592000" cy="544144"/>
          </a:xfrm>
          <a:prstGeom prst="rect">
            <a:avLst/>
          </a:prstGeom>
        </p:spPr>
      </p:pic>
    </p:spTree>
    <p:extLst>
      <p:ext uri="{BB962C8B-B14F-4D97-AF65-F5344CB8AC3E}">
        <p14:creationId xmlns:p14="http://schemas.microsoft.com/office/powerpoint/2010/main" val="9134301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apitelsida med plats för bild">
    <p:spTree>
      <p:nvGrpSpPr>
        <p:cNvPr id="1" name=""/>
        <p:cNvGrpSpPr/>
        <p:nvPr/>
      </p:nvGrpSpPr>
      <p:grpSpPr>
        <a:xfrm>
          <a:off x="0" y="0"/>
          <a:ext cx="0" cy="0"/>
          <a:chOff x="0" y="0"/>
          <a:chExt cx="0" cy="0"/>
        </a:xfrm>
      </p:grpSpPr>
      <p:sp>
        <p:nvSpPr>
          <p:cNvPr id="10" name="Rektangel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9" name="Platshållare för bild 8"/>
          <p:cNvSpPr>
            <a:spLocks noGrp="1"/>
          </p:cNvSpPr>
          <p:nvPr>
            <p:ph type="pic" sz="quarter" idx="13"/>
          </p:nvPr>
        </p:nvSpPr>
        <p:spPr>
          <a:xfrm>
            <a:off x="0" y="1548842"/>
            <a:ext cx="12196800" cy="5309159"/>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 name="connsiteX0" fmla="*/ 1 w 9147600"/>
              <a:gd name="connsiteY0" fmla="*/ 1182114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1182114 h 2684421"/>
              <a:gd name="connsiteX0" fmla="*/ 1 w 9147600"/>
              <a:gd name="connsiteY0" fmla="*/ 1186140 h 2688447"/>
              <a:gd name="connsiteX1" fmla="*/ 9139649 w 9147600"/>
              <a:gd name="connsiteY1" fmla="*/ 0 h 2688447"/>
              <a:gd name="connsiteX2" fmla="*/ 9147600 w 9147600"/>
              <a:gd name="connsiteY2" fmla="*/ 2688447 h 2688447"/>
              <a:gd name="connsiteX3" fmla="*/ 0 w 9147600"/>
              <a:gd name="connsiteY3" fmla="*/ 2688447 h 2688447"/>
              <a:gd name="connsiteX4" fmla="*/ 1 w 9147600"/>
              <a:gd name="connsiteY4" fmla="*/ 1186140 h 2688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8447">
                <a:moveTo>
                  <a:pt x="1" y="1186140"/>
                </a:moveTo>
                <a:lnTo>
                  <a:pt x="9139649" y="0"/>
                </a:lnTo>
                <a:cubicBezTo>
                  <a:pt x="9144950" y="894807"/>
                  <a:pt x="9142299" y="1793640"/>
                  <a:pt x="9147600" y="2688447"/>
                </a:cubicBezTo>
                <a:lnTo>
                  <a:pt x="0" y="2688447"/>
                </a:lnTo>
                <a:cubicBezTo>
                  <a:pt x="0" y="2572868"/>
                  <a:pt x="1" y="1301719"/>
                  <a:pt x="1" y="1186140"/>
                </a:cubicBezTo>
                <a:close/>
              </a:path>
            </a:pathLst>
          </a:custGeom>
          <a:solidFill>
            <a:srgbClr val="A5ACAF"/>
          </a:solidFill>
        </p:spPr>
        <p:txBody>
          <a:bodyPr anchor="b" anchorCtr="0"/>
          <a:lstStyle>
            <a:lvl1pPr marL="0" indent="0" algn="r">
              <a:buNone/>
              <a:defRPr b="0"/>
            </a:lvl1pPr>
          </a:lstStyle>
          <a:p>
            <a:r>
              <a:rPr lang="sv-SE" smtClean="0"/>
              <a:t>Klicka på ikonen för att lägga till en bild</a:t>
            </a:r>
            <a:endParaRPr lang="sv-SE" dirty="0"/>
          </a:p>
        </p:txBody>
      </p:sp>
      <p:sp>
        <p:nvSpPr>
          <p:cNvPr id="2" name="Rubrik 1"/>
          <p:cNvSpPr>
            <a:spLocks noGrp="1"/>
          </p:cNvSpPr>
          <p:nvPr>
            <p:ph type="ctrTitle"/>
          </p:nvPr>
        </p:nvSpPr>
        <p:spPr>
          <a:xfrm>
            <a:off x="1045789" y="725701"/>
            <a:ext cx="10363200" cy="1408385"/>
          </a:xfrm>
        </p:spPr>
        <p:txBody>
          <a:bodyPr/>
          <a:lstStyle>
            <a:lvl1pPr>
              <a:defRPr sz="3400">
                <a:solidFill>
                  <a:srgbClr val="FFFFFF"/>
                </a:solidFill>
              </a:defRPr>
            </a:lvl1pPr>
          </a:lstStyle>
          <a:p>
            <a:r>
              <a:rPr lang="sv-SE" smtClean="0"/>
              <a:t>Klicka här för att ändra format</a:t>
            </a:r>
            <a:endParaRPr lang="sv-SE" dirty="0"/>
          </a:p>
        </p:txBody>
      </p:sp>
    </p:spTree>
    <p:extLst>
      <p:ext uri="{BB962C8B-B14F-4D97-AF65-F5344CB8AC3E}">
        <p14:creationId xmlns:p14="http://schemas.microsoft.com/office/powerpoint/2010/main" val="183045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apitelsida utan bild">
    <p:spTree>
      <p:nvGrpSpPr>
        <p:cNvPr id="1" name=""/>
        <p:cNvGrpSpPr/>
        <p:nvPr/>
      </p:nvGrpSpPr>
      <p:grpSpPr>
        <a:xfrm>
          <a:off x="0" y="0"/>
          <a:ext cx="0" cy="0"/>
          <a:chOff x="0" y="0"/>
          <a:chExt cx="0" cy="0"/>
        </a:xfrm>
      </p:grpSpPr>
      <p:sp>
        <p:nvSpPr>
          <p:cNvPr id="10" name="Rektangel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8" name="Rektangel 2"/>
          <p:cNvSpPr/>
          <p:nvPr userDrawn="1"/>
        </p:nvSpPr>
        <p:spPr>
          <a:xfrm>
            <a:off x="0" y="1543050"/>
            <a:ext cx="12192000" cy="5314950"/>
          </a:xfrm>
          <a:custGeom>
            <a:avLst/>
            <a:gdLst>
              <a:gd name="connsiteX0" fmla="*/ 0 w 9144000"/>
              <a:gd name="connsiteY0" fmla="*/ 0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0 h 5314950"/>
              <a:gd name="connsiteX0" fmla="*/ 0 w 9144000"/>
              <a:gd name="connsiteY0" fmla="*/ 27717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771775 h 5314950"/>
              <a:gd name="connsiteX0" fmla="*/ 0 w 9144000"/>
              <a:gd name="connsiteY0" fmla="*/ 23526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352675 h 531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314950">
                <a:moveTo>
                  <a:pt x="0" y="2352675"/>
                </a:moveTo>
                <a:lnTo>
                  <a:pt x="9144000" y="0"/>
                </a:lnTo>
                <a:lnTo>
                  <a:pt x="9144000" y="5314950"/>
                </a:lnTo>
                <a:lnTo>
                  <a:pt x="0" y="5314950"/>
                </a:lnTo>
                <a:lnTo>
                  <a:pt x="0" y="2352675"/>
                </a:lnTo>
                <a:close/>
              </a:path>
            </a:pathLst>
          </a:cu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dirty="0">
              <a:solidFill>
                <a:schemeClr val="tx1"/>
              </a:solidFill>
            </a:endParaRPr>
          </a:p>
        </p:txBody>
      </p:sp>
      <p:sp>
        <p:nvSpPr>
          <p:cNvPr id="9" name="Rubrik 1"/>
          <p:cNvSpPr>
            <a:spLocks noGrp="1"/>
          </p:cNvSpPr>
          <p:nvPr>
            <p:ph type="ctrTitle"/>
          </p:nvPr>
        </p:nvSpPr>
        <p:spPr>
          <a:xfrm>
            <a:off x="1045789" y="725701"/>
            <a:ext cx="10363200" cy="1408385"/>
          </a:xfrm>
        </p:spPr>
        <p:txBody>
          <a:bodyPr/>
          <a:lstStyle>
            <a:lvl1pPr>
              <a:defRPr sz="3400">
                <a:solidFill>
                  <a:srgbClr val="FFFFFF"/>
                </a:solidFill>
              </a:defRPr>
            </a:lvl1pPr>
          </a:lstStyle>
          <a:p>
            <a:r>
              <a:rPr lang="sv-SE" smtClean="0"/>
              <a:t>Klicka här för att ändra format</a:t>
            </a:r>
            <a:endParaRPr lang="sv-SE" dirty="0"/>
          </a:p>
        </p:txBody>
      </p:sp>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097" y="6210000"/>
            <a:ext cx="1396800" cy="293233"/>
          </a:xfrm>
          <a:prstGeom prst="rect">
            <a:avLst/>
          </a:prstGeom>
        </p:spPr>
      </p:pic>
    </p:spTree>
    <p:extLst>
      <p:ext uri="{BB962C8B-B14F-4D97-AF65-F5344CB8AC3E}">
        <p14:creationId xmlns:p14="http://schemas.microsoft.com/office/powerpoint/2010/main" val="999037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sida utan bild">
    <p:spTree>
      <p:nvGrpSpPr>
        <p:cNvPr id="1" name=""/>
        <p:cNvGrpSpPr/>
        <p:nvPr/>
      </p:nvGrpSpPr>
      <p:grpSpPr>
        <a:xfrm>
          <a:off x="0" y="0"/>
          <a:ext cx="0" cy="0"/>
          <a:chOff x="0" y="0"/>
          <a:chExt cx="0" cy="0"/>
        </a:xfrm>
      </p:grpSpPr>
      <p:sp>
        <p:nvSpPr>
          <p:cNvPr id="10" name="Rektangel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8" name="Rektangel 2"/>
          <p:cNvSpPr/>
          <p:nvPr userDrawn="1"/>
        </p:nvSpPr>
        <p:spPr>
          <a:xfrm>
            <a:off x="0" y="1543050"/>
            <a:ext cx="12192000" cy="5314950"/>
          </a:xfrm>
          <a:custGeom>
            <a:avLst/>
            <a:gdLst>
              <a:gd name="connsiteX0" fmla="*/ 0 w 9144000"/>
              <a:gd name="connsiteY0" fmla="*/ 0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0 h 5314950"/>
              <a:gd name="connsiteX0" fmla="*/ 0 w 9144000"/>
              <a:gd name="connsiteY0" fmla="*/ 27717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771775 h 5314950"/>
              <a:gd name="connsiteX0" fmla="*/ 0 w 9144000"/>
              <a:gd name="connsiteY0" fmla="*/ 23526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352675 h 531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314950">
                <a:moveTo>
                  <a:pt x="0" y="2352675"/>
                </a:moveTo>
                <a:lnTo>
                  <a:pt x="9144000" y="0"/>
                </a:lnTo>
                <a:lnTo>
                  <a:pt x="9144000" y="5314950"/>
                </a:lnTo>
                <a:lnTo>
                  <a:pt x="0" y="5314950"/>
                </a:lnTo>
                <a:lnTo>
                  <a:pt x="0" y="2352675"/>
                </a:lnTo>
                <a:close/>
              </a:path>
            </a:pathLst>
          </a:cu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dirty="0">
              <a:solidFill>
                <a:schemeClr val="tx1"/>
              </a:solidFill>
            </a:endParaRPr>
          </a:p>
        </p:txBody>
      </p:sp>
      <p:sp>
        <p:nvSpPr>
          <p:cNvPr id="9" name="Rubrik 1"/>
          <p:cNvSpPr>
            <a:spLocks noGrp="1"/>
          </p:cNvSpPr>
          <p:nvPr>
            <p:ph type="ctrTitle"/>
          </p:nvPr>
        </p:nvSpPr>
        <p:spPr>
          <a:xfrm>
            <a:off x="1045789" y="725701"/>
            <a:ext cx="10363200" cy="1408385"/>
          </a:xfrm>
        </p:spPr>
        <p:txBody>
          <a:bodyPr/>
          <a:lstStyle>
            <a:lvl1pPr>
              <a:defRPr sz="3400">
                <a:solidFill>
                  <a:srgbClr val="FFFFFF"/>
                </a:solidFill>
              </a:defRPr>
            </a:lvl1pPr>
          </a:lstStyle>
          <a:p>
            <a:r>
              <a:rPr lang="sv-SE" smtClean="0"/>
              <a:t>Klicka här för att ändra format</a:t>
            </a:r>
            <a:endParaRPr lang="sv-SE" dirty="0"/>
          </a:p>
        </p:txBody>
      </p:sp>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097" y="6210000"/>
            <a:ext cx="1396800" cy="293233"/>
          </a:xfrm>
          <a:prstGeom prst="rect">
            <a:avLst/>
          </a:prstGeom>
        </p:spPr>
      </p:pic>
    </p:spTree>
    <p:extLst>
      <p:ext uri="{BB962C8B-B14F-4D97-AF65-F5344CB8AC3E}">
        <p14:creationId xmlns:p14="http://schemas.microsoft.com/office/powerpoint/2010/main" val="19739306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och punktlista – enstaka or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7" y="2059200"/>
            <a:ext cx="9279467" cy="3708400"/>
          </a:xfrm>
        </p:spPr>
        <p:txBody>
          <a:bodyPr/>
          <a:lstStyle>
            <a:lvl1pPr>
              <a:spcBef>
                <a:spcPts val="0"/>
              </a:spcBef>
              <a:defRPr sz="2600" b="1"/>
            </a:lvl1pPr>
            <a:lvl2pPr>
              <a:defRPr sz="2000"/>
            </a:lvl2pPr>
            <a:lvl3pPr>
              <a:defRPr sz="1600"/>
            </a:lvl3pPr>
            <a:lvl4pPr>
              <a:defRPr sz="1400"/>
            </a:lvl4pPr>
            <a:lvl5pPr>
              <a:defRPr sz="12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pic>
        <p:nvPicPr>
          <p:cNvPr id="3" name="Bildobjek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1339907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och punktlista – mening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7" y="2059200"/>
            <a:ext cx="9279467" cy="3708400"/>
          </a:xfrm>
        </p:spPr>
        <p:txBody>
          <a:bodyPr/>
          <a:lstStyle>
            <a:lvl1pPr>
              <a:spcBef>
                <a:spcPts val="0"/>
              </a:spcBef>
              <a:defRPr sz="2600" b="0"/>
            </a:lvl1pPr>
            <a:lvl2pPr>
              <a:defRPr sz="2000"/>
            </a:lvl2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70993" y="-428489"/>
            <a:ext cx="4850256" cy="6858000"/>
          </a:xfrm>
          <a:prstGeom prst="rect">
            <a:avLst/>
          </a:prstGeom>
        </p:spPr>
      </p:pic>
    </p:spTree>
    <p:extLst>
      <p:ext uri="{BB962C8B-B14F-4D97-AF65-F5344CB8AC3E}">
        <p14:creationId xmlns:p14="http://schemas.microsoft.com/office/powerpoint/2010/main" val="1840479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1068917" y="687600"/>
            <a:ext cx="9268800"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dirty="0"/>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text 8"/>
          <p:cNvSpPr>
            <a:spLocks noGrp="1"/>
          </p:cNvSpPr>
          <p:nvPr>
            <p:ph type="body" sz="quarter" idx="13"/>
          </p:nvPr>
        </p:nvSpPr>
        <p:spPr>
          <a:xfrm>
            <a:off x="1068917" y="2059200"/>
            <a:ext cx="9279467" cy="3708400"/>
          </a:xfrm>
        </p:spPr>
        <p:txBody>
          <a:bodyPr/>
          <a:lstStyle>
            <a:lvl1pPr marL="0" indent="0">
              <a:spcBef>
                <a:spcPts val="800"/>
              </a:spcBef>
              <a:spcAft>
                <a:spcPts val="0"/>
              </a:spcAft>
              <a:buFontTx/>
              <a:buNone/>
              <a:defRPr sz="2600"/>
            </a:lvl1pPr>
            <a:lvl2pPr marL="0" indent="0">
              <a:buFontTx/>
              <a:buNone/>
              <a:defRPr sz="2000"/>
            </a:lvl2pPr>
            <a:lvl3pPr marL="0" indent="0">
              <a:spcAft>
                <a:spcPts val="0"/>
              </a:spcAft>
              <a:buFontTx/>
              <a:buNone/>
              <a:defRPr sz="1900" b="1"/>
            </a:lvl3pPr>
            <a:lvl4pPr marL="0" indent="0">
              <a:spcAft>
                <a:spcPts val="0"/>
              </a:spcAft>
              <a:buFontTx/>
              <a:buNone/>
              <a:defRPr sz="1600"/>
            </a:lvl4pPr>
            <a:lvl5pPr marL="0" indent="0">
              <a:spcAft>
                <a:spcPts val="0"/>
              </a:spcAft>
              <a:buFontTx/>
              <a:buNone/>
              <a:defRPr sz="1600"/>
            </a:lvl5pPr>
          </a:lstStyle>
          <a:p>
            <a:pPr lvl="0"/>
            <a:r>
              <a:rPr lang="sv-SE" smtClean="0"/>
              <a:t>Redigera format för bakgrundstext</a:t>
            </a:r>
          </a:p>
          <a:p>
            <a:pPr lvl="1"/>
            <a:r>
              <a:rPr lang="sv-SE" smtClean="0"/>
              <a:t>Nivå två</a:t>
            </a:r>
          </a:p>
        </p:txBody>
      </p:sp>
    </p:spTree>
    <p:extLst>
      <p:ext uri="{BB962C8B-B14F-4D97-AF65-F5344CB8AC3E}">
        <p14:creationId xmlns:p14="http://schemas.microsoft.com/office/powerpoint/2010/main" val="3055377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ast punktlista">
    <p:spTree>
      <p:nvGrpSpPr>
        <p:cNvPr id="1" name=""/>
        <p:cNvGrpSpPr/>
        <p:nvPr/>
      </p:nvGrpSpPr>
      <p:grpSpPr>
        <a:xfrm>
          <a:off x="0" y="0"/>
          <a:ext cx="0" cy="0"/>
          <a:chOff x="0" y="0"/>
          <a:chExt cx="0" cy="0"/>
        </a:xfrm>
      </p:grpSpPr>
      <p:sp>
        <p:nvSpPr>
          <p:cNvPr id="7" name="Rektangel 6"/>
          <p:cNvSpPr/>
          <p:nvPr userDrawn="1"/>
        </p:nvSpPr>
        <p:spPr>
          <a:xfrm>
            <a:off x="0" y="801505"/>
            <a:ext cx="12196800" cy="47928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7" y="1353267"/>
            <a:ext cx="9279467"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956658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Endast punktlista">
    <p:spTree>
      <p:nvGrpSpPr>
        <p:cNvPr id="1" name=""/>
        <p:cNvGrpSpPr/>
        <p:nvPr/>
      </p:nvGrpSpPr>
      <p:grpSpPr>
        <a:xfrm>
          <a:off x="0" y="0"/>
          <a:ext cx="0" cy="0"/>
          <a:chOff x="0" y="0"/>
          <a:chExt cx="0" cy="0"/>
        </a:xfrm>
      </p:grpSpPr>
      <p:sp>
        <p:nvSpPr>
          <p:cNvPr id="7" name="Rektangel 6"/>
          <p:cNvSpPr/>
          <p:nvPr userDrawn="1"/>
        </p:nvSpPr>
        <p:spPr>
          <a:xfrm>
            <a:off x="0" y="801505"/>
            <a:ext cx="12196800" cy="47928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7" y="1353267"/>
            <a:ext cx="9279467"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954304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itatsida">
    <p:spTree>
      <p:nvGrpSpPr>
        <p:cNvPr id="1" name=""/>
        <p:cNvGrpSpPr/>
        <p:nvPr/>
      </p:nvGrpSpPr>
      <p:grpSpPr>
        <a:xfrm>
          <a:off x="0" y="0"/>
          <a:ext cx="0" cy="0"/>
          <a:chOff x="0" y="0"/>
          <a:chExt cx="0" cy="0"/>
        </a:xfrm>
      </p:grpSpPr>
      <p:sp>
        <p:nvSpPr>
          <p:cNvPr id="2" name="Rubrik 1"/>
          <p:cNvSpPr>
            <a:spLocks noGrp="1"/>
          </p:cNvSpPr>
          <p:nvPr>
            <p:ph type="title"/>
          </p:nvPr>
        </p:nvSpPr>
        <p:spPr>
          <a:xfrm>
            <a:off x="1068917" y="687600"/>
            <a:ext cx="9268800"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5807968" y="2060206"/>
            <a:ext cx="4540416" cy="3708400"/>
          </a:xfrm>
        </p:spPr>
        <p:txBody>
          <a:bodyPr/>
          <a:lstStyle>
            <a:lvl1pPr>
              <a:spcBef>
                <a:spcPts val="800"/>
              </a:spcBef>
              <a:defRPr sz="2600" b="0"/>
            </a:lvl1pPr>
            <a:lvl2pPr>
              <a:defRPr sz="2000"/>
            </a:lvl2pPr>
            <a:lvl3pPr>
              <a:defRPr sz="1600"/>
            </a:lvl3pPr>
            <a:lvl4pPr>
              <a:defRPr sz="1400"/>
            </a:lvl4pPr>
            <a:lvl5pPr marL="927100" indent="0">
              <a:buNone/>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0" name="Platshållare för text 9"/>
          <p:cNvSpPr>
            <a:spLocks noGrp="1"/>
          </p:cNvSpPr>
          <p:nvPr>
            <p:ph type="body" sz="quarter" idx="14" hasCustomPrompt="1"/>
          </p:nvPr>
        </p:nvSpPr>
        <p:spPr>
          <a:xfrm>
            <a:off x="1" y="2113906"/>
            <a:ext cx="5422900" cy="3455988"/>
          </a:xfrm>
          <a:solidFill>
            <a:schemeClr val="accent4"/>
          </a:solidFill>
          <a:ln>
            <a:noFill/>
          </a:ln>
        </p:spPr>
        <p:txBody>
          <a:bodyPr lIns="180000" tIns="180000" rIns="180000" bIns="180000" anchor="ctr" anchorCtr="1"/>
          <a:lstStyle>
            <a:lvl1pPr marL="0" indent="0" algn="ctr">
              <a:buNone/>
              <a:defRPr sz="2600" b="0" i="1">
                <a:solidFill>
                  <a:srgbClr val="FFFFFF"/>
                </a:solidFill>
              </a:defRPr>
            </a:lvl1pPr>
            <a:lvl2pPr>
              <a:defRPr sz="3000" b="0" i="1">
                <a:solidFill>
                  <a:srgbClr val="E6C99B"/>
                </a:solidFill>
              </a:defRPr>
            </a:lvl2pPr>
            <a:lvl3pPr>
              <a:defRPr sz="3000" b="0" i="1">
                <a:solidFill>
                  <a:srgbClr val="E6C99B"/>
                </a:solidFill>
              </a:defRPr>
            </a:lvl3pPr>
            <a:lvl4pPr>
              <a:defRPr sz="3000" b="0" i="1">
                <a:solidFill>
                  <a:srgbClr val="E6C99B"/>
                </a:solidFill>
              </a:defRPr>
            </a:lvl4pPr>
            <a:lvl5pPr>
              <a:defRPr sz="3000" b="0" i="1">
                <a:solidFill>
                  <a:srgbClr val="E6C99B"/>
                </a:solidFill>
              </a:defRPr>
            </a:lvl5pPr>
          </a:lstStyle>
          <a:p>
            <a:pPr lvl="0"/>
            <a:r>
              <a:rPr lang="sv-SE" dirty="0"/>
              <a:t>Klicka här för att </a:t>
            </a:r>
            <a:br>
              <a:rPr lang="sv-SE" dirty="0"/>
            </a:br>
            <a:r>
              <a:rPr lang="sv-SE" dirty="0"/>
              <a:t>ändra format på bakgrundstexten</a:t>
            </a:r>
          </a:p>
        </p:txBody>
      </p:sp>
    </p:spTree>
    <p:extLst>
      <p:ext uri="{BB962C8B-B14F-4D97-AF65-F5344CB8AC3E}">
        <p14:creationId xmlns:p14="http://schemas.microsoft.com/office/powerpoint/2010/main" val="2998172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punktlista och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1068917" y="687600"/>
            <a:ext cx="9268800"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5767346" y="2128872"/>
            <a:ext cx="4399721" cy="3095625"/>
          </a:xfrm>
        </p:spPr>
        <p:txBody>
          <a:bodyPr/>
          <a:lstStyle>
            <a:lvl1pPr marL="0" indent="0">
              <a:buNone/>
              <a:defRPr sz="1400" b="0" baseline="0"/>
            </a:lvl1pPr>
          </a:lstStyle>
          <a:p>
            <a:r>
              <a:rPr lang="sv-SE" smtClean="0"/>
              <a:t>Klicka på ikonen för att lägga till en bild</a:t>
            </a:r>
            <a:endParaRPr lang="sv-SE" dirty="0"/>
          </a:p>
        </p:txBody>
      </p:sp>
      <p:sp>
        <p:nvSpPr>
          <p:cNvPr id="12" name="Platshållare för text 11"/>
          <p:cNvSpPr>
            <a:spLocks noGrp="1"/>
          </p:cNvSpPr>
          <p:nvPr>
            <p:ph type="body" sz="quarter" idx="15"/>
          </p:nvPr>
        </p:nvSpPr>
        <p:spPr>
          <a:xfrm>
            <a:off x="5764964" y="5299365"/>
            <a:ext cx="4416293" cy="471487"/>
          </a:xfrm>
        </p:spPr>
        <p:txBody>
          <a:bodyPr/>
          <a:lstStyle>
            <a:lvl1pPr marL="0" indent="0">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
        <p:nvSpPr>
          <p:cNvPr id="7" name="Platshållare för text 6"/>
          <p:cNvSpPr>
            <a:spLocks noGrp="1"/>
          </p:cNvSpPr>
          <p:nvPr>
            <p:ph type="body" sz="quarter" idx="16"/>
          </p:nvPr>
        </p:nvSpPr>
        <p:spPr>
          <a:xfrm>
            <a:off x="1068918" y="2139951"/>
            <a:ext cx="4451988" cy="3648075"/>
          </a:xfrm>
        </p:spPr>
        <p:txBody>
          <a:bodyPr/>
          <a:lstStyle>
            <a:lvl1pPr>
              <a:spcBef>
                <a:spcPts val="0"/>
              </a:spcBef>
              <a:defRPr sz="2600"/>
            </a:lvl1pPr>
            <a:lvl2pPr>
              <a:defRPr sz="2000"/>
            </a:lvl2pPr>
          </a:lstStyle>
          <a:p>
            <a:pPr lvl="0"/>
            <a:r>
              <a:rPr lang="sv-SE" smtClean="0"/>
              <a:t>Redigera format för bakgrundstext</a:t>
            </a:r>
          </a:p>
          <a:p>
            <a:pPr lvl="1"/>
            <a:r>
              <a:rPr lang="sv-SE" smtClean="0"/>
              <a:t>Nivå två</a:t>
            </a:r>
          </a:p>
          <a:p>
            <a:pPr lvl="2"/>
            <a:r>
              <a:rPr lang="sv-SE" smtClean="0"/>
              <a:t>Nivå tre</a:t>
            </a:r>
          </a:p>
        </p:txBody>
      </p:sp>
    </p:spTree>
    <p:extLst>
      <p:ext uri="{BB962C8B-B14F-4D97-AF65-F5344CB8AC3E}">
        <p14:creationId xmlns:p14="http://schemas.microsoft.com/office/powerpoint/2010/main" val="353328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 punktlista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8" y="2139351"/>
            <a:ext cx="4547029" cy="3632799"/>
          </a:xfrm>
        </p:spPr>
        <p:txBody>
          <a:bodyPr/>
          <a:lstStyle>
            <a:lvl1pPr>
              <a:spcBef>
                <a:spcPts val="0"/>
              </a:spcBef>
              <a:defRPr sz="2600"/>
            </a:lvl1pPr>
            <a:lvl2pPr>
              <a:defRPr sz="2000"/>
            </a:lvl2pPr>
          </a:lstStyle>
          <a:p>
            <a:pPr lvl="0"/>
            <a:r>
              <a:rPr lang="sv-SE" smtClean="0"/>
              <a:t>Redigera format för bakgrundstext</a:t>
            </a:r>
          </a:p>
          <a:p>
            <a:pPr lvl="1"/>
            <a:r>
              <a:rPr lang="sv-SE" smtClean="0"/>
              <a:t>Nivå två</a:t>
            </a:r>
          </a:p>
          <a:p>
            <a:pPr lvl="2"/>
            <a:r>
              <a:rPr lang="sv-SE" smtClean="0"/>
              <a:t>Nivå tre</a:t>
            </a:r>
          </a:p>
        </p:txBody>
      </p:sp>
      <p:sp>
        <p:nvSpPr>
          <p:cNvPr id="9" name="Platshållare för bild 8"/>
          <p:cNvSpPr>
            <a:spLocks noGrp="1"/>
          </p:cNvSpPr>
          <p:nvPr>
            <p:ph type="pic" sz="quarter" idx="14"/>
          </p:nvPr>
        </p:nvSpPr>
        <p:spPr>
          <a:xfrm>
            <a:off x="5767346" y="2127600"/>
            <a:ext cx="6424655" cy="3439984"/>
          </a:xfrm>
        </p:spPr>
        <p:txBody>
          <a:bodyPr/>
          <a:lstStyle>
            <a:lvl1pPr marL="0" indent="0">
              <a:buNone/>
              <a:defRPr b="0"/>
            </a:lvl1pPr>
          </a:lstStyle>
          <a:p>
            <a:r>
              <a:rPr lang="sv-SE" smtClean="0"/>
              <a:t>Klicka på ikonen för att lägga till en bild</a:t>
            </a:r>
            <a:endParaRPr lang="sv-SE" dirty="0"/>
          </a:p>
        </p:txBody>
      </p:sp>
      <p:sp>
        <p:nvSpPr>
          <p:cNvPr id="12"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Tree>
    <p:extLst>
      <p:ext uri="{BB962C8B-B14F-4D97-AF65-F5344CB8AC3E}">
        <p14:creationId xmlns:p14="http://schemas.microsoft.com/office/powerpoint/2010/main" val="20335570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ubrik, text och bild höger - 1">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pPr/>
              <a:t>‹#›</a:t>
            </a:fld>
            <a:endParaRPr lang="sv-SE" dirty="0"/>
          </a:p>
        </p:txBody>
      </p:sp>
      <p:sp>
        <p:nvSpPr>
          <p:cNvPr id="6" name="Rubrik 1"/>
          <p:cNvSpPr>
            <a:spLocks noGrp="1"/>
          </p:cNvSpPr>
          <p:nvPr>
            <p:ph type="title"/>
          </p:nvPr>
        </p:nvSpPr>
        <p:spPr>
          <a:xfrm>
            <a:off x="1071793" y="687600"/>
            <a:ext cx="9104716" cy="1296144"/>
          </a:xfrm>
        </p:spPr>
        <p:txBody>
          <a:bodyPr/>
          <a:lstStyle/>
          <a:p>
            <a:r>
              <a:rPr lang="sv-SE" smtClean="0"/>
              <a:t>Klicka här för att ändra format</a:t>
            </a:r>
            <a:endParaRPr lang="sv-SE" dirty="0"/>
          </a:p>
        </p:txBody>
      </p:sp>
      <p:sp>
        <p:nvSpPr>
          <p:cNvPr id="7" name="Platshållare för innehåll 7"/>
          <p:cNvSpPr>
            <a:spLocks noGrp="1"/>
          </p:cNvSpPr>
          <p:nvPr>
            <p:ph sz="quarter" idx="13"/>
          </p:nvPr>
        </p:nvSpPr>
        <p:spPr>
          <a:xfrm>
            <a:off x="1068918" y="2139351"/>
            <a:ext cx="4547029"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6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Redigera format för bakgrundstext</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
        <p:nvSpPr>
          <p:cNvPr id="8" name="Platshållare för bild 8"/>
          <p:cNvSpPr>
            <a:spLocks noGrp="1"/>
          </p:cNvSpPr>
          <p:nvPr>
            <p:ph type="pic" sz="quarter" idx="14"/>
          </p:nvPr>
        </p:nvSpPr>
        <p:spPr>
          <a:xfrm>
            <a:off x="5767346" y="2127600"/>
            <a:ext cx="4641863" cy="3439984"/>
          </a:xfrm>
        </p:spPr>
        <p:txBody>
          <a:bodyPr/>
          <a:lstStyle>
            <a:lvl1pPr marL="0" indent="0">
              <a:buNone/>
              <a:defRPr b="0"/>
            </a:lvl1pPr>
          </a:lstStyle>
          <a:p>
            <a:r>
              <a:rPr lang="sv-SE" smtClean="0"/>
              <a:t>Klicka på ikonen för att lägga till en bild</a:t>
            </a:r>
            <a:endParaRPr lang="sv-SE" dirty="0"/>
          </a:p>
        </p:txBody>
      </p:sp>
      <p:sp>
        <p:nvSpPr>
          <p:cNvPr id="9"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Tree>
    <p:extLst>
      <p:ext uri="{BB962C8B-B14F-4D97-AF65-F5344CB8AC3E}">
        <p14:creationId xmlns:p14="http://schemas.microsoft.com/office/powerpoint/2010/main" val="4214122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ubrik, text och bild höger - 2">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pPr/>
              <a:t>‹#›</a:t>
            </a:fld>
            <a:endParaRPr lang="sv-SE" dirty="0"/>
          </a:p>
        </p:txBody>
      </p:sp>
      <p:sp>
        <p:nvSpPr>
          <p:cNvPr id="6" name="Rubrik 1"/>
          <p:cNvSpPr>
            <a:spLocks noGrp="1"/>
          </p:cNvSpPr>
          <p:nvPr>
            <p:ph type="title"/>
          </p:nvPr>
        </p:nvSpPr>
        <p:spPr>
          <a:xfrm>
            <a:off x="1071793" y="687600"/>
            <a:ext cx="9104716" cy="1296144"/>
          </a:xfrm>
        </p:spPr>
        <p:txBody>
          <a:bodyPr/>
          <a:lstStyle/>
          <a:p>
            <a:r>
              <a:rPr lang="sv-SE" smtClean="0"/>
              <a:t>Klicka här för att ändra format</a:t>
            </a:r>
            <a:endParaRPr lang="sv-SE" dirty="0"/>
          </a:p>
        </p:txBody>
      </p:sp>
      <p:sp>
        <p:nvSpPr>
          <p:cNvPr id="7" name="Platshållare för innehåll 7"/>
          <p:cNvSpPr>
            <a:spLocks noGrp="1"/>
          </p:cNvSpPr>
          <p:nvPr>
            <p:ph sz="quarter" idx="13"/>
          </p:nvPr>
        </p:nvSpPr>
        <p:spPr>
          <a:xfrm>
            <a:off x="1068918" y="2139351"/>
            <a:ext cx="4547029"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Redigera format för bakgrundstext</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
        <p:nvSpPr>
          <p:cNvPr id="8" name="Platshållare för bild 8"/>
          <p:cNvSpPr>
            <a:spLocks noGrp="1"/>
          </p:cNvSpPr>
          <p:nvPr>
            <p:ph type="pic" sz="quarter" idx="14"/>
          </p:nvPr>
        </p:nvSpPr>
        <p:spPr>
          <a:xfrm>
            <a:off x="5767346" y="2127600"/>
            <a:ext cx="4641863" cy="3439984"/>
          </a:xfrm>
        </p:spPr>
        <p:txBody>
          <a:bodyPr/>
          <a:lstStyle>
            <a:lvl1pPr marL="0" indent="0">
              <a:buNone/>
              <a:defRPr b="0"/>
            </a:lvl1pPr>
          </a:lstStyle>
          <a:p>
            <a:r>
              <a:rPr lang="sv-SE" smtClean="0"/>
              <a:t>Klicka på ikonen för att lägga till en bild</a:t>
            </a:r>
            <a:endParaRPr lang="sv-SE" dirty="0"/>
          </a:p>
        </p:txBody>
      </p:sp>
      <p:sp>
        <p:nvSpPr>
          <p:cNvPr id="9"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Tree>
    <p:extLst>
      <p:ext uri="{BB962C8B-B14F-4D97-AF65-F5344CB8AC3E}">
        <p14:creationId xmlns:p14="http://schemas.microsoft.com/office/powerpoint/2010/main" val="2199298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punktlista – enstaka or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dirty="0"/>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7" y="2059200"/>
            <a:ext cx="9279467" cy="3708400"/>
          </a:xfrm>
        </p:spPr>
        <p:txBody>
          <a:bodyPr/>
          <a:lstStyle>
            <a:lvl1pPr>
              <a:spcBef>
                <a:spcPts val="0"/>
              </a:spcBef>
              <a:defRPr sz="2600" b="1"/>
            </a:lvl1pPr>
            <a:lvl2pPr>
              <a:defRPr sz="2000"/>
            </a:lvl2pPr>
            <a:lvl3pPr>
              <a:defRPr sz="1600"/>
            </a:lvl3pPr>
            <a:lvl4pPr>
              <a:defRPr sz="1400"/>
            </a:lvl4pPr>
            <a:lvl5pPr>
              <a:defRPr sz="12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2562224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5767346" y="2127600"/>
            <a:ext cx="6424655" cy="3439984"/>
          </a:xfrm>
        </p:spPr>
        <p:txBody>
          <a:bodyPr/>
          <a:lstStyle>
            <a:lvl1pPr marL="0" indent="0">
              <a:buNone/>
              <a:defRPr b="0"/>
            </a:lvl1pPr>
          </a:lstStyle>
          <a:p>
            <a:r>
              <a:rPr lang="sv-SE" smtClean="0"/>
              <a:t>Klicka på ikonen för att lägga till en bild</a:t>
            </a:r>
            <a:endParaRPr lang="sv-SE" dirty="0"/>
          </a:p>
        </p:txBody>
      </p:sp>
      <p:sp>
        <p:nvSpPr>
          <p:cNvPr id="12"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
        <p:nvSpPr>
          <p:cNvPr id="7" name="Platshållare för text 6"/>
          <p:cNvSpPr>
            <a:spLocks noGrp="1"/>
          </p:cNvSpPr>
          <p:nvPr>
            <p:ph type="body" sz="quarter" idx="16"/>
          </p:nvPr>
        </p:nvSpPr>
        <p:spPr>
          <a:xfrm>
            <a:off x="1068918" y="2130425"/>
            <a:ext cx="4336969" cy="3054050"/>
          </a:xfrm>
        </p:spPr>
        <p:txBody>
          <a:bodyPr/>
          <a:lstStyle>
            <a:lvl1pPr marL="0" indent="0">
              <a:buNone/>
              <a:defRPr sz="2600" b="1"/>
            </a:lvl1pPr>
            <a:lvl2pPr marL="285750" indent="0">
              <a:buNone/>
              <a:defRPr/>
            </a:lvl2pPr>
            <a:lvl3pPr marL="539750" indent="0">
              <a:buNone/>
              <a:defRPr/>
            </a:lvl3pPr>
            <a:lvl4pPr marL="723900" indent="0">
              <a:buNone/>
              <a:defRPr/>
            </a:lvl4pPr>
            <a:lvl5pPr marL="927100" indent="0">
              <a:buNone/>
              <a:defRPr/>
            </a:lvl5pPr>
          </a:lstStyle>
          <a:p>
            <a:pPr lvl="0"/>
            <a:r>
              <a:rPr lang="sv-SE" smtClean="0"/>
              <a:t>Redigera format för bakgrundstext</a:t>
            </a:r>
          </a:p>
        </p:txBody>
      </p:sp>
    </p:spTree>
    <p:extLst>
      <p:ext uri="{BB962C8B-B14F-4D97-AF65-F5344CB8AC3E}">
        <p14:creationId xmlns:p14="http://schemas.microsoft.com/office/powerpoint/2010/main" val="3920575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5767346" y="2127600"/>
            <a:ext cx="6424655" cy="3439984"/>
          </a:xfrm>
        </p:spPr>
        <p:txBody>
          <a:bodyPr/>
          <a:lstStyle>
            <a:lvl1pPr marL="0" indent="0">
              <a:buNone/>
              <a:defRPr b="0"/>
            </a:lvl1pPr>
          </a:lstStyle>
          <a:p>
            <a:r>
              <a:rPr lang="sv-SE" smtClean="0"/>
              <a:t>Klicka på ikonen för att lägga till en bild</a:t>
            </a:r>
            <a:endParaRPr lang="sv-SE" dirty="0"/>
          </a:p>
        </p:txBody>
      </p:sp>
      <p:sp>
        <p:nvSpPr>
          <p:cNvPr id="12"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
        <p:nvSpPr>
          <p:cNvPr id="10" name="Platshållare för innehåll 7"/>
          <p:cNvSpPr>
            <a:spLocks noGrp="1"/>
          </p:cNvSpPr>
          <p:nvPr>
            <p:ph sz="quarter" idx="13"/>
          </p:nvPr>
        </p:nvSpPr>
        <p:spPr>
          <a:xfrm>
            <a:off x="1068918" y="2139351"/>
            <a:ext cx="4547029"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Redigera format för bakgrundstext</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smtClean="0"/>
              <a:t>Nivå två</a:t>
            </a:r>
          </a:p>
        </p:txBody>
      </p:sp>
    </p:spTree>
    <p:extLst>
      <p:ext uri="{BB962C8B-B14F-4D97-AF65-F5344CB8AC3E}">
        <p14:creationId xmlns:p14="http://schemas.microsoft.com/office/powerpoint/2010/main" val="2871970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ubrik, punktlista och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276592"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068918" y="2127601"/>
            <a:ext cx="4399721" cy="3441117"/>
          </a:xfrm>
        </p:spPr>
        <p:txBody>
          <a:bodyPr/>
          <a:lstStyle>
            <a:lvl1pPr marL="0" indent="0">
              <a:buNone/>
              <a:defRPr sz="1400" b="0"/>
            </a:lvl1pPr>
          </a:lstStyle>
          <a:p>
            <a:r>
              <a:rPr lang="sv-SE" smtClean="0"/>
              <a:t>Klicka på ikonen för att lägga till en bild</a:t>
            </a:r>
            <a:endParaRPr lang="sv-SE" dirty="0"/>
          </a:p>
        </p:txBody>
      </p:sp>
      <p:sp>
        <p:nvSpPr>
          <p:cNvPr id="15" name="Platshållare för text 11"/>
          <p:cNvSpPr>
            <a:spLocks noGrp="1"/>
          </p:cNvSpPr>
          <p:nvPr>
            <p:ph type="body" sz="quarter" idx="15"/>
          </p:nvPr>
        </p:nvSpPr>
        <p:spPr>
          <a:xfrm>
            <a:off x="5716437" y="5221275"/>
            <a:ext cx="4658265"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
        <p:nvSpPr>
          <p:cNvPr id="10" name="Platshållare för text 6"/>
          <p:cNvSpPr>
            <a:spLocks noGrp="1"/>
          </p:cNvSpPr>
          <p:nvPr>
            <p:ph type="body" sz="quarter" idx="16"/>
          </p:nvPr>
        </p:nvSpPr>
        <p:spPr>
          <a:xfrm>
            <a:off x="5715457" y="2139951"/>
            <a:ext cx="4451988" cy="3648075"/>
          </a:xfrm>
        </p:spPr>
        <p:txBody>
          <a:bodyPr/>
          <a:lstStyle>
            <a:lvl1pPr>
              <a:spcBef>
                <a:spcPts val="0"/>
              </a:spcBef>
              <a:defRPr sz="2600"/>
            </a:lvl1pPr>
            <a:lvl2pPr>
              <a:defRPr sz="2000"/>
            </a:lvl2pPr>
          </a:lstStyle>
          <a:p>
            <a:pPr lvl="0"/>
            <a:r>
              <a:rPr lang="sv-SE" smtClean="0"/>
              <a:t>Redigera format för bakgrundstext</a:t>
            </a:r>
          </a:p>
          <a:p>
            <a:pPr lvl="1"/>
            <a:r>
              <a:rPr lang="sv-SE" smtClean="0"/>
              <a:t>Nivå två</a:t>
            </a:r>
          </a:p>
          <a:p>
            <a:pPr lvl="2"/>
            <a:r>
              <a:rPr lang="sv-SE" smtClean="0"/>
              <a:t>Nivå tre</a:t>
            </a:r>
          </a:p>
        </p:txBody>
      </p:sp>
    </p:spTree>
    <p:extLst>
      <p:ext uri="{BB962C8B-B14F-4D97-AF65-F5344CB8AC3E}">
        <p14:creationId xmlns:p14="http://schemas.microsoft.com/office/powerpoint/2010/main" val="2686737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ubrik, punktlista och stor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302909"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 y="2127600"/>
            <a:ext cx="5458940" cy="3439984"/>
          </a:xfrm>
        </p:spPr>
        <p:txBody>
          <a:bodyPr/>
          <a:lstStyle>
            <a:lvl1pPr marL="0" indent="0">
              <a:buNone/>
              <a:defRPr b="0"/>
            </a:lvl1pPr>
          </a:lstStyle>
          <a:p>
            <a:r>
              <a:rPr lang="sv-SE" smtClean="0"/>
              <a:t>Klicka på ikonen för att lägga till en bild</a:t>
            </a:r>
            <a:endParaRPr lang="sv-SE" dirty="0"/>
          </a:p>
        </p:txBody>
      </p:sp>
      <p:sp>
        <p:nvSpPr>
          <p:cNvPr id="11" name="Platshållare för text 11"/>
          <p:cNvSpPr>
            <a:spLocks noGrp="1"/>
          </p:cNvSpPr>
          <p:nvPr>
            <p:ph type="body" sz="quarter" idx="15"/>
          </p:nvPr>
        </p:nvSpPr>
        <p:spPr>
          <a:xfrm>
            <a:off x="5704936" y="5221275"/>
            <a:ext cx="4704272"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
        <p:nvSpPr>
          <p:cNvPr id="13" name="Platshållare för text 6"/>
          <p:cNvSpPr>
            <a:spLocks noGrp="1"/>
          </p:cNvSpPr>
          <p:nvPr>
            <p:ph type="body" sz="quarter" idx="16"/>
          </p:nvPr>
        </p:nvSpPr>
        <p:spPr>
          <a:xfrm>
            <a:off x="5715457" y="2139951"/>
            <a:ext cx="4451988" cy="3648075"/>
          </a:xfrm>
        </p:spPr>
        <p:txBody>
          <a:bodyPr/>
          <a:lstStyle>
            <a:lvl1pPr>
              <a:spcBef>
                <a:spcPts val="0"/>
              </a:spcBef>
              <a:defRPr sz="2600"/>
            </a:lvl1pPr>
            <a:lvl2pPr>
              <a:defRPr sz="2000"/>
            </a:lvl2pPr>
          </a:lstStyle>
          <a:p>
            <a:pPr lvl="0"/>
            <a:r>
              <a:rPr lang="sv-SE" smtClean="0"/>
              <a:t>Redigera format för bakgrundstext</a:t>
            </a:r>
          </a:p>
          <a:p>
            <a:pPr lvl="1"/>
            <a:r>
              <a:rPr lang="sv-SE" smtClean="0"/>
              <a:t>Nivå två</a:t>
            </a:r>
          </a:p>
          <a:p>
            <a:pPr lvl="2"/>
            <a:r>
              <a:rPr lang="sv-SE" smtClean="0"/>
              <a:t>Nivå tre</a:t>
            </a:r>
          </a:p>
        </p:txBody>
      </p:sp>
    </p:spTree>
    <p:extLst>
      <p:ext uri="{BB962C8B-B14F-4D97-AF65-F5344CB8AC3E}">
        <p14:creationId xmlns:p14="http://schemas.microsoft.com/office/powerpoint/2010/main" val="1072168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ubrik, text och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276592"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068918" y="2127601"/>
            <a:ext cx="4399721" cy="3441117"/>
          </a:xfrm>
        </p:spPr>
        <p:txBody>
          <a:bodyPr/>
          <a:lstStyle>
            <a:lvl1pPr marL="0" indent="0">
              <a:buNone/>
              <a:defRPr sz="1400" b="0"/>
            </a:lvl1pPr>
          </a:lstStyle>
          <a:p>
            <a:r>
              <a:rPr lang="sv-SE" smtClean="0"/>
              <a:t>Klicka på ikonen för att lägga till en bild</a:t>
            </a:r>
            <a:endParaRPr lang="sv-SE" dirty="0"/>
          </a:p>
        </p:txBody>
      </p:sp>
      <p:sp>
        <p:nvSpPr>
          <p:cNvPr id="15" name="Platshållare för text 11"/>
          <p:cNvSpPr>
            <a:spLocks noGrp="1"/>
          </p:cNvSpPr>
          <p:nvPr>
            <p:ph type="body" sz="quarter" idx="15"/>
          </p:nvPr>
        </p:nvSpPr>
        <p:spPr>
          <a:xfrm>
            <a:off x="5716437" y="5221275"/>
            <a:ext cx="4658265"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
        <p:nvSpPr>
          <p:cNvPr id="10" name="Platshållare för text 6"/>
          <p:cNvSpPr>
            <a:spLocks noGrp="1"/>
          </p:cNvSpPr>
          <p:nvPr>
            <p:ph type="body" sz="quarter" idx="16"/>
          </p:nvPr>
        </p:nvSpPr>
        <p:spPr>
          <a:xfrm>
            <a:off x="5704936" y="2130426"/>
            <a:ext cx="4668848"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smtClean="0"/>
              <a:t>Redigera format för bakgrundstext</a:t>
            </a:r>
          </a:p>
        </p:txBody>
      </p:sp>
    </p:spTree>
    <p:extLst>
      <p:ext uri="{BB962C8B-B14F-4D97-AF65-F5344CB8AC3E}">
        <p14:creationId xmlns:p14="http://schemas.microsoft.com/office/powerpoint/2010/main" val="3122042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ubrik, text och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276592"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068918" y="2127601"/>
            <a:ext cx="4399721" cy="3441117"/>
          </a:xfrm>
        </p:spPr>
        <p:txBody>
          <a:bodyPr/>
          <a:lstStyle>
            <a:lvl1pPr marL="0" indent="0">
              <a:buNone/>
              <a:defRPr sz="1400" b="0"/>
            </a:lvl1pPr>
          </a:lstStyle>
          <a:p>
            <a:r>
              <a:rPr lang="sv-SE" smtClean="0"/>
              <a:t>Klicka på ikonen för att lägga till en bild</a:t>
            </a:r>
            <a:endParaRPr lang="sv-SE" dirty="0"/>
          </a:p>
        </p:txBody>
      </p:sp>
      <p:sp>
        <p:nvSpPr>
          <p:cNvPr id="15" name="Platshållare för text 11"/>
          <p:cNvSpPr>
            <a:spLocks noGrp="1"/>
          </p:cNvSpPr>
          <p:nvPr>
            <p:ph type="body" sz="quarter" idx="15"/>
          </p:nvPr>
        </p:nvSpPr>
        <p:spPr>
          <a:xfrm>
            <a:off x="5716437" y="5221275"/>
            <a:ext cx="4658265"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
        <p:nvSpPr>
          <p:cNvPr id="7" name="Platshållare för text 6"/>
          <p:cNvSpPr>
            <a:spLocks noGrp="1"/>
          </p:cNvSpPr>
          <p:nvPr>
            <p:ph type="body" sz="quarter" idx="16"/>
          </p:nvPr>
        </p:nvSpPr>
        <p:spPr>
          <a:xfrm>
            <a:off x="5704936" y="2130426"/>
            <a:ext cx="4668848" cy="2976412"/>
          </a:xfrm>
        </p:spPr>
        <p:txBody>
          <a:bodyPr/>
          <a:lstStyle>
            <a:lvl1pPr marL="0" indent="0">
              <a:buNone/>
              <a:defRPr sz="2000"/>
            </a:lvl1pPr>
            <a:lvl2pPr>
              <a:defRPr sz="2000"/>
            </a:lvl2pPr>
            <a:lvl3pPr>
              <a:defRPr sz="2000"/>
            </a:lvl3pPr>
            <a:lvl4pPr>
              <a:defRPr sz="2000"/>
            </a:lvl4pPr>
            <a:lvl5pPr>
              <a:defRPr sz="2000"/>
            </a:lvl5pPr>
          </a:lstStyle>
          <a:p>
            <a:pPr lvl="0"/>
            <a:r>
              <a:rPr lang="sv-SE" smtClean="0"/>
              <a:t>Redigera format för bakgrundstext</a:t>
            </a:r>
          </a:p>
        </p:txBody>
      </p:sp>
    </p:spTree>
    <p:extLst>
      <p:ext uri="{BB962C8B-B14F-4D97-AF65-F5344CB8AC3E}">
        <p14:creationId xmlns:p14="http://schemas.microsoft.com/office/powerpoint/2010/main" val="42920519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302909"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 y="2127600"/>
            <a:ext cx="5458940" cy="3439984"/>
          </a:xfrm>
        </p:spPr>
        <p:txBody>
          <a:bodyPr/>
          <a:lstStyle>
            <a:lvl1pPr marL="0" indent="0">
              <a:buNone/>
              <a:defRPr b="0"/>
            </a:lvl1pPr>
          </a:lstStyle>
          <a:p>
            <a:r>
              <a:rPr lang="sv-SE" smtClean="0"/>
              <a:t>Klicka på ikonen för att lägga till en bild</a:t>
            </a:r>
            <a:endParaRPr lang="sv-SE" dirty="0"/>
          </a:p>
        </p:txBody>
      </p:sp>
      <p:sp>
        <p:nvSpPr>
          <p:cNvPr id="11" name="Platshållare för text 11"/>
          <p:cNvSpPr>
            <a:spLocks noGrp="1"/>
          </p:cNvSpPr>
          <p:nvPr>
            <p:ph type="body" sz="quarter" idx="15"/>
          </p:nvPr>
        </p:nvSpPr>
        <p:spPr>
          <a:xfrm>
            <a:off x="5704936" y="5221275"/>
            <a:ext cx="4704272"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
        <p:nvSpPr>
          <p:cNvPr id="12" name="Platshållare för text 6"/>
          <p:cNvSpPr>
            <a:spLocks noGrp="1"/>
          </p:cNvSpPr>
          <p:nvPr>
            <p:ph type="body" sz="quarter" idx="16"/>
          </p:nvPr>
        </p:nvSpPr>
        <p:spPr>
          <a:xfrm>
            <a:off x="5704936" y="2130426"/>
            <a:ext cx="4668848"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smtClean="0"/>
              <a:t>Redigera format för bakgrundstext</a:t>
            </a:r>
          </a:p>
        </p:txBody>
      </p:sp>
    </p:spTree>
    <p:extLst>
      <p:ext uri="{BB962C8B-B14F-4D97-AF65-F5344CB8AC3E}">
        <p14:creationId xmlns:p14="http://schemas.microsoft.com/office/powerpoint/2010/main" val="2077058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302909"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 y="2127600"/>
            <a:ext cx="5458940" cy="3439984"/>
          </a:xfrm>
        </p:spPr>
        <p:txBody>
          <a:bodyPr/>
          <a:lstStyle>
            <a:lvl1pPr marL="0" indent="0">
              <a:buNone/>
              <a:defRPr b="0"/>
            </a:lvl1pPr>
          </a:lstStyle>
          <a:p>
            <a:r>
              <a:rPr lang="sv-SE" smtClean="0"/>
              <a:t>Klicka på ikonen för att lägga till en bild</a:t>
            </a:r>
            <a:endParaRPr lang="sv-SE" dirty="0"/>
          </a:p>
        </p:txBody>
      </p:sp>
      <p:sp>
        <p:nvSpPr>
          <p:cNvPr id="11" name="Platshållare för text 11"/>
          <p:cNvSpPr>
            <a:spLocks noGrp="1"/>
          </p:cNvSpPr>
          <p:nvPr>
            <p:ph type="body" sz="quarter" idx="15"/>
          </p:nvPr>
        </p:nvSpPr>
        <p:spPr>
          <a:xfrm>
            <a:off x="5704936" y="5221275"/>
            <a:ext cx="4704272"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
        <p:nvSpPr>
          <p:cNvPr id="12" name="Platshållare för text 6"/>
          <p:cNvSpPr>
            <a:spLocks noGrp="1"/>
          </p:cNvSpPr>
          <p:nvPr>
            <p:ph type="body" sz="quarter" idx="16"/>
          </p:nvPr>
        </p:nvSpPr>
        <p:spPr>
          <a:xfrm>
            <a:off x="5704936" y="2130426"/>
            <a:ext cx="4668848" cy="2976412"/>
          </a:xfrm>
        </p:spPr>
        <p:txBody>
          <a:bodyPr/>
          <a:lstStyle>
            <a:lvl1pPr marL="0" indent="0">
              <a:buNone/>
              <a:defRPr sz="2000"/>
            </a:lvl1pPr>
            <a:lvl2pPr>
              <a:defRPr sz="2000"/>
            </a:lvl2pPr>
            <a:lvl3pPr>
              <a:defRPr sz="2000"/>
            </a:lvl3pPr>
            <a:lvl4pPr>
              <a:defRPr sz="2000"/>
            </a:lvl4pPr>
            <a:lvl5pPr>
              <a:defRPr sz="2000"/>
            </a:lvl5pPr>
          </a:lstStyle>
          <a:p>
            <a:pPr lvl="0"/>
            <a:r>
              <a:rPr lang="sv-SE" smtClean="0"/>
              <a:t>Redigera format för bakgrundstext</a:t>
            </a:r>
          </a:p>
        </p:txBody>
      </p:sp>
    </p:spTree>
    <p:extLst>
      <p:ext uri="{BB962C8B-B14F-4D97-AF65-F5344CB8AC3E}">
        <p14:creationId xmlns:p14="http://schemas.microsoft.com/office/powerpoint/2010/main" val="709715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bild 7"/>
          <p:cNvSpPr>
            <a:spLocks noGrp="1"/>
          </p:cNvSpPr>
          <p:nvPr>
            <p:ph type="pic" sz="quarter" idx="13"/>
          </p:nvPr>
        </p:nvSpPr>
        <p:spPr>
          <a:xfrm>
            <a:off x="1068918" y="2074073"/>
            <a:ext cx="9110133" cy="3438525"/>
          </a:xfrm>
        </p:spPr>
        <p:txBody>
          <a:bodyPr/>
          <a:lstStyle>
            <a:lvl1pPr marL="0" indent="0">
              <a:buNone/>
              <a:defRPr b="0"/>
            </a:lvl1pPr>
          </a:lstStyle>
          <a:p>
            <a:r>
              <a:rPr lang="sv-SE" smtClean="0"/>
              <a:t>Klicka på ikonen för att lägga till en bild</a:t>
            </a:r>
            <a:endParaRPr lang="sv-SE" dirty="0"/>
          </a:p>
        </p:txBody>
      </p:sp>
      <p:sp>
        <p:nvSpPr>
          <p:cNvPr id="9" name="Platshållare för text 11"/>
          <p:cNvSpPr>
            <a:spLocks noGrp="1"/>
          </p:cNvSpPr>
          <p:nvPr>
            <p:ph type="body" sz="quarter" idx="15"/>
          </p:nvPr>
        </p:nvSpPr>
        <p:spPr>
          <a:xfrm>
            <a:off x="5766571" y="5612278"/>
            <a:ext cx="4416293"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Tree>
    <p:extLst>
      <p:ext uri="{BB962C8B-B14F-4D97-AF65-F5344CB8AC3E}">
        <p14:creationId xmlns:p14="http://schemas.microsoft.com/office/powerpoint/2010/main" val="22213122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ubrik och  utfallande bild">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bild 7"/>
          <p:cNvSpPr>
            <a:spLocks noGrp="1"/>
          </p:cNvSpPr>
          <p:nvPr>
            <p:ph type="pic" sz="quarter" idx="13"/>
          </p:nvPr>
        </p:nvSpPr>
        <p:spPr>
          <a:xfrm>
            <a:off x="0" y="2066926"/>
            <a:ext cx="12192000" cy="3438525"/>
          </a:xfrm>
        </p:spPr>
        <p:txBody>
          <a:bodyPr/>
          <a:lstStyle>
            <a:lvl1pPr marL="0" indent="0">
              <a:buNone/>
              <a:defRPr b="0"/>
            </a:lvl1pPr>
          </a:lstStyle>
          <a:p>
            <a:r>
              <a:rPr lang="sv-SE" smtClean="0"/>
              <a:t>Klicka på ikonen för att lägga till en bild</a:t>
            </a:r>
            <a:endParaRPr lang="sv-SE" dirty="0"/>
          </a:p>
        </p:txBody>
      </p:sp>
      <p:sp>
        <p:nvSpPr>
          <p:cNvPr id="13" name="Platshållare för text 11"/>
          <p:cNvSpPr>
            <a:spLocks noGrp="1"/>
          </p:cNvSpPr>
          <p:nvPr>
            <p:ph type="body" sz="quarter" idx="15"/>
          </p:nvPr>
        </p:nvSpPr>
        <p:spPr>
          <a:xfrm>
            <a:off x="5766571" y="5612278"/>
            <a:ext cx="4416293"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smtClean="0"/>
              <a:t>Redigera format för bakgrundstext</a:t>
            </a:r>
          </a:p>
        </p:txBody>
      </p:sp>
    </p:spTree>
    <p:extLst>
      <p:ext uri="{BB962C8B-B14F-4D97-AF65-F5344CB8AC3E}">
        <p14:creationId xmlns:p14="http://schemas.microsoft.com/office/powerpoint/2010/main" val="2538161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punktlista – mening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dirty="0"/>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7" y="2059200"/>
            <a:ext cx="9279467" cy="3708400"/>
          </a:xfrm>
        </p:spPr>
        <p:txBody>
          <a:bodyPr/>
          <a:lstStyle>
            <a:lvl1pPr>
              <a:spcBef>
                <a:spcPts val="0"/>
              </a:spcBef>
              <a:defRPr sz="2600" b="0"/>
            </a:lvl1pPr>
            <a:lvl2pPr>
              <a:defRPr sz="2000"/>
            </a:lvl2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140547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Utfallande bild utan rubri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dirty="0"/>
          </a:p>
        </p:txBody>
      </p:sp>
      <p:sp>
        <p:nvSpPr>
          <p:cNvPr id="3" name="Platshållare för sidfot 2"/>
          <p:cNvSpPr>
            <a:spLocks noGrp="1"/>
          </p:cNvSpPr>
          <p:nvPr>
            <p:ph type="ftr" sz="quarter" idx="11"/>
          </p:nvPr>
        </p:nvSpPr>
        <p:spPr/>
        <p:txBody>
          <a:bodyPr/>
          <a:lstStyle/>
          <a:p>
            <a:r>
              <a:rPr lang="sv-SE"/>
              <a:t>Sveriges kunskapsmyndighet för vård och omsorg </a:t>
            </a:r>
            <a:endParaRPr lang="sv-SE" dirty="0"/>
          </a:p>
        </p:txBody>
      </p:sp>
      <p:sp>
        <p:nvSpPr>
          <p:cNvPr id="4" name="Platshållare för bildnummer 3"/>
          <p:cNvSpPr>
            <a:spLocks noGrp="1"/>
          </p:cNvSpPr>
          <p:nvPr>
            <p:ph type="sldNum" sz="quarter" idx="12"/>
          </p:nvPr>
        </p:nvSpPr>
        <p:spPr/>
        <p:txBody>
          <a:bodyPr/>
          <a:lstStyle/>
          <a:p>
            <a:fld id="{F3A1DABF-CD59-47A1-8187-10F3203EF599}" type="slidenum">
              <a:rPr lang="sv-SE" smtClean="0"/>
              <a:t>‹#›</a:t>
            </a:fld>
            <a:endParaRPr lang="sv-SE" dirty="0"/>
          </a:p>
        </p:txBody>
      </p:sp>
      <p:sp>
        <p:nvSpPr>
          <p:cNvPr id="5" name="Platshållare för bild 7"/>
          <p:cNvSpPr>
            <a:spLocks noGrp="1"/>
          </p:cNvSpPr>
          <p:nvPr>
            <p:ph type="pic" sz="quarter" idx="13"/>
          </p:nvPr>
        </p:nvSpPr>
        <p:spPr>
          <a:xfrm>
            <a:off x="0" y="664235"/>
            <a:ext cx="12192000" cy="5003320"/>
          </a:xfrm>
        </p:spPr>
        <p:txBody>
          <a:bodyPr/>
          <a:lstStyle>
            <a:lvl1pPr marL="0" indent="0">
              <a:buNone/>
              <a:defRPr b="0"/>
            </a:lvl1pPr>
          </a:lstStyle>
          <a:p>
            <a:r>
              <a:rPr lang="sv-SE" smtClean="0"/>
              <a:t>Klicka på ikonen för att lägga till en bild</a:t>
            </a:r>
            <a:endParaRPr lang="sv-SE" dirty="0"/>
          </a:p>
        </p:txBody>
      </p:sp>
    </p:spTree>
    <p:extLst>
      <p:ext uri="{BB962C8B-B14F-4D97-AF65-F5344CB8AC3E}">
        <p14:creationId xmlns:p14="http://schemas.microsoft.com/office/powerpoint/2010/main" val="25348660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276592" cy="1296144"/>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t>‹#›</a:t>
            </a:fld>
            <a:endParaRPr lang="sv-SE" dirty="0"/>
          </a:p>
        </p:txBody>
      </p:sp>
    </p:spTree>
    <p:extLst>
      <p:ext uri="{BB962C8B-B14F-4D97-AF65-F5344CB8AC3E}">
        <p14:creationId xmlns:p14="http://schemas.microsoft.com/office/powerpoint/2010/main" val="34428833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lutsida">
    <p:spTree>
      <p:nvGrpSpPr>
        <p:cNvPr id="1" name=""/>
        <p:cNvGrpSpPr/>
        <p:nvPr/>
      </p:nvGrpSpPr>
      <p:grpSpPr>
        <a:xfrm>
          <a:off x="0" y="0"/>
          <a:ext cx="0" cy="0"/>
          <a:chOff x="0" y="0"/>
          <a:chExt cx="0" cy="0"/>
        </a:xfrm>
      </p:grpSpPr>
      <p:sp>
        <p:nvSpPr>
          <p:cNvPr id="10" name="Rektangel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8" name="Rektangel 2"/>
          <p:cNvSpPr/>
          <p:nvPr userDrawn="1"/>
        </p:nvSpPr>
        <p:spPr>
          <a:xfrm>
            <a:off x="0" y="1543050"/>
            <a:ext cx="12192000" cy="5314950"/>
          </a:xfrm>
          <a:custGeom>
            <a:avLst/>
            <a:gdLst>
              <a:gd name="connsiteX0" fmla="*/ 0 w 9144000"/>
              <a:gd name="connsiteY0" fmla="*/ 0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0 h 5314950"/>
              <a:gd name="connsiteX0" fmla="*/ 0 w 9144000"/>
              <a:gd name="connsiteY0" fmla="*/ 27717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771775 h 5314950"/>
              <a:gd name="connsiteX0" fmla="*/ 0 w 9144000"/>
              <a:gd name="connsiteY0" fmla="*/ 23526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352675 h 531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314950">
                <a:moveTo>
                  <a:pt x="0" y="2352675"/>
                </a:moveTo>
                <a:lnTo>
                  <a:pt x="9144000" y="0"/>
                </a:lnTo>
                <a:lnTo>
                  <a:pt x="9144000" y="5314950"/>
                </a:lnTo>
                <a:lnTo>
                  <a:pt x="0" y="5314950"/>
                </a:lnTo>
                <a:lnTo>
                  <a:pt x="0" y="2352675"/>
                </a:lnTo>
                <a:close/>
              </a:path>
            </a:pathLst>
          </a:cu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dirty="0">
              <a:solidFill>
                <a:schemeClr val="tx1"/>
              </a:solidFill>
            </a:endParaRPr>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097" y="6210000"/>
            <a:ext cx="1396800" cy="293233"/>
          </a:xfrm>
          <a:prstGeom prst="rect">
            <a:avLst/>
          </a:prstGeom>
        </p:spPr>
      </p:pic>
      <p:sp>
        <p:nvSpPr>
          <p:cNvPr id="7" name="textruta 6">
            <a:extLst>
              <a:ext uri="{FF2B5EF4-FFF2-40B4-BE49-F238E27FC236}">
                <a16:creationId xmlns:a16="http://schemas.microsoft.com/office/drawing/2014/main" id="{86EA4738-985C-42D4-BF4F-360677E82956}"/>
              </a:ext>
            </a:extLst>
          </p:cNvPr>
          <p:cNvSpPr txBox="1"/>
          <p:nvPr userDrawn="1"/>
        </p:nvSpPr>
        <p:spPr>
          <a:xfrm>
            <a:off x="6048702" y="4927392"/>
            <a:ext cx="3970284" cy="1079270"/>
          </a:xfrm>
          <a:prstGeom prst="rect">
            <a:avLst/>
          </a:prstGeom>
          <a:noFill/>
        </p:spPr>
        <p:txBody>
          <a:bodyPr wrap="square" lIns="0" tIns="0" rIns="0" bIns="0" rtlCol="0">
            <a:spAutoFit/>
          </a:bodyPr>
          <a:lstStyle/>
          <a:p>
            <a:pPr algn="r"/>
            <a:r>
              <a:rPr lang="sv-SE" sz="2600" b="1" dirty="0">
                <a:solidFill>
                  <a:schemeClr val="accent4"/>
                </a:solidFill>
              </a:rPr>
              <a:t>Mer information finns på:</a:t>
            </a:r>
          </a:p>
          <a:p>
            <a:pPr algn="r"/>
            <a:r>
              <a:rPr lang="sv-SE" sz="2600" b="1" dirty="0">
                <a:solidFill>
                  <a:schemeClr val="accent4"/>
                </a:solidFill>
              </a:rPr>
              <a:t>www.socialstyrelsen.se</a:t>
            </a:r>
          </a:p>
        </p:txBody>
      </p:sp>
    </p:spTree>
    <p:extLst>
      <p:ext uri="{BB962C8B-B14F-4D97-AF65-F5344CB8AC3E}">
        <p14:creationId xmlns:p14="http://schemas.microsoft.com/office/powerpoint/2010/main" val="3829694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1068917" y="687600"/>
            <a:ext cx="9268800"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dirty="0"/>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text 8"/>
          <p:cNvSpPr>
            <a:spLocks noGrp="1"/>
          </p:cNvSpPr>
          <p:nvPr>
            <p:ph type="body" sz="quarter" idx="13"/>
          </p:nvPr>
        </p:nvSpPr>
        <p:spPr>
          <a:xfrm>
            <a:off x="1068917" y="2059200"/>
            <a:ext cx="9279467" cy="3708400"/>
          </a:xfrm>
        </p:spPr>
        <p:txBody>
          <a:bodyPr/>
          <a:lstStyle>
            <a:lvl1pPr marL="0" indent="0">
              <a:spcBef>
                <a:spcPts val="800"/>
              </a:spcBef>
              <a:spcAft>
                <a:spcPts val="0"/>
              </a:spcAft>
              <a:buFontTx/>
              <a:buNone/>
              <a:defRPr sz="2600"/>
            </a:lvl1pPr>
            <a:lvl2pPr marL="0" indent="0">
              <a:buFontTx/>
              <a:buNone/>
              <a:defRPr sz="2000"/>
            </a:lvl2pPr>
            <a:lvl3pPr marL="0" indent="0">
              <a:spcAft>
                <a:spcPts val="0"/>
              </a:spcAft>
              <a:buFontTx/>
              <a:buNone/>
              <a:defRPr sz="1900" b="1"/>
            </a:lvl3pPr>
            <a:lvl4pPr marL="0" indent="0">
              <a:spcAft>
                <a:spcPts val="0"/>
              </a:spcAft>
              <a:buFontTx/>
              <a:buNone/>
              <a:defRPr sz="1600"/>
            </a:lvl4pPr>
            <a:lvl5pPr marL="0" indent="0">
              <a:spcAft>
                <a:spcPts val="0"/>
              </a:spcAft>
              <a:buFontTx/>
              <a:buNone/>
              <a:defRPr sz="1600"/>
            </a:lvl5pPr>
          </a:lstStyle>
          <a:p>
            <a:pPr lvl="0"/>
            <a:r>
              <a:rPr lang="sv-SE" smtClean="0"/>
              <a:t>Redigera format för bakgrundstext</a:t>
            </a:r>
          </a:p>
          <a:p>
            <a:pPr lvl="1"/>
            <a:r>
              <a:rPr lang="sv-SE" smtClean="0"/>
              <a:t>Nivå två</a:t>
            </a:r>
          </a:p>
        </p:txBody>
      </p:sp>
    </p:spTree>
    <p:extLst>
      <p:ext uri="{BB962C8B-B14F-4D97-AF65-F5344CB8AC3E}">
        <p14:creationId xmlns:p14="http://schemas.microsoft.com/office/powerpoint/2010/main" val="1026846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ast punktlista">
    <p:spTree>
      <p:nvGrpSpPr>
        <p:cNvPr id="1" name=""/>
        <p:cNvGrpSpPr/>
        <p:nvPr/>
      </p:nvGrpSpPr>
      <p:grpSpPr>
        <a:xfrm>
          <a:off x="0" y="0"/>
          <a:ext cx="0" cy="0"/>
          <a:chOff x="0" y="0"/>
          <a:chExt cx="0" cy="0"/>
        </a:xfrm>
      </p:grpSpPr>
      <p:sp>
        <p:nvSpPr>
          <p:cNvPr id="7" name="Rektangel 6"/>
          <p:cNvSpPr/>
          <p:nvPr userDrawn="1"/>
        </p:nvSpPr>
        <p:spPr>
          <a:xfrm>
            <a:off x="0" y="801505"/>
            <a:ext cx="12196800" cy="47928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dirty="0"/>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7" y="1353267"/>
            <a:ext cx="9279467"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3414110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Endast punktlista">
    <p:spTree>
      <p:nvGrpSpPr>
        <p:cNvPr id="1" name=""/>
        <p:cNvGrpSpPr/>
        <p:nvPr/>
      </p:nvGrpSpPr>
      <p:grpSpPr>
        <a:xfrm>
          <a:off x="0" y="0"/>
          <a:ext cx="0" cy="0"/>
          <a:chOff x="0" y="0"/>
          <a:chExt cx="0" cy="0"/>
        </a:xfrm>
      </p:grpSpPr>
      <p:sp>
        <p:nvSpPr>
          <p:cNvPr id="7" name="Rektangel 6"/>
          <p:cNvSpPr/>
          <p:nvPr userDrawn="1"/>
        </p:nvSpPr>
        <p:spPr>
          <a:xfrm>
            <a:off x="0" y="801505"/>
            <a:ext cx="12196800" cy="47928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dirty="0"/>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7" y="1353267"/>
            <a:ext cx="9279467"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2644465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itatsida">
    <p:spTree>
      <p:nvGrpSpPr>
        <p:cNvPr id="1" name=""/>
        <p:cNvGrpSpPr/>
        <p:nvPr/>
      </p:nvGrpSpPr>
      <p:grpSpPr>
        <a:xfrm>
          <a:off x="0" y="0"/>
          <a:ext cx="0" cy="0"/>
          <a:chOff x="0" y="0"/>
          <a:chExt cx="0" cy="0"/>
        </a:xfrm>
      </p:grpSpPr>
      <p:sp>
        <p:nvSpPr>
          <p:cNvPr id="2" name="Rubrik 1"/>
          <p:cNvSpPr>
            <a:spLocks noGrp="1"/>
          </p:cNvSpPr>
          <p:nvPr>
            <p:ph type="title"/>
          </p:nvPr>
        </p:nvSpPr>
        <p:spPr>
          <a:xfrm>
            <a:off x="1068917" y="687600"/>
            <a:ext cx="9268800" cy="1296144"/>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dirty="0"/>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5807968" y="2060206"/>
            <a:ext cx="4540416" cy="3708400"/>
          </a:xfrm>
        </p:spPr>
        <p:txBody>
          <a:bodyPr/>
          <a:lstStyle>
            <a:lvl1pPr>
              <a:spcBef>
                <a:spcPts val="800"/>
              </a:spcBef>
              <a:defRPr sz="2600" b="0"/>
            </a:lvl1pPr>
            <a:lvl2pPr>
              <a:defRPr sz="2000"/>
            </a:lvl2pPr>
            <a:lvl3pPr>
              <a:defRPr sz="1600"/>
            </a:lvl3pPr>
            <a:lvl4pPr>
              <a:defRPr sz="1400"/>
            </a:lvl4pPr>
            <a:lvl5pPr marL="927100" indent="0">
              <a:buNone/>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0" name="Platshållare för text 9"/>
          <p:cNvSpPr>
            <a:spLocks noGrp="1"/>
          </p:cNvSpPr>
          <p:nvPr>
            <p:ph type="body" sz="quarter" idx="14" hasCustomPrompt="1"/>
          </p:nvPr>
        </p:nvSpPr>
        <p:spPr>
          <a:xfrm>
            <a:off x="1" y="2113906"/>
            <a:ext cx="5422900" cy="3455988"/>
          </a:xfrm>
          <a:solidFill>
            <a:schemeClr val="accent4"/>
          </a:solidFill>
          <a:ln>
            <a:noFill/>
          </a:ln>
        </p:spPr>
        <p:txBody>
          <a:bodyPr lIns="180000" tIns="180000" rIns="180000" bIns="180000" anchor="ctr" anchorCtr="1"/>
          <a:lstStyle>
            <a:lvl1pPr marL="0" indent="0" algn="ctr">
              <a:buNone/>
              <a:defRPr sz="2600" b="0" i="1">
                <a:solidFill>
                  <a:srgbClr val="FFFFFF"/>
                </a:solidFill>
              </a:defRPr>
            </a:lvl1pPr>
            <a:lvl2pPr>
              <a:defRPr sz="3000" b="0" i="1">
                <a:solidFill>
                  <a:srgbClr val="E6C99B"/>
                </a:solidFill>
              </a:defRPr>
            </a:lvl2pPr>
            <a:lvl3pPr>
              <a:defRPr sz="3000" b="0" i="1">
                <a:solidFill>
                  <a:srgbClr val="E6C99B"/>
                </a:solidFill>
              </a:defRPr>
            </a:lvl3pPr>
            <a:lvl4pPr>
              <a:defRPr sz="3000" b="0" i="1">
                <a:solidFill>
                  <a:srgbClr val="E6C99B"/>
                </a:solidFill>
              </a:defRPr>
            </a:lvl4pPr>
            <a:lvl5pPr>
              <a:defRPr sz="3000" b="0" i="1">
                <a:solidFill>
                  <a:srgbClr val="E6C99B"/>
                </a:solidFill>
              </a:defRPr>
            </a:lvl5pPr>
          </a:lstStyle>
          <a:p>
            <a:pPr lvl="0"/>
            <a:r>
              <a:rPr lang="sv-SE" dirty="0"/>
              <a:t>Klicka här för att </a:t>
            </a:r>
            <a:br>
              <a:rPr lang="sv-SE" dirty="0"/>
            </a:br>
            <a:r>
              <a:rPr lang="sv-SE" dirty="0"/>
              <a:t>ändra format på bakgrundstexten</a:t>
            </a:r>
          </a:p>
        </p:txBody>
      </p:sp>
    </p:spTree>
    <p:extLst>
      <p:ext uri="{BB962C8B-B14F-4D97-AF65-F5344CB8AC3E}">
        <p14:creationId xmlns:p14="http://schemas.microsoft.com/office/powerpoint/2010/main" val="3063518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1.emf"/><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071792" y="686594"/>
            <a:ext cx="9268800" cy="1296144"/>
          </a:xfrm>
          <a:prstGeom prst="rect">
            <a:avLst/>
          </a:prstGeom>
        </p:spPr>
        <p:txBody>
          <a:bodyPr vert="horz" lIns="0" tIns="0" rIns="0" bIns="0" rtlCol="0" anchor="t" anchorCtr="0">
            <a:noAutofit/>
          </a:bodyPr>
          <a:lstStyle/>
          <a:p>
            <a:r>
              <a:rPr lang="sv-SE" dirty="0"/>
              <a:t>Klicka här för att ändra format</a:t>
            </a:r>
          </a:p>
        </p:txBody>
      </p:sp>
      <p:sp>
        <p:nvSpPr>
          <p:cNvPr id="3" name="Platshållare för text 2"/>
          <p:cNvSpPr>
            <a:spLocks noGrp="1"/>
          </p:cNvSpPr>
          <p:nvPr>
            <p:ph type="body" idx="1"/>
          </p:nvPr>
        </p:nvSpPr>
        <p:spPr>
          <a:xfrm>
            <a:off x="1068918" y="2057400"/>
            <a:ext cx="9268485" cy="3695131"/>
          </a:xfrm>
          <a:prstGeom prst="rect">
            <a:avLst/>
          </a:prstGeom>
        </p:spPr>
        <p:txBody>
          <a:bodyPr vert="horz" lIns="0" tIns="0" rIns="0" bIns="0" rtlCol="0" anchor="t" anchorCtr="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9896121" y="6295896"/>
            <a:ext cx="1536170" cy="267235"/>
          </a:xfrm>
          <a:prstGeom prst="rect">
            <a:avLst/>
          </a:prstGeom>
        </p:spPr>
        <p:txBody>
          <a:bodyPr vert="horz" lIns="0" tIns="0" rIns="0" bIns="0" rtlCol="0" anchor="ctr"/>
          <a:lstStyle>
            <a:lvl1pPr algn="l">
              <a:defRPr sz="800">
                <a:solidFill>
                  <a:schemeClr val="accent4"/>
                </a:solidFill>
                <a:latin typeface="Arial" panose="020B0604020202020204" pitchFamily="34" charset="0"/>
                <a:cs typeface="Arial" panose="020B0604020202020204" pitchFamily="34" charset="0"/>
              </a:defRPr>
            </a:lvl1pPr>
          </a:lstStyle>
          <a:p>
            <a:endParaRPr lang="sv-SE" dirty="0"/>
          </a:p>
        </p:txBody>
      </p:sp>
      <p:sp>
        <p:nvSpPr>
          <p:cNvPr id="5" name="Platshållare för sidfot 4"/>
          <p:cNvSpPr>
            <a:spLocks noGrp="1"/>
          </p:cNvSpPr>
          <p:nvPr>
            <p:ph type="ftr" sz="quarter" idx="3"/>
          </p:nvPr>
        </p:nvSpPr>
        <p:spPr>
          <a:xfrm>
            <a:off x="2753728" y="6295894"/>
            <a:ext cx="5400000" cy="267235"/>
          </a:xfrm>
          <a:prstGeom prst="rect">
            <a:avLst/>
          </a:prstGeom>
        </p:spPr>
        <p:txBody>
          <a:bodyPr vert="horz" lIns="0" tIns="0" rIns="0" bIns="0" rtlCol="0" anchor="ctr"/>
          <a:lstStyle>
            <a:lvl1pPr algn="l">
              <a:defRPr sz="800">
                <a:solidFill>
                  <a:schemeClr val="accent4"/>
                </a:solidFill>
                <a:latin typeface="Arial" panose="020B0604020202020204" pitchFamily="34" charset="0"/>
                <a:cs typeface="Arial" panose="020B0604020202020204" pitchFamily="34" charset="0"/>
              </a:defRPr>
            </a:lvl1pPr>
          </a:lstStyle>
          <a:p>
            <a:r>
              <a:rPr lang="sv-SE" dirty="0"/>
              <a:t>Sveriges kunskapsmyndighet för vård och omsorg </a:t>
            </a:r>
          </a:p>
        </p:txBody>
      </p:sp>
      <p:sp>
        <p:nvSpPr>
          <p:cNvPr id="6" name="Platshållare för bildnummer 5"/>
          <p:cNvSpPr>
            <a:spLocks noGrp="1"/>
          </p:cNvSpPr>
          <p:nvPr>
            <p:ph type="sldNum" sz="quarter" idx="4"/>
          </p:nvPr>
        </p:nvSpPr>
        <p:spPr>
          <a:xfrm>
            <a:off x="11211984" y="6295895"/>
            <a:ext cx="576725" cy="267235"/>
          </a:xfrm>
          <a:prstGeom prst="rect">
            <a:avLst/>
          </a:prstGeom>
        </p:spPr>
        <p:txBody>
          <a:bodyPr vert="horz" lIns="0" tIns="0" rIns="0" bIns="0" rtlCol="0" anchor="ctr"/>
          <a:lstStyle>
            <a:lvl1pPr algn="r">
              <a:defRPr sz="800">
                <a:solidFill>
                  <a:schemeClr val="accent4"/>
                </a:solidFill>
                <a:latin typeface="Arial" panose="020B0604020202020204" pitchFamily="34" charset="0"/>
                <a:cs typeface="Arial" panose="020B0604020202020204" pitchFamily="34" charset="0"/>
              </a:defRPr>
            </a:lvl1pPr>
          </a:lstStyle>
          <a:p>
            <a:fld id="{F3A1DABF-CD59-47A1-8187-10F3203EF599}" type="slidenum">
              <a:rPr lang="sv-SE" smtClean="0"/>
              <a:pPr/>
              <a:t>‹#›</a:t>
            </a:fld>
            <a:endParaRPr lang="sv-SE" dirty="0"/>
          </a:p>
        </p:txBody>
      </p:sp>
      <p:cxnSp>
        <p:nvCxnSpPr>
          <p:cNvPr id="9" name="Rak 8"/>
          <p:cNvCxnSpPr/>
          <p:nvPr/>
        </p:nvCxnSpPr>
        <p:spPr>
          <a:xfrm>
            <a:off x="-483079" y="5652398"/>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1" name="Rak 10"/>
          <p:cNvCxnSpPr/>
          <p:nvPr/>
        </p:nvCxnSpPr>
        <p:spPr>
          <a:xfrm>
            <a:off x="-483079" y="6195324"/>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2" name="Rak 11"/>
          <p:cNvCxnSpPr/>
          <p:nvPr/>
        </p:nvCxnSpPr>
        <p:spPr>
          <a:xfrm>
            <a:off x="-483079" y="2120322"/>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3" name="Rak 12"/>
          <p:cNvCxnSpPr/>
          <p:nvPr/>
        </p:nvCxnSpPr>
        <p:spPr>
          <a:xfrm>
            <a:off x="-483079" y="702175"/>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4" name="Rak 13"/>
          <p:cNvCxnSpPr/>
          <p:nvPr/>
        </p:nvCxnSpPr>
        <p:spPr>
          <a:xfrm>
            <a:off x="12353029" y="5652398"/>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5" name="Rak 14"/>
          <p:cNvCxnSpPr/>
          <p:nvPr/>
        </p:nvCxnSpPr>
        <p:spPr>
          <a:xfrm>
            <a:off x="12353029" y="6195324"/>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p:nvCxnSpPr>
        <p:spPr>
          <a:xfrm>
            <a:off x="12353029" y="2120322"/>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p:nvCxnSpPr>
        <p:spPr>
          <a:xfrm>
            <a:off x="12353029" y="702175"/>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p:nvCxnSpPr>
        <p:spPr>
          <a:xfrm flipV="1">
            <a:off x="1070115" y="-229676"/>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9" name="Rak 18"/>
          <p:cNvCxnSpPr/>
          <p:nvPr/>
        </p:nvCxnSpPr>
        <p:spPr>
          <a:xfrm flipV="1">
            <a:off x="10335684" y="-229676"/>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0" name="Rak 19"/>
          <p:cNvCxnSpPr/>
          <p:nvPr/>
        </p:nvCxnSpPr>
        <p:spPr>
          <a:xfrm flipV="1">
            <a:off x="1070115" y="6923599"/>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1" name="Rak 20"/>
          <p:cNvCxnSpPr/>
          <p:nvPr/>
        </p:nvCxnSpPr>
        <p:spPr>
          <a:xfrm flipV="1">
            <a:off x="10335684" y="6923599"/>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pic>
        <p:nvPicPr>
          <p:cNvPr id="23" name="Bildobjekt 22"/>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99097" y="6210000"/>
            <a:ext cx="1396800" cy="293233"/>
          </a:xfrm>
          <a:prstGeom prst="rect">
            <a:avLst/>
          </a:prstGeom>
        </p:spPr>
      </p:pic>
    </p:spTree>
    <p:extLst>
      <p:ext uri="{BB962C8B-B14F-4D97-AF65-F5344CB8AC3E}">
        <p14:creationId xmlns:p14="http://schemas.microsoft.com/office/powerpoint/2010/main" val="406430930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9" r:id="rId3"/>
    <p:sldLayoutId id="2147483650" r:id="rId4"/>
    <p:sldLayoutId id="2147483665" r:id="rId5"/>
    <p:sldLayoutId id="2147483661" r:id="rId6"/>
    <p:sldLayoutId id="2147483662" r:id="rId7"/>
    <p:sldLayoutId id="2147483700" r:id="rId8"/>
    <p:sldLayoutId id="2147483663" r:id="rId9"/>
    <p:sldLayoutId id="2147483664" r:id="rId10"/>
    <p:sldLayoutId id="2147483703" r:id="rId11"/>
    <p:sldLayoutId id="2147483702" r:id="rId12"/>
    <p:sldLayoutId id="2147483704" r:id="rId13"/>
    <p:sldLayoutId id="2147483667" r:id="rId14"/>
    <p:sldLayoutId id="2147483705" r:id="rId15"/>
    <p:sldLayoutId id="2147483670" r:id="rId16"/>
    <p:sldLayoutId id="2147483668" r:id="rId17"/>
    <p:sldLayoutId id="2147483707" r:id="rId18"/>
    <p:sldLayoutId id="2147483706" r:id="rId19"/>
    <p:sldLayoutId id="2147483708" r:id="rId20"/>
    <p:sldLayoutId id="2147483709" r:id="rId21"/>
    <p:sldLayoutId id="2147483666" r:id="rId22"/>
    <p:sldLayoutId id="2147483669" r:id="rId23"/>
    <p:sldLayoutId id="2147483655" r:id="rId24"/>
    <p:sldLayoutId id="2147483654" r:id="rId25"/>
    <p:sldLayoutId id="2147483698" r:id="rId26"/>
  </p:sldLayoutIdLst>
  <p:hf sldNum="0" hdr="0"/>
  <p:txStyles>
    <p:titleStyle>
      <a:lvl1pPr algn="l" defTabSz="914400" rtl="0" eaLnBrk="1" latinLnBrk="0" hangingPunct="1">
        <a:spcBef>
          <a:spcPct val="0"/>
        </a:spcBef>
        <a:buNone/>
        <a:defRPr sz="3400" b="1" kern="1200">
          <a:solidFill>
            <a:schemeClr val="accent4"/>
          </a:solidFill>
          <a:latin typeface="Arial" panose="020B0604020202020204" pitchFamily="34" charset="0"/>
          <a:ea typeface="+mj-ea"/>
          <a:cs typeface="Arial" panose="020B0604020202020204" pitchFamily="34" charset="0"/>
        </a:defRPr>
      </a:lvl1pPr>
    </p:titleStyle>
    <p:bodyStyle>
      <a:lvl1pPr marL="271463" indent="-271463" algn="l" defTabSz="914400" rtl="0" eaLnBrk="1" latinLnBrk="0" hangingPunct="1">
        <a:spcBef>
          <a:spcPts val="1900"/>
        </a:spcBef>
        <a:spcAft>
          <a:spcPts val="800"/>
        </a:spcAft>
        <a:buSzPct val="115000"/>
        <a:buFont typeface="Century Gothic" pitchFamily="34" charset="0"/>
        <a:buChar char="•"/>
        <a:defRPr sz="1900" b="1" kern="1200">
          <a:solidFill>
            <a:schemeClr val="accent4"/>
          </a:solidFill>
          <a:latin typeface="Arial" panose="020B0604020202020204" pitchFamily="34" charset="0"/>
          <a:ea typeface="+mn-ea"/>
          <a:cs typeface="Arial" panose="020B0604020202020204" pitchFamily="34" charset="0"/>
        </a:defRPr>
      </a:lvl1pPr>
      <a:lvl2pPr marL="520700" indent="-234950" algn="l" defTabSz="914400" rtl="0" eaLnBrk="1" latinLnBrk="0" hangingPunct="1">
        <a:spcBef>
          <a:spcPts val="0"/>
        </a:spcBef>
        <a:spcAft>
          <a:spcPts val="800"/>
        </a:spcAft>
        <a:buFont typeface="Arial" pitchFamily="34" charset="0"/>
        <a:buChar char="–"/>
        <a:defRPr sz="1900" b="0" kern="1200">
          <a:solidFill>
            <a:schemeClr val="accent4"/>
          </a:solidFill>
          <a:latin typeface="Arial" panose="020B0604020202020204" pitchFamily="34" charset="0"/>
          <a:ea typeface="+mn-ea"/>
          <a:cs typeface="Arial" panose="020B0604020202020204" pitchFamily="34" charset="0"/>
        </a:defRPr>
      </a:lvl2pPr>
      <a:lvl3pPr marL="711200" indent="-171450" algn="l" defTabSz="914400" rtl="0" eaLnBrk="1" latinLnBrk="0" hangingPunct="1">
        <a:spcBef>
          <a:spcPts val="0"/>
        </a:spcBef>
        <a:spcAft>
          <a:spcPts val="800"/>
        </a:spcAft>
        <a:buFont typeface="Arial" pitchFamily="34" charset="0"/>
        <a:buChar char="•"/>
        <a:defRPr sz="1600" b="0" kern="1200">
          <a:solidFill>
            <a:schemeClr val="accent4"/>
          </a:solidFill>
          <a:latin typeface="Arial" panose="020B0604020202020204" pitchFamily="34" charset="0"/>
          <a:ea typeface="+mn-ea"/>
          <a:cs typeface="Arial" panose="020B0604020202020204" pitchFamily="34" charset="0"/>
        </a:defRPr>
      </a:lvl3pPr>
      <a:lvl4pPr marL="920750" indent="-196850" algn="l" defTabSz="914400" rtl="0" eaLnBrk="1" latinLnBrk="0" hangingPunct="1">
        <a:spcBef>
          <a:spcPts val="0"/>
        </a:spcBef>
        <a:spcAft>
          <a:spcPts val="800"/>
        </a:spcAft>
        <a:buFont typeface="Arial" pitchFamily="34" charset="0"/>
        <a:buChar char="–"/>
        <a:defRPr sz="1400" b="0" kern="1200">
          <a:solidFill>
            <a:schemeClr val="accent4"/>
          </a:solidFill>
          <a:latin typeface="Arial" panose="020B0604020202020204" pitchFamily="34" charset="0"/>
          <a:ea typeface="+mn-ea"/>
          <a:cs typeface="Arial" panose="020B0604020202020204" pitchFamily="34" charset="0"/>
        </a:defRPr>
      </a:lvl4pPr>
      <a:lvl5pPr marL="1073150" indent="-146050" algn="l" defTabSz="914400" rtl="0" eaLnBrk="1" latinLnBrk="0" hangingPunct="1">
        <a:spcBef>
          <a:spcPts val="0"/>
        </a:spcBef>
        <a:spcAft>
          <a:spcPts val="800"/>
        </a:spcAft>
        <a:buFont typeface="Arial" pitchFamily="34" charset="0"/>
        <a:buChar char="•"/>
        <a:defRPr sz="1200" b="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071792" y="686594"/>
            <a:ext cx="9268800" cy="1296144"/>
          </a:xfrm>
          <a:prstGeom prst="rect">
            <a:avLst/>
          </a:prstGeom>
        </p:spPr>
        <p:txBody>
          <a:bodyPr vert="horz" lIns="0" tIns="0" rIns="0" bIns="0" rtlCol="0" anchor="t" anchorCtr="0">
            <a:noAutofit/>
          </a:bodyPr>
          <a:lstStyle/>
          <a:p>
            <a:r>
              <a:rPr lang="sv-SE" dirty="0"/>
              <a:t>Klicka här för att ändra format</a:t>
            </a:r>
          </a:p>
        </p:txBody>
      </p:sp>
      <p:sp>
        <p:nvSpPr>
          <p:cNvPr id="3" name="Platshållare för text 2"/>
          <p:cNvSpPr>
            <a:spLocks noGrp="1"/>
          </p:cNvSpPr>
          <p:nvPr>
            <p:ph type="body" idx="1"/>
          </p:nvPr>
        </p:nvSpPr>
        <p:spPr>
          <a:xfrm>
            <a:off x="1068918" y="2057400"/>
            <a:ext cx="9268485" cy="3695131"/>
          </a:xfrm>
          <a:prstGeom prst="rect">
            <a:avLst/>
          </a:prstGeom>
        </p:spPr>
        <p:txBody>
          <a:bodyPr vert="horz" lIns="0" tIns="0" rIns="0" bIns="0" rtlCol="0" anchor="t" anchorCtr="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9896121" y="6295896"/>
            <a:ext cx="1536170" cy="267235"/>
          </a:xfrm>
          <a:prstGeom prst="rect">
            <a:avLst/>
          </a:prstGeom>
        </p:spPr>
        <p:txBody>
          <a:bodyPr vert="horz" lIns="0" tIns="0" rIns="0" bIns="0" rtlCol="0" anchor="ctr"/>
          <a:lstStyle>
            <a:lvl1pPr algn="l">
              <a:defRPr sz="800">
                <a:solidFill>
                  <a:schemeClr val="accent4"/>
                </a:solidFill>
                <a:latin typeface="Arial" panose="020B0604020202020204" pitchFamily="34" charset="0"/>
                <a:cs typeface="Arial" panose="020B0604020202020204" pitchFamily="34" charset="0"/>
              </a:defRPr>
            </a:lvl1pPr>
          </a:lstStyle>
          <a:p>
            <a:endParaRPr lang="sv-SE" dirty="0"/>
          </a:p>
        </p:txBody>
      </p:sp>
      <p:sp>
        <p:nvSpPr>
          <p:cNvPr id="5" name="Platshållare för sidfot 4"/>
          <p:cNvSpPr>
            <a:spLocks noGrp="1"/>
          </p:cNvSpPr>
          <p:nvPr>
            <p:ph type="ftr" sz="quarter" idx="3"/>
          </p:nvPr>
        </p:nvSpPr>
        <p:spPr>
          <a:xfrm>
            <a:off x="2753728" y="6295894"/>
            <a:ext cx="5400000" cy="267235"/>
          </a:xfrm>
          <a:prstGeom prst="rect">
            <a:avLst/>
          </a:prstGeom>
        </p:spPr>
        <p:txBody>
          <a:bodyPr vert="horz" lIns="0" tIns="0" rIns="0" bIns="0" rtlCol="0" anchor="ctr"/>
          <a:lstStyle>
            <a:lvl1pPr algn="l">
              <a:defRPr sz="800">
                <a:solidFill>
                  <a:schemeClr val="accent4"/>
                </a:solidFill>
                <a:latin typeface="Arial" panose="020B0604020202020204" pitchFamily="34" charset="0"/>
                <a:cs typeface="Arial" panose="020B0604020202020204" pitchFamily="34" charset="0"/>
              </a:defRPr>
            </a:lvl1pPr>
          </a:lstStyle>
          <a:p>
            <a:r>
              <a:rPr lang="sv-SE"/>
              <a:t>Sveriges kunskapsmyndighet för vård och omsorg </a:t>
            </a:r>
            <a:endParaRPr lang="sv-SE" dirty="0"/>
          </a:p>
        </p:txBody>
      </p:sp>
      <p:sp>
        <p:nvSpPr>
          <p:cNvPr id="6" name="Platshållare för bildnummer 5"/>
          <p:cNvSpPr>
            <a:spLocks noGrp="1"/>
          </p:cNvSpPr>
          <p:nvPr>
            <p:ph type="sldNum" sz="quarter" idx="4"/>
          </p:nvPr>
        </p:nvSpPr>
        <p:spPr>
          <a:xfrm>
            <a:off x="11211984" y="6295895"/>
            <a:ext cx="576725" cy="267235"/>
          </a:xfrm>
          <a:prstGeom prst="rect">
            <a:avLst/>
          </a:prstGeom>
        </p:spPr>
        <p:txBody>
          <a:bodyPr vert="horz" lIns="0" tIns="0" rIns="0" bIns="0" rtlCol="0" anchor="ctr"/>
          <a:lstStyle>
            <a:lvl1pPr algn="r">
              <a:defRPr sz="800">
                <a:solidFill>
                  <a:schemeClr val="accent4"/>
                </a:solidFill>
                <a:latin typeface="Arial" panose="020B0604020202020204" pitchFamily="34" charset="0"/>
                <a:cs typeface="Arial" panose="020B0604020202020204" pitchFamily="34" charset="0"/>
              </a:defRPr>
            </a:lvl1pPr>
          </a:lstStyle>
          <a:p>
            <a:fld id="{F3A1DABF-CD59-47A1-8187-10F3203EF599}" type="slidenum">
              <a:rPr lang="sv-SE" smtClean="0"/>
              <a:pPr/>
              <a:t>‹#›</a:t>
            </a:fld>
            <a:endParaRPr lang="sv-SE" dirty="0"/>
          </a:p>
        </p:txBody>
      </p:sp>
      <p:cxnSp>
        <p:nvCxnSpPr>
          <p:cNvPr id="9" name="Rak 8"/>
          <p:cNvCxnSpPr/>
          <p:nvPr/>
        </p:nvCxnSpPr>
        <p:spPr>
          <a:xfrm>
            <a:off x="-483079" y="5652398"/>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1" name="Rak 10"/>
          <p:cNvCxnSpPr/>
          <p:nvPr/>
        </p:nvCxnSpPr>
        <p:spPr>
          <a:xfrm>
            <a:off x="-483079" y="6195324"/>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2" name="Rak 11"/>
          <p:cNvCxnSpPr/>
          <p:nvPr/>
        </p:nvCxnSpPr>
        <p:spPr>
          <a:xfrm>
            <a:off x="-483079" y="2120322"/>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3" name="Rak 12"/>
          <p:cNvCxnSpPr/>
          <p:nvPr/>
        </p:nvCxnSpPr>
        <p:spPr>
          <a:xfrm>
            <a:off x="-483079" y="702175"/>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4" name="Rak 13"/>
          <p:cNvCxnSpPr/>
          <p:nvPr/>
        </p:nvCxnSpPr>
        <p:spPr>
          <a:xfrm>
            <a:off x="12353029" y="5652398"/>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5" name="Rak 14"/>
          <p:cNvCxnSpPr/>
          <p:nvPr/>
        </p:nvCxnSpPr>
        <p:spPr>
          <a:xfrm>
            <a:off x="12353029" y="6195324"/>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p:nvCxnSpPr>
        <p:spPr>
          <a:xfrm>
            <a:off x="12353029" y="2120322"/>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p:nvCxnSpPr>
        <p:spPr>
          <a:xfrm>
            <a:off x="12353029" y="702175"/>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p:nvCxnSpPr>
        <p:spPr>
          <a:xfrm flipV="1">
            <a:off x="1070115" y="-229676"/>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9" name="Rak 18"/>
          <p:cNvCxnSpPr/>
          <p:nvPr/>
        </p:nvCxnSpPr>
        <p:spPr>
          <a:xfrm flipV="1">
            <a:off x="10335684" y="-229676"/>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0" name="Rak 19"/>
          <p:cNvCxnSpPr/>
          <p:nvPr/>
        </p:nvCxnSpPr>
        <p:spPr>
          <a:xfrm flipV="1">
            <a:off x="1070115" y="6923599"/>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1" name="Rak 20"/>
          <p:cNvCxnSpPr/>
          <p:nvPr/>
        </p:nvCxnSpPr>
        <p:spPr>
          <a:xfrm flipV="1">
            <a:off x="10335684" y="6923599"/>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pic>
        <p:nvPicPr>
          <p:cNvPr id="23" name="Bildobjekt 22"/>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99097" y="6210000"/>
            <a:ext cx="1396800" cy="293233"/>
          </a:xfrm>
          <a:prstGeom prst="rect">
            <a:avLst/>
          </a:prstGeom>
        </p:spPr>
      </p:pic>
    </p:spTree>
    <p:extLst>
      <p:ext uri="{BB962C8B-B14F-4D97-AF65-F5344CB8AC3E}">
        <p14:creationId xmlns:p14="http://schemas.microsoft.com/office/powerpoint/2010/main" val="165238529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Lst>
  <p:hf sldNum="0" hdr="0"/>
  <p:txStyles>
    <p:titleStyle>
      <a:lvl1pPr algn="l" defTabSz="914400" rtl="0" eaLnBrk="1" latinLnBrk="0" hangingPunct="1">
        <a:spcBef>
          <a:spcPct val="0"/>
        </a:spcBef>
        <a:buNone/>
        <a:defRPr sz="3400" b="1" kern="1200">
          <a:solidFill>
            <a:schemeClr val="accent4"/>
          </a:solidFill>
          <a:latin typeface="Arial" panose="020B0604020202020204" pitchFamily="34" charset="0"/>
          <a:ea typeface="+mj-ea"/>
          <a:cs typeface="Arial" panose="020B0604020202020204" pitchFamily="34" charset="0"/>
        </a:defRPr>
      </a:lvl1pPr>
    </p:titleStyle>
    <p:bodyStyle>
      <a:lvl1pPr marL="271463" indent="-271463" algn="l" defTabSz="914400" rtl="0" eaLnBrk="1" latinLnBrk="0" hangingPunct="1">
        <a:spcBef>
          <a:spcPts val="1900"/>
        </a:spcBef>
        <a:spcAft>
          <a:spcPts val="800"/>
        </a:spcAft>
        <a:buSzPct val="115000"/>
        <a:buFont typeface="Century Gothic" pitchFamily="34" charset="0"/>
        <a:buChar char="•"/>
        <a:defRPr sz="1900" b="1" kern="1200">
          <a:solidFill>
            <a:schemeClr val="accent4"/>
          </a:solidFill>
          <a:latin typeface="Arial" panose="020B0604020202020204" pitchFamily="34" charset="0"/>
          <a:ea typeface="+mn-ea"/>
          <a:cs typeface="Arial" panose="020B0604020202020204" pitchFamily="34" charset="0"/>
        </a:defRPr>
      </a:lvl1pPr>
      <a:lvl2pPr marL="520700" indent="-234950" algn="l" defTabSz="914400" rtl="0" eaLnBrk="1" latinLnBrk="0" hangingPunct="1">
        <a:spcBef>
          <a:spcPts val="0"/>
        </a:spcBef>
        <a:spcAft>
          <a:spcPts val="800"/>
        </a:spcAft>
        <a:buFont typeface="Arial" pitchFamily="34" charset="0"/>
        <a:buChar char="–"/>
        <a:defRPr sz="1900" b="0" kern="1200">
          <a:solidFill>
            <a:schemeClr val="accent4"/>
          </a:solidFill>
          <a:latin typeface="Arial" panose="020B0604020202020204" pitchFamily="34" charset="0"/>
          <a:ea typeface="+mn-ea"/>
          <a:cs typeface="Arial" panose="020B0604020202020204" pitchFamily="34" charset="0"/>
        </a:defRPr>
      </a:lvl2pPr>
      <a:lvl3pPr marL="711200" indent="-171450" algn="l" defTabSz="914400" rtl="0" eaLnBrk="1" latinLnBrk="0" hangingPunct="1">
        <a:spcBef>
          <a:spcPts val="0"/>
        </a:spcBef>
        <a:spcAft>
          <a:spcPts val="800"/>
        </a:spcAft>
        <a:buFont typeface="Arial" pitchFamily="34" charset="0"/>
        <a:buChar char="•"/>
        <a:defRPr sz="1600" b="0" kern="1200">
          <a:solidFill>
            <a:schemeClr val="accent4"/>
          </a:solidFill>
          <a:latin typeface="Arial" panose="020B0604020202020204" pitchFamily="34" charset="0"/>
          <a:ea typeface="+mn-ea"/>
          <a:cs typeface="Arial" panose="020B0604020202020204" pitchFamily="34" charset="0"/>
        </a:defRPr>
      </a:lvl3pPr>
      <a:lvl4pPr marL="920750" indent="-196850" algn="l" defTabSz="914400" rtl="0" eaLnBrk="1" latinLnBrk="0" hangingPunct="1">
        <a:spcBef>
          <a:spcPts val="0"/>
        </a:spcBef>
        <a:spcAft>
          <a:spcPts val="800"/>
        </a:spcAft>
        <a:buFont typeface="Arial" pitchFamily="34" charset="0"/>
        <a:buChar char="–"/>
        <a:defRPr sz="1400" b="0" kern="1200">
          <a:solidFill>
            <a:schemeClr val="accent4"/>
          </a:solidFill>
          <a:latin typeface="Arial" panose="020B0604020202020204" pitchFamily="34" charset="0"/>
          <a:ea typeface="+mn-ea"/>
          <a:cs typeface="Arial" panose="020B0604020202020204" pitchFamily="34" charset="0"/>
        </a:defRPr>
      </a:lvl4pPr>
      <a:lvl5pPr marL="1073150" indent="-146050" algn="l" defTabSz="914400" rtl="0" eaLnBrk="1" latinLnBrk="0" hangingPunct="1">
        <a:spcBef>
          <a:spcPts val="0"/>
        </a:spcBef>
        <a:spcAft>
          <a:spcPts val="800"/>
        </a:spcAft>
        <a:buFont typeface="Arial" pitchFamily="34" charset="0"/>
        <a:buChar char="•"/>
        <a:defRPr sz="1200" b="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utbildning.socialstyrelsen.se/learn/course/external/view/elearning/17/ett-fall-for-teamet-en-utbildning-om-att-forebygga-fallolyckor"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hyperlink" Target="https://utbildning.socialstyrelsen.se/learn/course/external/view/elearning/299/stod-for-inforande-av-ett-fallpreventivt-arbetssatt"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3" Type="http://schemas.openxmlformats.org/officeDocument/2006/relationships/hyperlink" Target="https://utbildning.socialstyrelsen.se/learn/course/external/view/elearning/300/halsosamma-levnadsvanor-for-aldre"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hyperlink" Target="https://utbildning.socialstyrelsen.se/learn/course/external/view/elearning/330/grundlaggande-utbildning-om-munhalsa-och-munvard"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utbildning.socialstyrelsen.se/"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lstStyle/>
          <a:p>
            <a:r>
              <a:rPr lang="sv-SE" dirty="0"/>
              <a:t>Kommunalt finansierad hälso- och sjukvård – lägesrapport och nyheter från Socialstyrelsen</a:t>
            </a:r>
            <a:endParaRPr lang="sv-SE" dirty="0"/>
          </a:p>
        </p:txBody>
      </p:sp>
      <p:sp>
        <p:nvSpPr>
          <p:cNvPr id="5" name="Platshållare för datum 4"/>
          <p:cNvSpPr>
            <a:spLocks noGrp="1"/>
          </p:cNvSpPr>
          <p:nvPr>
            <p:ph type="dt" sz="half" idx="10"/>
          </p:nvPr>
        </p:nvSpPr>
        <p:spPr/>
        <p:txBody>
          <a:bodyPr/>
          <a:lstStyle/>
          <a:p>
            <a:r>
              <a:rPr lang="sv-SE" dirty="0" smtClean="0"/>
              <a:t>2021-05-20</a:t>
            </a:r>
            <a:endParaRPr lang="sv-SE" dirty="0"/>
          </a:p>
        </p:txBody>
      </p:sp>
      <p:pic>
        <p:nvPicPr>
          <p:cNvPr id="11" name="Platshållare för bild 10"/>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4068" b="34068"/>
          <a:stretch>
            <a:fillRect/>
          </a:stretch>
        </p:blipFill>
        <p:spPr/>
      </p:pic>
    </p:spTree>
    <p:extLst>
      <p:ext uri="{BB962C8B-B14F-4D97-AF65-F5344CB8AC3E}">
        <p14:creationId xmlns:p14="http://schemas.microsoft.com/office/powerpoint/2010/main" val="411876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smtClean="0"/>
              <a:t>Sveriges kunskapsmyndighet för vård och omsorg</a:t>
            </a:r>
            <a:endParaRPr lang="sv-SE"/>
          </a:p>
        </p:txBody>
      </p:sp>
      <p:sp>
        <p:nvSpPr>
          <p:cNvPr id="9" name="Rubrik 1"/>
          <p:cNvSpPr>
            <a:spLocks noGrp="1"/>
          </p:cNvSpPr>
          <p:nvPr>
            <p:ph type="title"/>
          </p:nvPr>
        </p:nvSpPr>
        <p:spPr>
          <a:xfrm>
            <a:off x="1068917" y="687600"/>
            <a:ext cx="9268800" cy="1296144"/>
          </a:xfrm>
        </p:spPr>
        <p:txBody>
          <a:bodyPr/>
          <a:lstStyle/>
          <a:p>
            <a:r>
              <a:rPr lang="sv-SE" dirty="0" smtClean="0"/>
              <a:t>Stöd del 3</a:t>
            </a:r>
            <a:endParaRPr lang="sv-SE" dirty="0"/>
          </a:p>
        </p:txBody>
      </p:sp>
      <p:pic>
        <p:nvPicPr>
          <p:cNvPr id="12" name="Bildobjekt 11"/>
          <p:cNvPicPr>
            <a:picLocks noChangeAspect="1"/>
          </p:cNvPicPr>
          <p:nvPr/>
        </p:nvPicPr>
        <p:blipFill rotWithShape="1">
          <a:blip r:embed="rId3"/>
          <a:srcRect t="1470" r="13005" b="11841"/>
          <a:stretch/>
        </p:blipFill>
        <p:spPr>
          <a:xfrm>
            <a:off x="5341171" y="297868"/>
            <a:ext cx="4210602" cy="59980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573767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7">
            <a:extLst>
              <a:ext uri="{FF2B5EF4-FFF2-40B4-BE49-F238E27FC236}">
                <a16:creationId xmlns:a16="http://schemas.microsoft.com/office/drawing/2014/main" id="{E858666B-E57F-425A-A300-9A56991D8805}"/>
              </a:ext>
            </a:extLst>
          </p:cNvPr>
          <p:cNvSpPr/>
          <p:nvPr/>
        </p:nvSpPr>
        <p:spPr>
          <a:xfrm>
            <a:off x="1681674" y="1181483"/>
            <a:ext cx="8868751" cy="4582836"/>
          </a:xfrm>
          <a:prstGeom prst="rightArrow">
            <a:avLst>
              <a:gd name="adj1" fmla="val 60131"/>
              <a:gd name="adj2" fmla="val 34252"/>
            </a:avLst>
          </a:prstGeom>
          <a:gradFill flip="none" rotWithShape="1">
            <a:gsLst>
              <a:gs pos="0">
                <a:schemeClr val="bg1">
                  <a:lumMod val="85000"/>
                  <a:tint val="66000"/>
                  <a:satMod val="160000"/>
                </a:schemeClr>
              </a:gs>
              <a:gs pos="50000">
                <a:schemeClr val="bg1">
                  <a:lumMod val="85000"/>
                  <a:tint val="44500"/>
                  <a:satMod val="160000"/>
                </a:schemeClr>
              </a:gs>
              <a:gs pos="100000">
                <a:schemeClr val="bg1">
                  <a:lumMod val="85000"/>
                  <a:tint val="23500"/>
                  <a:satMod val="160000"/>
                </a:schemeClr>
              </a:gs>
            </a:gsLst>
            <a:lin ang="108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514350">
              <a:defRPr/>
            </a:pPr>
            <a:endParaRPr lang="sv-SE" sz="788">
              <a:solidFill>
                <a:prstClr val="black"/>
              </a:solidFill>
              <a:latin typeface="Calibri" pitchFamily="34" charset="0"/>
              <a:cs typeface="Calibri" pitchFamily="34" charset="0"/>
            </a:endParaRPr>
          </a:p>
        </p:txBody>
      </p:sp>
      <p:sp>
        <p:nvSpPr>
          <p:cNvPr id="38" name="Rektangel med rundade hörn 37"/>
          <p:cNvSpPr/>
          <p:nvPr/>
        </p:nvSpPr>
        <p:spPr>
          <a:xfrm>
            <a:off x="2661709" y="2348696"/>
            <a:ext cx="976031" cy="991297"/>
          </a:xfrm>
          <a:prstGeom prst="round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75" b="1">
              <a:solidFill>
                <a:srgbClr val="000000"/>
              </a:solidFill>
              <a:latin typeface="+mj-lt"/>
              <a:cs typeface="Calibri" panose="020F0502020204030204" pitchFamily="34" charset="0"/>
            </a:endParaRPr>
          </a:p>
        </p:txBody>
      </p:sp>
      <p:sp>
        <p:nvSpPr>
          <p:cNvPr id="43" name="Rektangel 42"/>
          <p:cNvSpPr/>
          <p:nvPr/>
        </p:nvSpPr>
        <p:spPr>
          <a:xfrm>
            <a:off x="2720270" y="2476742"/>
            <a:ext cx="874716" cy="784830"/>
          </a:xfrm>
          <a:prstGeom prst="rect">
            <a:avLst/>
          </a:prstGeom>
        </p:spPr>
        <p:txBody>
          <a:bodyPr wrap="square">
            <a:spAutoFit/>
          </a:bodyPr>
          <a:lstStyle/>
          <a:p>
            <a:pPr lvl="0" algn="ctr"/>
            <a:r>
              <a:rPr lang="sv-SE" sz="750" dirty="0">
                <a:solidFill>
                  <a:schemeClr val="accent4"/>
                </a:solidFill>
                <a:cs typeface="Arial" panose="020B0604020202020204" pitchFamily="34" charset="0"/>
              </a:rPr>
              <a:t>Rådgivning och</a:t>
            </a:r>
            <a:br>
              <a:rPr lang="sv-SE" sz="750" dirty="0">
                <a:solidFill>
                  <a:schemeClr val="accent4"/>
                </a:solidFill>
                <a:cs typeface="Arial" panose="020B0604020202020204" pitchFamily="34" charset="0"/>
              </a:rPr>
            </a:br>
            <a:r>
              <a:rPr lang="sv-SE" sz="750" dirty="0">
                <a:solidFill>
                  <a:schemeClr val="accent4"/>
                </a:solidFill>
                <a:cs typeface="Arial" panose="020B0604020202020204" pitchFamily="34" charset="0"/>
              </a:rPr>
              <a:t>tidig upptäckt, eller misstanke om symtom på </a:t>
            </a:r>
            <a:r>
              <a:rPr lang="sv-SE" sz="750" dirty="0" err="1">
                <a:solidFill>
                  <a:schemeClr val="accent4"/>
                </a:solidFill>
                <a:cs typeface="Arial" panose="020B0604020202020204" pitchFamily="34" charset="0"/>
              </a:rPr>
              <a:t>postcovid</a:t>
            </a:r>
            <a:endParaRPr lang="sv-SE" sz="750" dirty="0">
              <a:solidFill>
                <a:schemeClr val="accent4"/>
              </a:solidFill>
              <a:cs typeface="Arial" panose="020B0604020202020204" pitchFamily="34" charset="0"/>
            </a:endParaRPr>
          </a:p>
          <a:p>
            <a:pPr lvl="0" algn="ctr"/>
            <a:r>
              <a:rPr lang="sv-SE" sz="750" dirty="0">
                <a:solidFill>
                  <a:schemeClr val="accent4"/>
                </a:solidFill>
                <a:cs typeface="Arial" panose="020B0604020202020204" pitchFamily="34" charset="0"/>
              </a:rPr>
              <a:t>I hemmet</a:t>
            </a:r>
          </a:p>
        </p:txBody>
      </p:sp>
      <p:sp>
        <p:nvSpPr>
          <p:cNvPr id="44" name="Rektangel med rundade hörn 43"/>
          <p:cNvSpPr/>
          <p:nvPr/>
        </p:nvSpPr>
        <p:spPr>
          <a:xfrm>
            <a:off x="3763907" y="2338143"/>
            <a:ext cx="1001924" cy="981125"/>
          </a:xfrm>
          <a:prstGeom prst="roundRect">
            <a:avLst/>
          </a:prstGeom>
          <a:solidFill>
            <a:schemeClr val="accent2">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75" b="1">
              <a:solidFill>
                <a:srgbClr val="000000"/>
              </a:solidFill>
              <a:latin typeface="+mj-lt"/>
              <a:cs typeface="Calibri" panose="020F0502020204030204" pitchFamily="34" charset="0"/>
            </a:endParaRPr>
          </a:p>
        </p:txBody>
      </p:sp>
      <p:sp>
        <p:nvSpPr>
          <p:cNvPr id="50" name="Rektangel 49"/>
          <p:cNvSpPr/>
          <p:nvPr/>
        </p:nvSpPr>
        <p:spPr>
          <a:xfrm>
            <a:off x="3793128" y="2404485"/>
            <a:ext cx="955235" cy="823969"/>
          </a:xfrm>
          <a:prstGeom prst="rect">
            <a:avLst/>
          </a:prstGeom>
        </p:spPr>
        <p:txBody>
          <a:bodyPr wrap="square" lIns="27000" tIns="27000" rIns="27000" bIns="27000">
            <a:spAutoFit/>
          </a:bodyPr>
          <a:lstStyle/>
          <a:p>
            <a:pPr algn="ctr">
              <a:spcAft>
                <a:spcPts val="225"/>
              </a:spcAft>
              <a:defRPr/>
            </a:pPr>
            <a:r>
              <a:rPr lang="sv-SE" sz="750" b="1" dirty="0">
                <a:solidFill>
                  <a:schemeClr val="accent4"/>
                </a:solidFill>
                <a:cs typeface="Calibri" pitchFamily="34" charset="0"/>
              </a:rPr>
              <a:t>Vårdcentral</a:t>
            </a:r>
          </a:p>
          <a:p>
            <a:pPr algn="ctr">
              <a:spcAft>
                <a:spcPts val="225"/>
              </a:spcAft>
              <a:defRPr/>
            </a:pPr>
            <a:r>
              <a:rPr lang="sv-SE" sz="750" b="1" dirty="0">
                <a:solidFill>
                  <a:schemeClr val="accent4"/>
                </a:solidFill>
                <a:cs typeface="Calibri" pitchFamily="34" charset="0"/>
              </a:rPr>
              <a:t>Utredning </a:t>
            </a:r>
            <a:r>
              <a:rPr lang="sv-SE" sz="750" dirty="0">
                <a:solidFill>
                  <a:schemeClr val="accent4"/>
                </a:solidFill>
                <a:cs typeface="Calibri" pitchFamily="34" charset="0"/>
              </a:rPr>
              <a:t>av hälsotillstånd och symtom på </a:t>
            </a:r>
            <a:r>
              <a:rPr lang="sv-SE" sz="750" dirty="0" err="1">
                <a:solidFill>
                  <a:schemeClr val="accent4"/>
                </a:solidFill>
                <a:cs typeface="Calibri" pitchFamily="34" charset="0"/>
              </a:rPr>
              <a:t>postcovid</a:t>
            </a:r>
            <a:endParaRPr lang="sv-SE" sz="750" dirty="0">
              <a:solidFill>
                <a:schemeClr val="accent4"/>
              </a:solidFill>
              <a:cs typeface="Calibri" pitchFamily="34" charset="0"/>
            </a:endParaRPr>
          </a:p>
          <a:p>
            <a:pPr algn="ctr">
              <a:spcBef>
                <a:spcPts val="225"/>
              </a:spcBef>
              <a:defRPr/>
            </a:pPr>
            <a:r>
              <a:rPr lang="sv-SE" sz="750" b="1" dirty="0">
                <a:solidFill>
                  <a:schemeClr val="accent4"/>
                </a:solidFill>
                <a:cs typeface="Calibri" pitchFamily="34" charset="0"/>
              </a:rPr>
              <a:t>Bedömning</a:t>
            </a:r>
            <a:r>
              <a:rPr lang="sv-SE" sz="750" dirty="0">
                <a:solidFill>
                  <a:schemeClr val="accent4"/>
                </a:solidFill>
                <a:cs typeface="Calibri" pitchFamily="34" charset="0"/>
              </a:rPr>
              <a:t> av  rehabiliteringsbehov</a:t>
            </a:r>
            <a:endParaRPr lang="sv-SE" sz="750" dirty="0">
              <a:solidFill>
                <a:srgbClr val="FF0000"/>
              </a:solidFill>
              <a:cs typeface="Calibri" pitchFamily="34" charset="0"/>
            </a:endParaRPr>
          </a:p>
        </p:txBody>
      </p:sp>
      <p:sp>
        <p:nvSpPr>
          <p:cNvPr id="71" name="Rektangel med rundade hörn 70"/>
          <p:cNvSpPr/>
          <p:nvPr/>
        </p:nvSpPr>
        <p:spPr>
          <a:xfrm>
            <a:off x="2029023" y="1294085"/>
            <a:ext cx="891000" cy="619765"/>
          </a:xfrm>
          <a:prstGeom prst="roundRect">
            <a:avLst/>
          </a:prstGeom>
          <a:solidFill>
            <a:schemeClr val="accent3">
              <a:lumMod val="20000"/>
              <a:lumOff val="80000"/>
            </a:schemeClr>
          </a:solidFill>
          <a:ln w="95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75" b="1">
              <a:solidFill>
                <a:srgbClr val="000000"/>
              </a:solidFill>
              <a:latin typeface="+mj-lt"/>
              <a:cs typeface="Arial" panose="020B0604020202020204" pitchFamily="34" charset="0"/>
            </a:endParaRPr>
          </a:p>
        </p:txBody>
      </p:sp>
      <p:sp>
        <p:nvSpPr>
          <p:cNvPr id="72" name="Rektangel 71"/>
          <p:cNvSpPr/>
          <p:nvPr/>
        </p:nvSpPr>
        <p:spPr>
          <a:xfrm>
            <a:off x="2029023" y="1339702"/>
            <a:ext cx="891000" cy="553998"/>
          </a:xfrm>
          <a:prstGeom prst="rect">
            <a:avLst/>
          </a:prstGeom>
        </p:spPr>
        <p:txBody>
          <a:bodyPr wrap="square">
            <a:spAutoFit/>
          </a:bodyPr>
          <a:lstStyle/>
          <a:p>
            <a:pPr lvl="0" algn="ctr">
              <a:defRPr/>
            </a:pPr>
            <a:r>
              <a:rPr lang="sv-SE" sz="750" b="1" dirty="0">
                <a:solidFill>
                  <a:schemeClr val="accent4"/>
                </a:solidFill>
                <a:cs typeface="Calibri" pitchFamily="34" charset="0"/>
              </a:rPr>
              <a:t>1177.se</a:t>
            </a:r>
          </a:p>
          <a:p>
            <a:pPr lvl="0" algn="ctr">
              <a:defRPr/>
            </a:pPr>
            <a:r>
              <a:rPr lang="sv-SE" sz="750" dirty="0">
                <a:solidFill>
                  <a:schemeClr val="accent4"/>
                </a:solidFill>
                <a:cs typeface="Calibri" pitchFamily="34" charset="0"/>
              </a:rPr>
              <a:t>Information och rådgivning om </a:t>
            </a:r>
            <a:r>
              <a:rPr lang="sv-SE" sz="750" dirty="0" err="1">
                <a:solidFill>
                  <a:schemeClr val="accent4"/>
                </a:solidFill>
                <a:cs typeface="Calibri" pitchFamily="34" charset="0"/>
              </a:rPr>
              <a:t>postcovid</a:t>
            </a:r>
            <a:endParaRPr lang="sv-SE" sz="750" dirty="0">
              <a:solidFill>
                <a:schemeClr val="accent4"/>
              </a:solidFill>
              <a:cs typeface="Calibri" pitchFamily="34" charset="0"/>
            </a:endParaRPr>
          </a:p>
        </p:txBody>
      </p:sp>
      <p:sp>
        <p:nvSpPr>
          <p:cNvPr id="73" name="Rektangel med rundade hörn 72"/>
          <p:cNvSpPr/>
          <p:nvPr/>
        </p:nvSpPr>
        <p:spPr>
          <a:xfrm>
            <a:off x="4945294" y="2335742"/>
            <a:ext cx="1001924" cy="990704"/>
          </a:xfrm>
          <a:prstGeom prst="roundRect">
            <a:avLst/>
          </a:prstGeom>
          <a:solidFill>
            <a:schemeClr val="accent2">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75" b="1">
              <a:solidFill>
                <a:srgbClr val="000000"/>
              </a:solidFill>
              <a:latin typeface="+mj-lt"/>
              <a:cs typeface="Calibri" panose="020F0502020204030204" pitchFamily="34" charset="0"/>
            </a:endParaRPr>
          </a:p>
        </p:txBody>
      </p:sp>
      <p:sp>
        <p:nvSpPr>
          <p:cNvPr id="83" name="Rektangel med rundade hörn 82"/>
          <p:cNvSpPr/>
          <p:nvPr/>
        </p:nvSpPr>
        <p:spPr>
          <a:xfrm>
            <a:off x="6116139" y="2333977"/>
            <a:ext cx="1001924" cy="991297"/>
          </a:xfrm>
          <a:prstGeom prst="roundRect">
            <a:avLst/>
          </a:prstGeom>
          <a:solidFill>
            <a:schemeClr val="accent2">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75" b="1">
              <a:solidFill>
                <a:srgbClr val="000000"/>
              </a:solidFill>
              <a:latin typeface="+mj-lt"/>
              <a:cs typeface="Calibri" panose="020F0502020204030204" pitchFamily="34" charset="0"/>
            </a:endParaRPr>
          </a:p>
        </p:txBody>
      </p:sp>
      <p:sp>
        <p:nvSpPr>
          <p:cNvPr id="85" name="Rektangel med rundade hörn 84"/>
          <p:cNvSpPr/>
          <p:nvPr/>
        </p:nvSpPr>
        <p:spPr>
          <a:xfrm>
            <a:off x="7281623" y="2333978"/>
            <a:ext cx="1001924" cy="993725"/>
          </a:xfrm>
          <a:prstGeom prst="roundRect">
            <a:avLst/>
          </a:prstGeom>
          <a:solidFill>
            <a:schemeClr val="accent2">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75" b="1">
              <a:solidFill>
                <a:srgbClr val="000000"/>
              </a:solidFill>
              <a:latin typeface="+mj-lt"/>
              <a:cs typeface="Calibri" panose="020F0502020204030204" pitchFamily="34" charset="0"/>
            </a:endParaRPr>
          </a:p>
        </p:txBody>
      </p:sp>
      <p:sp>
        <p:nvSpPr>
          <p:cNvPr id="87" name="Rektangel med rundade hörn 86"/>
          <p:cNvSpPr/>
          <p:nvPr/>
        </p:nvSpPr>
        <p:spPr>
          <a:xfrm>
            <a:off x="8468371" y="2333978"/>
            <a:ext cx="1001924" cy="993725"/>
          </a:xfrm>
          <a:prstGeom prst="roundRect">
            <a:avLst/>
          </a:prstGeom>
          <a:solidFill>
            <a:schemeClr val="accent2">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75" b="1">
              <a:solidFill>
                <a:srgbClr val="000000"/>
              </a:solidFill>
              <a:latin typeface="+mj-lt"/>
              <a:cs typeface="Calibri" panose="020F0502020204030204" pitchFamily="34" charset="0"/>
            </a:endParaRPr>
          </a:p>
        </p:txBody>
      </p:sp>
      <p:sp>
        <p:nvSpPr>
          <p:cNvPr id="7" name="Rektangel 6"/>
          <p:cNvSpPr/>
          <p:nvPr/>
        </p:nvSpPr>
        <p:spPr>
          <a:xfrm>
            <a:off x="3802481" y="4449875"/>
            <a:ext cx="5817947" cy="300082"/>
          </a:xfrm>
          <a:prstGeom prst="rect">
            <a:avLst/>
          </a:prstGeom>
        </p:spPr>
        <p:txBody>
          <a:bodyPr wrap="square">
            <a:spAutoFit/>
          </a:bodyPr>
          <a:lstStyle/>
          <a:p>
            <a:r>
              <a:rPr lang="sv-SE" sz="1350" b="1" dirty="0">
                <a:solidFill>
                  <a:schemeClr val="accent4"/>
                </a:solidFill>
              </a:rPr>
              <a:t>Multiprofessionellt team i primärvården utifrån individens behov</a:t>
            </a:r>
          </a:p>
        </p:txBody>
      </p:sp>
      <p:cxnSp>
        <p:nvCxnSpPr>
          <p:cNvPr id="101" name="Rak pilkoppling 100"/>
          <p:cNvCxnSpPr/>
          <p:nvPr/>
        </p:nvCxnSpPr>
        <p:spPr>
          <a:xfrm flipH="1">
            <a:off x="3488421" y="3312993"/>
            <a:ext cx="561233" cy="1664525"/>
          </a:xfrm>
          <a:prstGeom prst="straightConnector1">
            <a:avLst/>
          </a:prstGeom>
          <a:ln w="19050">
            <a:solidFill>
              <a:schemeClr val="accent2">
                <a:lumMod val="75000"/>
              </a:schemeClr>
            </a:solidFill>
            <a:prstDash val="dash"/>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0" name="Vinklad koppling 19"/>
          <p:cNvCxnSpPr/>
          <p:nvPr/>
        </p:nvCxnSpPr>
        <p:spPr>
          <a:xfrm rot="5400000" flipH="1">
            <a:off x="6656996" y="1993228"/>
            <a:ext cx="2168" cy="2700000"/>
          </a:xfrm>
          <a:prstGeom prst="bentConnector3">
            <a:avLst>
              <a:gd name="adj1" fmla="val -39279965"/>
            </a:avLst>
          </a:prstGeom>
          <a:ln w="25400" cmpd="sng">
            <a:solidFill>
              <a:schemeClr val="accent2">
                <a:lumMod val="75000"/>
              </a:schemeClr>
            </a:solidFill>
            <a:prstDash val="sysDot"/>
            <a:tailEnd type="triangle" w="lg" len="med"/>
          </a:ln>
        </p:spPr>
        <p:style>
          <a:lnRef idx="1">
            <a:schemeClr val="accent1"/>
          </a:lnRef>
          <a:fillRef idx="0">
            <a:schemeClr val="accent1"/>
          </a:fillRef>
          <a:effectRef idx="0">
            <a:schemeClr val="accent1"/>
          </a:effectRef>
          <a:fontRef idx="minor">
            <a:schemeClr val="tx1"/>
          </a:fontRef>
        </p:style>
      </p:cxnSp>
      <p:pic>
        <p:nvPicPr>
          <p:cNvPr id="61" name="Bildobjekt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940" y="2227421"/>
            <a:ext cx="432048" cy="1589048"/>
          </a:xfrm>
          <a:prstGeom prst="rect">
            <a:avLst/>
          </a:prstGeom>
          <a:effectLst>
            <a:outerShdw blurRad="50800" dist="38100" dir="2700000" algn="tl" rotWithShape="0">
              <a:prstClr val="black">
                <a:alpha val="40000"/>
              </a:prstClr>
            </a:outerShdw>
          </a:effectLst>
        </p:spPr>
      </p:pic>
      <p:sp>
        <p:nvSpPr>
          <p:cNvPr id="24" name="textruta 23"/>
          <p:cNvSpPr txBox="1"/>
          <p:nvPr/>
        </p:nvSpPr>
        <p:spPr>
          <a:xfrm>
            <a:off x="5328654" y="3355039"/>
            <a:ext cx="2780550" cy="810478"/>
          </a:xfrm>
          <a:prstGeom prst="rect">
            <a:avLst/>
          </a:prstGeom>
          <a:noFill/>
          <a:ln>
            <a:noFill/>
          </a:ln>
        </p:spPr>
        <p:txBody>
          <a:bodyPr wrap="square" rtlCol="0">
            <a:spAutoFit/>
          </a:bodyPr>
          <a:lstStyle/>
          <a:p>
            <a:pPr algn="ctr">
              <a:spcAft>
                <a:spcPts val="225"/>
              </a:spcAft>
            </a:pPr>
            <a:r>
              <a:rPr lang="sv-SE" sz="750" b="1" u="sng" dirty="0">
                <a:solidFill>
                  <a:schemeClr val="accent4"/>
                </a:solidFill>
              </a:rPr>
              <a:t>Rehabiliteringsprocessen:</a:t>
            </a:r>
          </a:p>
          <a:p>
            <a:pPr>
              <a:spcAft>
                <a:spcPts val="30"/>
              </a:spcAft>
            </a:pPr>
            <a:r>
              <a:rPr lang="sv-SE" sz="750" b="1" dirty="0">
                <a:solidFill>
                  <a:schemeClr val="accent4"/>
                </a:solidFill>
              </a:rPr>
              <a:t>Utredning</a:t>
            </a:r>
            <a:r>
              <a:rPr lang="sv-SE" sz="750" dirty="0">
                <a:solidFill>
                  <a:schemeClr val="accent4"/>
                </a:solidFill>
              </a:rPr>
              <a:t> - anamnes, undersökning</a:t>
            </a:r>
          </a:p>
          <a:p>
            <a:pPr>
              <a:spcAft>
                <a:spcPts val="30"/>
              </a:spcAft>
            </a:pPr>
            <a:r>
              <a:rPr lang="sv-SE" sz="750" b="1" dirty="0">
                <a:solidFill>
                  <a:schemeClr val="accent4"/>
                </a:solidFill>
              </a:rPr>
              <a:t>Bedömning</a:t>
            </a:r>
            <a:r>
              <a:rPr lang="sv-SE" sz="750" dirty="0">
                <a:solidFill>
                  <a:schemeClr val="accent4"/>
                </a:solidFill>
              </a:rPr>
              <a:t> - inkl. patientens önskemål och förutsättningar</a:t>
            </a:r>
          </a:p>
          <a:p>
            <a:pPr>
              <a:spcAft>
                <a:spcPts val="30"/>
              </a:spcAft>
            </a:pPr>
            <a:r>
              <a:rPr lang="sv-SE" sz="750" b="1" dirty="0">
                <a:solidFill>
                  <a:schemeClr val="accent4"/>
                </a:solidFill>
              </a:rPr>
              <a:t>Rehabiliteringsplan</a:t>
            </a:r>
            <a:r>
              <a:rPr lang="sv-SE" sz="750" dirty="0">
                <a:solidFill>
                  <a:schemeClr val="accent4"/>
                </a:solidFill>
              </a:rPr>
              <a:t> - mål, planerade åtgärder, utvärdering</a:t>
            </a:r>
          </a:p>
          <a:p>
            <a:pPr>
              <a:spcAft>
                <a:spcPts val="30"/>
              </a:spcAft>
            </a:pPr>
            <a:r>
              <a:rPr lang="sv-SE" sz="750" b="1" dirty="0">
                <a:solidFill>
                  <a:schemeClr val="accent4"/>
                </a:solidFill>
              </a:rPr>
              <a:t>Behandling</a:t>
            </a:r>
            <a:r>
              <a:rPr lang="sv-SE" sz="750" dirty="0">
                <a:solidFill>
                  <a:schemeClr val="accent4"/>
                </a:solidFill>
              </a:rPr>
              <a:t> - rehabiliterande åtgärder</a:t>
            </a:r>
          </a:p>
          <a:p>
            <a:pPr>
              <a:spcAft>
                <a:spcPts val="30"/>
              </a:spcAft>
            </a:pPr>
            <a:r>
              <a:rPr lang="sv-SE" sz="750" b="1" dirty="0">
                <a:solidFill>
                  <a:schemeClr val="accent4"/>
                </a:solidFill>
              </a:rPr>
              <a:t>Utvärdering</a:t>
            </a:r>
            <a:r>
              <a:rPr lang="sv-SE" sz="750" dirty="0">
                <a:solidFill>
                  <a:schemeClr val="accent4"/>
                </a:solidFill>
              </a:rPr>
              <a:t> - effekt av åtgärder, måluppfyllelse</a:t>
            </a:r>
          </a:p>
        </p:txBody>
      </p:sp>
      <p:cxnSp>
        <p:nvCxnSpPr>
          <p:cNvPr id="10" name="Rak pilkoppling 9"/>
          <p:cNvCxnSpPr>
            <a:stCxn id="73" idx="3"/>
            <a:endCxn id="83" idx="1"/>
          </p:cNvCxnSpPr>
          <p:nvPr/>
        </p:nvCxnSpPr>
        <p:spPr>
          <a:xfrm flipV="1">
            <a:off x="5947218" y="2829626"/>
            <a:ext cx="168921" cy="1469"/>
          </a:xfrm>
          <a:prstGeom prst="straightConnector1">
            <a:avLst/>
          </a:prstGeom>
          <a:ln w="25400">
            <a:solidFill>
              <a:schemeClr val="accent2">
                <a:lumMod val="75000"/>
              </a:schemeClr>
            </a:solidFill>
            <a:prstDash val="sysDot"/>
            <a:tailEnd type="triangle" w="lg" len="med"/>
          </a:ln>
        </p:spPr>
        <p:style>
          <a:lnRef idx="1">
            <a:schemeClr val="accent1"/>
          </a:lnRef>
          <a:fillRef idx="0">
            <a:schemeClr val="accent1"/>
          </a:fillRef>
          <a:effectRef idx="0">
            <a:schemeClr val="accent1"/>
          </a:effectRef>
          <a:fontRef idx="minor">
            <a:schemeClr val="tx1"/>
          </a:fontRef>
        </p:style>
      </p:cxnSp>
      <p:cxnSp>
        <p:nvCxnSpPr>
          <p:cNvPr id="39" name="Rak pilkoppling 38"/>
          <p:cNvCxnSpPr>
            <a:stCxn id="83" idx="3"/>
            <a:endCxn id="85" idx="1"/>
          </p:cNvCxnSpPr>
          <p:nvPr/>
        </p:nvCxnSpPr>
        <p:spPr>
          <a:xfrm>
            <a:off x="7118063" y="2829625"/>
            <a:ext cx="163560" cy="1214"/>
          </a:xfrm>
          <a:prstGeom prst="straightConnector1">
            <a:avLst/>
          </a:prstGeom>
          <a:ln w="25400">
            <a:solidFill>
              <a:schemeClr val="accent2">
                <a:lumMod val="75000"/>
              </a:schemeClr>
            </a:solidFill>
            <a:prstDash val="sysDot"/>
            <a:tailEnd type="triangle" w="lg" len="med"/>
          </a:ln>
        </p:spPr>
        <p:style>
          <a:lnRef idx="1">
            <a:schemeClr val="accent1"/>
          </a:lnRef>
          <a:fillRef idx="0">
            <a:schemeClr val="accent1"/>
          </a:fillRef>
          <a:effectRef idx="0">
            <a:schemeClr val="accent1"/>
          </a:effectRef>
          <a:fontRef idx="minor">
            <a:schemeClr val="tx1"/>
          </a:fontRef>
        </p:style>
      </p:cxnSp>
      <p:sp>
        <p:nvSpPr>
          <p:cNvPr id="4" name="Rektangel 3"/>
          <p:cNvSpPr/>
          <p:nvPr/>
        </p:nvSpPr>
        <p:spPr>
          <a:xfrm>
            <a:off x="2270350" y="5558192"/>
            <a:ext cx="1194464" cy="2542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25">
              <a:solidFill>
                <a:schemeClr val="tx1"/>
              </a:solidFill>
            </a:endParaRPr>
          </a:p>
        </p:txBody>
      </p:sp>
      <p:cxnSp>
        <p:nvCxnSpPr>
          <p:cNvPr id="46" name="Vinklad koppling 45"/>
          <p:cNvCxnSpPr/>
          <p:nvPr/>
        </p:nvCxnSpPr>
        <p:spPr>
          <a:xfrm rot="5400000">
            <a:off x="6651099" y="977492"/>
            <a:ext cx="27000" cy="4698000"/>
          </a:xfrm>
          <a:prstGeom prst="bentConnector3">
            <a:avLst>
              <a:gd name="adj1" fmla="val 3709600"/>
            </a:avLst>
          </a:prstGeom>
          <a:ln w="19050">
            <a:solidFill>
              <a:schemeClr val="accent2">
                <a:lumMod val="7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cxnSp>
      <p:sp>
        <p:nvSpPr>
          <p:cNvPr id="48" name="textruta 47"/>
          <p:cNvSpPr txBox="1"/>
          <p:nvPr/>
        </p:nvSpPr>
        <p:spPr>
          <a:xfrm>
            <a:off x="4489152" y="3382018"/>
            <a:ext cx="682812" cy="323165"/>
          </a:xfrm>
          <a:prstGeom prst="rect">
            <a:avLst/>
          </a:prstGeom>
          <a:solidFill>
            <a:schemeClr val="accent1">
              <a:lumMod val="40000"/>
              <a:lumOff val="60000"/>
            </a:schemeClr>
          </a:solidFill>
          <a:ln>
            <a:solidFill>
              <a:schemeClr val="accent2">
                <a:lumMod val="75000"/>
              </a:schemeClr>
            </a:solidFill>
          </a:ln>
        </p:spPr>
        <p:txBody>
          <a:bodyPr wrap="square" rtlCol="0">
            <a:spAutoFit/>
          </a:bodyPr>
          <a:lstStyle/>
          <a:p>
            <a:pPr algn="ctr"/>
            <a:r>
              <a:rPr lang="sv-SE" sz="750" dirty="0"/>
              <a:t>Fast </a:t>
            </a:r>
          </a:p>
          <a:p>
            <a:pPr algn="ctr"/>
            <a:r>
              <a:rPr lang="sv-SE" sz="750" dirty="0"/>
              <a:t>vårdkontakt</a:t>
            </a:r>
          </a:p>
        </p:txBody>
      </p:sp>
      <p:cxnSp>
        <p:nvCxnSpPr>
          <p:cNvPr id="18" name="Rak pilkoppling 17"/>
          <p:cNvCxnSpPr>
            <a:endCxn id="66" idx="2"/>
          </p:cNvCxnSpPr>
          <p:nvPr/>
        </p:nvCxnSpPr>
        <p:spPr>
          <a:xfrm flipV="1">
            <a:off x="4258012" y="1828730"/>
            <a:ext cx="9231" cy="521770"/>
          </a:xfrm>
          <a:prstGeom prst="straightConnector1">
            <a:avLst/>
          </a:prstGeom>
          <a:ln w="19050">
            <a:solidFill>
              <a:schemeClr val="accent1">
                <a:lumMod val="75000"/>
              </a:schemeClr>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9" name="Rektangel med rundade hörn 8"/>
          <p:cNvSpPr/>
          <p:nvPr/>
        </p:nvSpPr>
        <p:spPr>
          <a:xfrm>
            <a:off x="2316734" y="5059814"/>
            <a:ext cx="2343372" cy="778397"/>
          </a:xfrm>
          <a:prstGeom prst="roundRect">
            <a:avLst/>
          </a:prstGeom>
          <a:solidFill>
            <a:schemeClr val="accent4">
              <a:lumMod val="10000"/>
              <a:lumOff val="9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25">
              <a:solidFill>
                <a:schemeClr val="tx1"/>
              </a:solidFill>
            </a:endParaRPr>
          </a:p>
        </p:txBody>
      </p:sp>
      <p:sp>
        <p:nvSpPr>
          <p:cNvPr id="45" name="Rektangel 44"/>
          <p:cNvSpPr/>
          <p:nvPr/>
        </p:nvSpPr>
        <p:spPr>
          <a:xfrm>
            <a:off x="2391057" y="5108963"/>
            <a:ext cx="2197677" cy="682904"/>
          </a:xfrm>
          <a:prstGeom prst="rect">
            <a:avLst/>
          </a:prstGeom>
        </p:spPr>
        <p:txBody>
          <a:bodyPr wrap="square" lIns="27000" tIns="27000" rIns="27000" bIns="27000">
            <a:spAutoFit/>
          </a:bodyPr>
          <a:lstStyle/>
          <a:p>
            <a:pPr algn="ctr">
              <a:spcAft>
                <a:spcPts val="225"/>
              </a:spcAft>
            </a:pPr>
            <a:r>
              <a:rPr lang="sv-SE" sz="750" b="1" dirty="0">
                <a:solidFill>
                  <a:schemeClr val="accent4"/>
                </a:solidFill>
                <a:cs typeface="Calibri" panose="020F0502020204030204" pitchFamily="34" charset="0"/>
              </a:rPr>
              <a:t>Regional specialistvård </a:t>
            </a:r>
          </a:p>
          <a:p>
            <a:pPr marL="67866" indent="-66675">
              <a:spcAft>
                <a:spcPts val="75"/>
              </a:spcAft>
              <a:buFont typeface="Arial" panose="020B0604020202020204" pitchFamily="34" charset="0"/>
              <a:buChar char="•"/>
              <a:defRPr/>
            </a:pPr>
            <a:r>
              <a:rPr lang="sv-SE" sz="750" dirty="0">
                <a:solidFill>
                  <a:schemeClr val="accent4"/>
                </a:solidFill>
                <a:cs typeface="Calibri" panose="020F0502020204030204" pitchFamily="34" charset="0"/>
              </a:rPr>
              <a:t>Konsult till primärvården kring enskilda patienter</a:t>
            </a:r>
          </a:p>
          <a:p>
            <a:pPr marL="67866" indent="-66675">
              <a:spcAft>
                <a:spcPts val="75"/>
              </a:spcAft>
              <a:buFont typeface="Arial" panose="020B0604020202020204" pitchFamily="34" charset="0"/>
              <a:buChar char="•"/>
              <a:defRPr/>
            </a:pPr>
            <a:r>
              <a:rPr lang="sv-SE" sz="750" dirty="0">
                <a:solidFill>
                  <a:schemeClr val="accent4"/>
                </a:solidFill>
                <a:cs typeface="Calibri" panose="020F0502020204030204" pitchFamily="34" charset="0"/>
              </a:rPr>
              <a:t>Vidare utredning och eventuell vård, behandling och rehabilitering</a:t>
            </a:r>
          </a:p>
          <a:p>
            <a:pPr marL="67866" indent="-66675">
              <a:spcAft>
                <a:spcPts val="75"/>
              </a:spcAft>
              <a:buFont typeface="Arial" panose="020B0604020202020204" pitchFamily="34" charset="0"/>
              <a:buChar char="•"/>
              <a:defRPr/>
            </a:pPr>
            <a:r>
              <a:rPr lang="sv-SE" sz="750" dirty="0">
                <a:solidFill>
                  <a:schemeClr val="accent4"/>
                </a:solidFill>
                <a:cs typeface="Calibri" panose="020F0502020204030204" pitchFamily="34" charset="0"/>
              </a:rPr>
              <a:t>Kunskapsutbyte </a:t>
            </a:r>
          </a:p>
        </p:txBody>
      </p:sp>
      <p:sp>
        <p:nvSpPr>
          <p:cNvPr id="52" name="Rektangel med rundade hörn 51"/>
          <p:cNvSpPr/>
          <p:nvPr/>
        </p:nvSpPr>
        <p:spPr>
          <a:xfrm>
            <a:off x="6116049" y="2326128"/>
            <a:ext cx="1002104" cy="5014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sv-SE" sz="750" b="1" dirty="0">
              <a:solidFill>
                <a:srgbClr val="002B45"/>
              </a:solidFill>
              <a:cs typeface="Calibri" panose="020F0502020204030204" pitchFamily="34" charset="0"/>
            </a:endParaRPr>
          </a:p>
        </p:txBody>
      </p:sp>
      <p:sp>
        <p:nvSpPr>
          <p:cNvPr id="53" name="Rektangel med rundade hörn 52"/>
          <p:cNvSpPr/>
          <p:nvPr/>
        </p:nvSpPr>
        <p:spPr>
          <a:xfrm>
            <a:off x="4949373" y="2333145"/>
            <a:ext cx="1002104" cy="5014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sv-SE" sz="750" b="1" dirty="0">
              <a:solidFill>
                <a:srgbClr val="002B45"/>
              </a:solidFill>
              <a:cs typeface="Calibri" panose="020F0502020204030204" pitchFamily="34" charset="0"/>
            </a:endParaRPr>
          </a:p>
        </p:txBody>
      </p:sp>
      <p:sp>
        <p:nvSpPr>
          <p:cNvPr id="54" name="Rektangel 53"/>
          <p:cNvSpPr/>
          <p:nvPr/>
        </p:nvSpPr>
        <p:spPr>
          <a:xfrm>
            <a:off x="4983235" y="2405538"/>
            <a:ext cx="950264" cy="862441"/>
          </a:xfrm>
          <a:prstGeom prst="rect">
            <a:avLst/>
          </a:prstGeom>
        </p:spPr>
        <p:txBody>
          <a:bodyPr wrap="square" lIns="27000" tIns="27000" rIns="27000" bIns="27000">
            <a:spAutoFit/>
          </a:bodyPr>
          <a:lstStyle/>
          <a:p>
            <a:pPr lvl="0" algn="ctr">
              <a:defRPr/>
            </a:pPr>
            <a:r>
              <a:rPr lang="sv-SE" sz="750" b="1" dirty="0">
                <a:solidFill>
                  <a:schemeClr val="accent4"/>
                </a:solidFill>
                <a:cs typeface="Calibri" pitchFamily="34" charset="0"/>
              </a:rPr>
              <a:t>Utredning och bedömning </a:t>
            </a:r>
          </a:p>
          <a:p>
            <a:pPr lvl="0" algn="ctr">
              <a:defRPr/>
            </a:pPr>
            <a:r>
              <a:rPr lang="sv-SE" sz="750" dirty="0">
                <a:solidFill>
                  <a:schemeClr val="accent4"/>
                </a:solidFill>
                <a:cs typeface="Calibri" pitchFamily="34" charset="0"/>
              </a:rPr>
              <a:t>av en eller flera rehabiliterings-</a:t>
            </a:r>
            <a:br>
              <a:rPr lang="sv-SE" sz="750" dirty="0">
                <a:solidFill>
                  <a:schemeClr val="accent4"/>
                </a:solidFill>
                <a:cs typeface="Calibri" pitchFamily="34" charset="0"/>
              </a:rPr>
            </a:br>
            <a:r>
              <a:rPr lang="sv-SE" sz="750" dirty="0">
                <a:solidFill>
                  <a:schemeClr val="accent4"/>
                </a:solidFill>
                <a:cs typeface="Calibri" pitchFamily="34" charset="0"/>
              </a:rPr>
              <a:t>professioner </a:t>
            </a:r>
            <a:br>
              <a:rPr lang="sv-SE" sz="750" dirty="0">
                <a:solidFill>
                  <a:schemeClr val="accent4"/>
                </a:solidFill>
                <a:cs typeface="Calibri" pitchFamily="34" charset="0"/>
              </a:rPr>
            </a:br>
            <a:r>
              <a:rPr lang="sv-SE" sz="750" dirty="0">
                <a:solidFill>
                  <a:schemeClr val="accent4"/>
                </a:solidFill>
                <a:cs typeface="Calibri" pitchFamily="34" charset="0"/>
              </a:rPr>
              <a:t>och upprättande av rehabiliteringsplan</a:t>
            </a:r>
          </a:p>
        </p:txBody>
      </p:sp>
      <p:sp>
        <p:nvSpPr>
          <p:cNvPr id="55" name="Rektangel 54"/>
          <p:cNvSpPr/>
          <p:nvPr/>
        </p:nvSpPr>
        <p:spPr>
          <a:xfrm>
            <a:off x="6151258" y="2405874"/>
            <a:ext cx="955235" cy="631608"/>
          </a:xfrm>
          <a:prstGeom prst="rect">
            <a:avLst/>
          </a:prstGeom>
        </p:spPr>
        <p:txBody>
          <a:bodyPr wrap="square" lIns="27000" tIns="27000" rIns="27000" bIns="27000">
            <a:spAutoFit/>
          </a:bodyPr>
          <a:lstStyle/>
          <a:p>
            <a:pPr lvl="0" algn="ctr">
              <a:defRPr/>
            </a:pPr>
            <a:r>
              <a:rPr lang="sv-SE" sz="750" b="1" dirty="0">
                <a:solidFill>
                  <a:schemeClr val="accent4"/>
                </a:solidFill>
                <a:cs typeface="Calibri" pitchFamily="34" charset="0"/>
              </a:rPr>
              <a:t>Rehabiliterande åtgärder </a:t>
            </a:r>
          </a:p>
          <a:p>
            <a:pPr lvl="0" algn="ctr">
              <a:defRPr/>
            </a:pPr>
            <a:r>
              <a:rPr lang="sv-SE" sz="750" dirty="0">
                <a:solidFill>
                  <a:schemeClr val="accent4"/>
                </a:solidFill>
                <a:cs typeface="Calibri" pitchFamily="34" charset="0"/>
              </a:rPr>
              <a:t>utifrån individuellt behov beskrivet i rehabiliteringsplanen</a:t>
            </a:r>
          </a:p>
        </p:txBody>
      </p:sp>
      <p:sp>
        <p:nvSpPr>
          <p:cNvPr id="56" name="Rektangel med rundade hörn 55"/>
          <p:cNvSpPr/>
          <p:nvPr/>
        </p:nvSpPr>
        <p:spPr>
          <a:xfrm>
            <a:off x="7281443" y="2318727"/>
            <a:ext cx="1002104" cy="5014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sv-SE" sz="750" b="1" dirty="0">
              <a:solidFill>
                <a:srgbClr val="002B45"/>
              </a:solidFill>
              <a:cs typeface="Calibri" panose="020F0502020204030204" pitchFamily="34" charset="0"/>
            </a:endParaRPr>
          </a:p>
        </p:txBody>
      </p:sp>
      <p:sp>
        <p:nvSpPr>
          <p:cNvPr id="57" name="Rektangel 56"/>
          <p:cNvSpPr/>
          <p:nvPr/>
        </p:nvSpPr>
        <p:spPr>
          <a:xfrm>
            <a:off x="7301575" y="2345617"/>
            <a:ext cx="955235" cy="977857"/>
          </a:xfrm>
          <a:prstGeom prst="rect">
            <a:avLst/>
          </a:prstGeom>
        </p:spPr>
        <p:txBody>
          <a:bodyPr wrap="square" lIns="27000" tIns="27000" rIns="27000" bIns="27000">
            <a:spAutoFit/>
          </a:bodyPr>
          <a:lstStyle/>
          <a:p>
            <a:pPr lvl="0" algn="ctr">
              <a:defRPr/>
            </a:pPr>
            <a:r>
              <a:rPr lang="sv-SE" sz="750" b="1" dirty="0">
                <a:solidFill>
                  <a:schemeClr val="accent4"/>
                </a:solidFill>
                <a:cs typeface="Calibri" pitchFamily="34" charset="0"/>
              </a:rPr>
              <a:t>Uppföljning </a:t>
            </a:r>
          </a:p>
          <a:p>
            <a:pPr lvl="0" algn="ctr">
              <a:defRPr/>
            </a:pPr>
            <a:r>
              <a:rPr lang="sv-SE" sz="750" b="1" dirty="0">
                <a:solidFill>
                  <a:schemeClr val="accent4"/>
                </a:solidFill>
                <a:cs typeface="Calibri" pitchFamily="34" charset="0"/>
              </a:rPr>
              <a:t>av rehabiliterande åtgärder </a:t>
            </a:r>
            <a:br>
              <a:rPr lang="sv-SE" sz="750" b="1" dirty="0">
                <a:solidFill>
                  <a:schemeClr val="accent4"/>
                </a:solidFill>
                <a:cs typeface="Calibri" pitchFamily="34" charset="0"/>
              </a:rPr>
            </a:br>
            <a:r>
              <a:rPr lang="sv-SE" sz="750" dirty="0">
                <a:solidFill>
                  <a:schemeClr val="accent4"/>
                </a:solidFill>
                <a:cs typeface="Calibri" pitchFamily="34" charset="0"/>
              </a:rPr>
              <a:t>utifrån målen i rehabiliteringsplanen – avslut eller ny bedömning och rehabiliteringsplan</a:t>
            </a:r>
          </a:p>
        </p:txBody>
      </p:sp>
      <p:sp>
        <p:nvSpPr>
          <p:cNvPr id="58" name="Rektangel med rundade hörn 57"/>
          <p:cNvSpPr/>
          <p:nvPr/>
        </p:nvSpPr>
        <p:spPr>
          <a:xfrm>
            <a:off x="8468191" y="2333145"/>
            <a:ext cx="1002104" cy="5014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sv-SE" sz="750" b="1" dirty="0">
              <a:solidFill>
                <a:srgbClr val="002B45"/>
              </a:solidFill>
              <a:cs typeface="Calibri" panose="020F0502020204030204" pitchFamily="34" charset="0"/>
            </a:endParaRPr>
          </a:p>
        </p:txBody>
      </p:sp>
      <p:sp>
        <p:nvSpPr>
          <p:cNvPr id="60" name="Rektangel 59"/>
          <p:cNvSpPr/>
          <p:nvPr/>
        </p:nvSpPr>
        <p:spPr>
          <a:xfrm>
            <a:off x="8486174" y="2405536"/>
            <a:ext cx="955235" cy="784830"/>
          </a:xfrm>
          <a:prstGeom prst="rect">
            <a:avLst/>
          </a:prstGeom>
        </p:spPr>
        <p:txBody>
          <a:bodyPr wrap="square">
            <a:spAutoFit/>
          </a:bodyPr>
          <a:lstStyle/>
          <a:p>
            <a:pPr lvl="0" algn="ctr">
              <a:defRPr/>
            </a:pPr>
            <a:r>
              <a:rPr lang="sv-SE" sz="750" b="1" dirty="0">
                <a:solidFill>
                  <a:schemeClr val="accent4"/>
                </a:solidFill>
                <a:cs typeface="Calibri" pitchFamily="34" charset="0"/>
              </a:rPr>
              <a:t>Uppföljning av hälsotillstånd</a:t>
            </a:r>
          </a:p>
          <a:p>
            <a:pPr lvl="0" algn="ctr">
              <a:defRPr/>
            </a:pPr>
            <a:r>
              <a:rPr lang="sv-SE" sz="750" dirty="0">
                <a:solidFill>
                  <a:schemeClr val="accent4"/>
                </a:solidFill>
                <a:cs typeface="Calibri" pitchFamily="34" charset="0"/>
              </a:rPr>
              <a:t>utifrån den generella utredningen av hälsotillståndet</a:t>
            </a:r>
          </a:p>
        </p:txBody>
      </p:sp>
      <p:sp>
        <p:nvSpPr>
          <p:cNvPr id="63" name="Rektangel med rundade hörn 62"/>
          <p:cNvSpPr/>
          <p:nvPr/>
        </p:nvSpPr>
        <p:spPr>
          <a:xfrm>
            <a:off x="3526990" y="1190910"/>
            <a:ext cx="1456990" cy="640715"/>
          </a:xfrm>
          <a:prstGeom prst="roundRect">
            <a:avLst/>
          </a:prstGeom>
          <a:solidFill>
            <a:schemeClr val="accent3">
              <a:lumMod val="20000"/>
              <a:lumOff val="80000"/>
            </a:schemeClr>
          </a:solidFill>
          <a:ln w="95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75" b="1">
              <a:solidFill>
                <a:srgbClr val="000000"/>
              </a:solidFill>
              <a:latin typeface="+mj-lt"/>
              <a:cs typeface="Arial" panose="020B0604020202020204" pitchFamily="34" charset="0"/>
            </a:endParaRPr>
          </a:p>
        </p:txBody>
      </p:sp>
      <p:sp>
        <p:nvSpPr>
          <p:cNvPr id="66" name="Rektangel 65"/>
          <p:cNvSpPr/>
          <p:nvPr/>
        </p:nvSpPr>
        <p:spPr>
          <a:xfrm>
            <a:off x="3526990" y="1182399"/>
            <a:ext cx="1480504" cy="669414"/>
          </a:xfrm>
          <a:prstGeom prst="rect">
            <a:avLst/>
          </a:prstGeom>
          <a:ln>
            <a:noFill/>
          </a:ln>
        </p:spPr>
        <p:txBody>
          <a:bodyPr wrap="square">
            <a:spAutoFit/>
          </a:bodyPr>
          <a:lstStyle/>
          <a:p>
            <a:pPr algn="ctr">
              <a:defRPr/>
            </a:pPr>
            <a:r>
              <a:rPr lang="sv-SE" sz="750" b="1" dirty="0">
                <a:solidFill>
                  <a:schemeClr val="accent4"/>
                </a:solidFill>
                <a:cs typeface="Calibri" pitchFamily="34" charset="0"/>
              </a:rPr>
              <a:t>Aktörer att ha dialog med</a:t>
            </a:r>
            <a:endParaRPr lang="sv-SE" sz="750" dirty="0">
              <a:solidFill>
                <a:schemeClr val="accent4"/>
              </a:solidFill>
              <a:cs typeface="Calibri" pitchFamily="34" charset="0"/>
            </a:endParaRPr>
          </a:p>
          <a:p>
            <a:pPr algn="ctr">
              <a:defRPr/>
            </a:pPr>
            <a:r>
              <a:rPr lang="sv-SE" sz="750" dirty="0">
                <a:solidFill>
                  <a:schemeClr val="accent4"/>
                </a:solidFill>
                <a:cs typeface="Calibri" pitchFamily="34" charset="0"/>
              </a:rPr>
              <a:t>Socialtjänsten:</a:t>
            </a:r>
          </a:p>
          <a:p>
            <a:pPr lvl="0" algn="ctr">
              <a:defRPr/>
            </a:pPr>
            <a:r>
              <a:rPr lang="sv-SE" sz="750" dirty="0">
                <a:solidFill>
                  <a:schemeClr val="accent4"/>
                </a:solidFill>
                <a:cs typeface="Calibri" pitchFamily="34" charset="0"/>
              </a:rPr>
              <a:t>Handläggare</a:t>
            </a:r>
          </a:p>
          <a:p>
            <a:pPr lvl="0" algn="ctr">
              <a:defRPr/>
            </a:pPr>
            <a:r>
              <a:rPr lang="sv-SE" sz="750" dirty="0">
                <a:solidFill>
                  <a:schemeClr val="accent4"/>
                </a:solidFill>
                <a:cs typeface="Calibri" pitchFamily="34" charset="0"/>
              </a:rPr>
              <a:t>Personal i ordinära och särskilda boendeformer </a:t>
            </a:r>
          </a:p>
        </p:txBody>
      </p:sp>
      <p:sp>
        <p:nvSpPr>
          <p:cNvPr id="47" name="Ellips 46"/>
          <p:cNvSpPr/>
          <p:nvPr/>
        </p:nvSpPr>
        <p:spPr>
          <a:xfrm>
            <a:off x="4001164" y="1996206"/>
            <a:ext cx="539080" cy="178499"/>
          </a:xfrm>
          <a:prstGeom prst="ellipse">
            <a:avLst/>
          </a:prstGeom>
          <a:solidFill>
            <a:schemeClr val="bg2">
              <a:lumMod val="20000"/>
              <a:lumOff val="80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50" dirty="0">
                <a:solidFill>
                  <a:schemeClr val="tx1"/>
                </a:solidFill>
              </a:rPr>
              <a:t>SIP</a:t>
            </a:r>
          </a:p>
        </p:txBody>
      </p:sp>
      <p:sp>
        <p:nvSpPr>
          <p:cNvPr id="59" name="Rektangel med rundade hörn 58"/>
          <p:cNvSpPr/>
          <p:nvPr/>
        </p:nvSpPr>
        <p:spPr>
          <a:xfrm>
            <a:off x="7463133" y="5310959"/>
            <a:ext cx="1204047" cy="26261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sv-SE" sz="750" b="1" dirty="0">
              <a:solidFill>
                <a:srgbClr val="002B45"/>
              </a:solidFill>
              <a:cs typeface="Calibri" panose="020F0502020204030204" pitchFamily="34" charset="0"/>
            </a:endParaRPr>
          </a:p>
        </p:txBody>
      </p:sp>
      <p:sp>
        <p:nvSpPr>
          <p:cNvPr id="62" name="Rektangel med rundade hörn 61"/>
          <p:cNvSpPr/>
          <p:nvPr/>
        </p:nvSpPr>
        <p:spPr>
          <a:xfrm>
            <a:off x="7463133" y="5527231"/>
            <a:ext cx="1204047" cy="23708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sv-SE" sz="750" b="1" dirty="0">
              <a:solidFill>
                <a:srgbClr val="002B45"/>
              </a:solidFill>
              <a:cs typeface="Calibri" panose="020F0502020204030204" pitchFamily="34" charset="0"/>
            </a:endParaRPr>
          </a:p>
        </p:txBody>
      </p:sp>
      <p:sp>
        <p:nvSpPr>
          <p:cNvPr id="64" name="Rektangel 63"/>
          <p:cNvSpPr/>
          <p:nvPr/>
        </p:nvSpPr>
        <p:spPr>
          <a:xfrm>
            <a:off x="7448572" y="5316068"/>
            <a:ext cx="1213845" cy="400776"/>
          </a:xfrm>
          <a:prstGeom prst="rect">
            <a:avLst/>
          </a:prstGeom>
        </p:spPr>
        <p:txBody>
          <a:bodyPr wrap="square" lIns="27000" tIns="27000" rIns="27000" bIns="27000">
            <a:spAutoFit/>
          </a:bodyPr>
          <a:lstStyle/>
          <a:p>
            <a:pPr algn="ctr">
              <a:lnSpc>
                <a:spcPct val="150000"/>
              </a:lnSpc>
              <a:spcAft>
                <a:spcPts val="75"/>
              </a:spcAft>
              <a:defRPr/>
            </a:pPr>
            <a:r>
              <a:rPr lang="sv-SE" sz="750" b="1" dirty="0">
                <a:solidFill>
                  <a:schemeClr val="accent4"/>
                </a:solidFill>
                <a:cs typeface="Calibri" pitchFamily="34" charset="0"/>
              </a:rPr>
              <a:t>Kommunal och regional primärvård i samverkan</a:t>
            </a:r>
          </a:p>
        </p:txBody>
      </p:sp>
      <p:sp>
        <p:nvSpPr>
          <p:cNvPr id="41" name="textruta 40"/>
          <p:cNvSpPr txBox="1"/>
          <p:nvPr/>
        </p:nvSpPr>
        <p:spPr>
          <a:xfrm>
            <a:off x="9436006" y="5414523"/>
            <a:ext cx="835127" cy="530915"/>
          </a:xfrm>
          <a:prstGeom prst="rect">
            <a:avLst/>
          </a:prstGeom>
          <a:noFill/>
        </p:spPr>
        <p:txBody>
          <a:bodyPr wrap="square" rtlCol="0">
            <a:spAutoFit/>
          </a:bodyPr>
          <a:lstStyle/>
          <a:p>
            <a:r>
              <a:rPr lang="sv-SE" sz="1425" dirty="0"/>
              <a:t>Bilaga 2 Figur 2</a:t>
            </a:r>
          </a:p>
        </p:txBody>
      </p:sp>
      <p:sp>
        <p:nvSpPr>
          <p:cNvPr id="42" name="Rubrik 1"/>
          <p:cNvSpPr>
            <a:spLocks noGrp="1"/>
          </p:cNvSpPr>
          <p:nvPr>
            <p:ph type="title"/>
          </p:nvPr>
        </p:nvSpPr>
        <p:spPr>
          <a:xfrm>
            <a:off x="1681674" y="437707"/>
            <a:ext cx="7486391" cy="774659"/>
          </a:xfrm>
        </p:spPr>
        <p:txBody>
          <a:bodyPr/>
          <a:lstStyle/>
          <a:p>
            <a:r>
              <a:rPr lang="sv-SE" sz="2400" dirty="0"/>
              <a:t>Processmodell rehabilitering </a:t>
            </a:r>
            <a:r>
              <a:rPr lang="sv-SE" sz="2400" dirty="0" err="1"/>
              <a:t>postcovid</a:t>
            </a:r>
            <a:r>
              <a:rPr lang="sv-SE" sz="2400" dirty="0"/>
              <a:t> i primärvården – med insatser i hemmet</a:t>
            </a:r>
            <a:br>
              <a:rPr lang="sv-SE" sz="2400" dirty="0"/>
            </a:br>
            <a:endParaRPr lang="sv-SE" sz="2400" dirty="0"/>
          </a:p>
        </p:txBody>
      </p:sp>
    </p:spTree>
    <p:extLst>
      <p:ext uri="{BB962C8B-B14F-4D97-AF65-F5344CB8AC3E}">
        <p14:creationId xmlns:p14="http://schemas.microsoft.com/office/powerpoint/2010/main" val="36008118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p:cNvSpPr>
            <a:spLocks noGrp="1"/>
          </p:cNvSpPr>
          <p:nvPr>
            <p:ph type="pic" sz="quarter" idx="13"/>
          </p:nvPr>
        </p:nvSpPr>
        <p:spPr/>
      </p:sp>
      <p:sp>
        <p:nvSpPr>
          <p:cNvPr id="3" name="Rubrik 2"/>
          <p:cNvSpPr>
            <a:spLocks noGrp="1"/>
          </p:cNvSpPr>
          <p:nvPr>
            <p:ph type="ctrTitle"/>
          </p:nvPr>
        </p:nvSpPr>
        <p:spPr/>
        <p:txBody>
          <a:bodyPr/>
          <a:lstStyle/>
          <a:p>
            <a:r>
              <a:rPr lang="sv-SE" dirty="0" smtClean="0"/>
              <a:t>God och nära vård</a:t>
            </a:r>
            <a:endParaRPr lang="sv-SE" dirty="0"/>
          </a:p>
        </p:txBody>
      </p:sp>
    </p:spTree>
    <p:extLst>
      <p:ext uri="{BB962C8B-B14F-4D97-AF65-F5344CB8AC3E}">
        <p14:creationId xmlns:p14="http://schemas.microsoft.com/office/powerpoint/2010/main" val="32003312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870" y="112531"/>
            <a:ext cx="8820930" cy="6653798"/>
          </a:xfrm>
          <a:prstGeom prst="rect">
            <a:avLst/>
          </a:prstGeom>
        </p:spPr>
      </p:pic>
    </p:spTree>
    <p:extLst>
      <p:ext uri="{BB962C8B-B14F-4D97-AF65-F5344CB8AC3E}">
        <p14:creationId xmlns:p14="http://schemas.microsoft.com/office/powerpoint/2010/main" val="1273217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71792" y="530218"/>
            <a:ext cx="9268800" cy="1296144"/>
          </a:xfrm>
        </p:spPr>
        <p:txBody>
          <a:bodyPr/>
          <a:lstStyle/>
          <a:p>
            <a:r>
              <a:rPr lang="sv-SE" dirty="0" smtClean="0"/>
              <a:t>Nära vård en del i helheten</a:t>
            </a:r>
            <a:endParaRPr lang="sv-SE" dirty="0"/>
          </a:p>
        </p:txBody>
      </p:sp>
      <p:sp>
        <p:nvSpPr>
          <p:cNvPr id="4" name="Platshållare för sidfot 3"/>
          <p:cNvSpPr>
            <a:spLocks noGrp="1"/>
          </p:cNvSpPr>
          <p:nvPr>
            <p:ph type="ftr" sz="quarter" idx="11"/>
          </p:nvPr>
        </p:nvSpPr>
        <p:spPr/>
        <p:txBody>
          <a:bodyPr/>
          <a:lstStyle/>
          <a:p>
            <a:r>
              <a:rPr lang="sv-SE" smtClean="0"/>
              <a:t>Sveriges kunskapsmyndighet för vård och omsorg </a:t>
            </a:r>
            <a:endParaRPr lang="sv-SE" dirty="0"/>
          </a:p>
        </p:txBody>
      </p:sp>
      <p:pic>
        <p:nvPicPr>
          <p:cNvPr id="8" name="Bildobjekt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923" y="1178292"/>
            <a:ext cx="7933960" cy="5117602"/>
          </a:xfrm>
          <a:prstGeom prst="rect">
            <a:avLst/>
          </a:prstGeom>
        </p:spPr>
      </p:pic>
    </p:spTree>
    <p:extLst>
      <p:ext uri="{BB962C8B-B14F-4D97-AF65-F5344CB8AC3E}">
        <p14:creationId xmlns:p14="http://schemas.microsoft.com/office/powerpoint/2010/main" val="13078196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smtClean="0"/>
              <a:t>Sveriges kunskapsmyndighet för vård och omsorg </a:t>
            </a:r>
            <a:endParaRPr lang="sv-SE" dirty="0"/>
          </a:p>
        </p:txBody>
      </p:sp>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703" y="351302"/>
            <a:ext cx="9079114" cy="5802753"/>
          </a:xfrm>
          <a:prstGeom prst="rect">
            <a:avLst/>
          </a:prstGeom>
        </p:spPr>
      </p:pic>
    </p:spTree>
    <p:extLst>
      <p:ext uri="{BB962C8B-B14F-4D97-AF65-F5344CB8AC3E}">
        <p14:creationId xmlns:p14="http://schemas.microsoft.com/office/powerpoint/2010/main" val="2563256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p:cNvSpPr>
            <a:spLocks noGrp="1"/>
          </p:cNvSpPr>
          <p:nvPr>
            <p:ph type="pic" sz="quarter" idx="13"/>
          </p:nvPr>
        </p:nvSpPr>
        <p:spPr/>
      </p:sp>
      <p:sp>
        <p:nvSpPr>
          <p:cNvPr id="3" name="Rubrik 2"/>
          <p:cNvSpPr>
            <a:spLocks noGrp="1"/>
          </p:cNvSpPr>
          <p:nvPr>
            <p:ph type="ctrTitle"/>
          </p:nvPr>
        </p:nvSpPr>
        <p:spPr/>
        <p:txBody>
          <a:bodyPr/>
          <a:lstStyle/>
          <a:p>
            <a:r>
              <a:rPr lang="sv-SE" dirty="0" smtClean="0"/>
              <a:t>Åtgärdsplan kommunal hälso- och sjukvård en del av </a:t>
            </a:r>
            <a:r>
              <a:rPr lang="sv-SE" dirty="0"/>
              <a:t>G</a:t>
            </a:r>
            <a:r>
              <a:rPr lang="sv-SE" dirty="0" smtClean="0"/>
              <a:t>od och nära vård</a:t>
            </a:r>
            <a:endParaRPr lang="sv-SE" dirty="0"/>
          </a:p>
        </p:txBody>
      </p:sp>
    </p:spTree>
    <p:extLst>
      <p:ext uri="{BB962C8B-B14F-4D97-AF65-F5344CB8AC3E}">
        <p14:creationId xmlns:p14="http://schemas.microsoft.com/office/powerpoint/2010/main" val="2583540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marL="0" indent="0"/>
            <a:r>
              <a:rPr lang="sv-SE" sz="3600" dirty="0"/>
              <a:t>1. Beskrivning av de regler som styr den kommunala hälso- och sjukvården</a:t>
            </a:r>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smtClean="0"/>
              <a:t>Sveriges kunskapsmyndighet för vård och omsorg </a:t>
            </a:r>
            <a:endParaRPr lang="sv-SE" dirty="0"/>
          </a:p>
        </p:txBody>
      </p:sp>
      <p:pic>
        <p:nvPicPr>
          <p:cNvPr id="6" name="Platshållare för innehåll 5"/>
          <p:cNvPicPr>
            <a:picLocks noGrp="1" noChangeAspect="1"/>
          </p:cNvPicPr>
          <p:nvPr>
            <p:ph sz="quarter" idx="13"/>
          </p:nvPr>
        </p:nvPicPr>
        <p:blipFill>
          <a:blip r:embed="rId2"/>
          <a:stretch>
            <a:fillRect/>
          </a:stretch>
        </p:blipFill>
        <p:spPr>
          <a:xfrm>
            <a:off x="5370942" y="1837709"/>
            <a:ext cx="3129246" cy="4454129"/>
          </a:xfrm>
          <a:prstGeom prst="rect">
            <a:avLst/>
          </a:prstGeom>
        </p:spPr>
      </p:pic>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878" y="1837709"/>
            <a:ext cx="2477681" cy="3713619"/>
          </a:xfrm>
          <a:prstGeom prst="rect">
            <a:avLst/>
          </a:prstGeom>
        </p:spPr>
      </p:pic>
      <p:sp>
        <p:nvSpPr>
          <p:cNvPr id="9" name="Högerpil 8"/>
          <p:cNvSpPr/>
          <p:nvPr/>
        </p:nvSpPr>
        <p:spPr>
          <a:xfrm>
            <a:off x="4086808" y="3694518"/>
            <a:ext cx="1091682" cy="370255"/>
          </a:xfrm>
          <a:prstGeom prst="rightArrow">
            <a:avLst/>
          </a:prstGeom>
          <a:solidFill>
            <a:srgbClr val="DAD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smtClean="0">
              <a:solidFill>
                <a:schemeClr val="tx1"/>
              </a:solidFill>
            </a:endParaRPr>
          </a:p>
        </p:txBody>
      </p:sp>
    </p:spTree>
    <p:extLst>
      <p:ext uri="{BB962C8B-B14F-4D97-AF65-F5344CB8AC3E}">
        <p14:creationId xmlns:p14="http://schemas.microsoft.com/office/powerpoint/2010/main" val="1815668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6594"/>
            <a:ext cx="9714396" cy="1296144"/>
          </a:xfrm>
        </p:spPr>
        <p:txBody>
          <a:bodyPr/>
          <a:lstStyle/>
          <a:p>
            <a:r>
              <a:rPr lang="sv-SE" sz="3600" dirty="0"/>
              <a:t>2. Stöd till samverkan genom kunskap om avtal och sätt att organisera verksamheten</a:t>
            </a:r>
            <a:br>
              <a:rPr lang="sv-SE" sz="3600" dirty="0"/>
            </a:b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smtClean="0"/>
              <a:t>Sveriges kunskapsmyndighet för vård och omsorg </a:t>
            </a:r>
            <a:endParaRPr lang="sv-SE" dirty="0"/>
          </a:p>
        </p:txBody>
      </p:sp>
      <p:graphicFrame>
        <p:nvGraphicFramePr>
          <p:cNvPr id="6" name="Platshållare för innehåll 5"/>
          <p:cNvGraphicFramePr>
            <a:graphicFrameLocks noGrp="1"/>
          </p:cNvGraphicFramePr>
          <p:nvPr>
            <p:ph sz="quarter" idx="13"/>
            <p:extLst>
              <p:ext uri="{D42A27DB-BD31-4B8C-83A1-F6EECF244321}">
                <p14:modId xmlns:p14="http://schemas.microsoft.com/office/powerpoint/2010/main" val="215055459"/>
              </p:ext>
            </p:extLst>
          </p:nvPr>
        </p:nvGraphicFramePr>
        <p:xfrm>
          <a:off x="1068388" y="2058988"/>
          <a:ext cx="9280525" cy="370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5305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71791" y="686594"/>
            <a:ext cx="9798371" cy="1296144"/>
          </a:xfrm>
        </p:spPr>
        <p:txBody>
          <a:bodyPr/>
          <a:lstStyle/>
          <a:p>
            <a:r>
              <a:rPr lang="sv-SE" sz="3600" dirty="0"/>
              <a:t>3. Synliggöra kommunal hälso- och sjukvård i beskrivningarna av hälso- och sjukvården</a:t>
            </a:r>
            <a:br>
              <a:rPr lang="sv-SE" sz="3600" dirty="0"/>
            </a:b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smtClean="0"/>
              <a:t>Sveriges kunskapsmyndighet för vård och omsorg </a:t>
            </a:r>
            <a:endParaRPr lang="sv-SE" dirty="0"/>
          </a:p>
        </p:txBody>
      </p:sp>
      <p:sp>
        <p:nvSpPr>
          <p:cNvPr id="5" name="Platshållare för innehåll 4"/>
          <p:cNvSpPr>
            <a:spLocks noGrp="1"/>
          </p:cNvSpPr>
          <p:nvPr>
            <p:ph sz="quarter" idx="13"/>
          </p:nvPr>
        </p:nvSpPr>
        <p:spPr/>
        <p:txBody>
          <a:bodyPr/>
          <a:lstStyle/>
          <a:p>
            <a:pPr marL="0" indent="0">
              <a:buNone/>
            </a:pPr>
            <a:endParaRPr lang="sv-SE" dirty="0"/>
          </a:p>
        </p:txBody>
      </p:sp>
      <p:sp>
        <p:nvSpPr>
          <p:cNvPr id="6" name="Rektangel med rundade hörn 5"/>
          <p:cNvSpPr/>
          <p:nvPr/>
        </p:nvSpPr>
        <p:spPr>
          <a:xfrm>
            <a:off x="1068917" y="1982739"/>
            <a:ext cx="3456430" cy="4156804"/>
          </a:xfrm>
          <a:prstGeom prst="roundRect">
            <a:avLst/>
          </a:prstGeom>
          <a:solidFill>
            <a:srgbClr val="DAD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900" dirty="0" smtClean="0">
                <a:solidFill>
                  <a:schemeClr val="tx1"/>
                </a:solidFill>
              </a:rPr>
              <a:t>Öppn</a:t>
            </a:r>
            <a:r>
              <a:rPr lang="sv-SE" sz="1900" dirty="0" smtClean="0">
                <a:solidFill>
                  <a:schemeClr val="tx1"/>
                </a:solidFill>
              </a:rPr>
              <a:t>a jämförelser – </a:t>
            </a:r>
          </a:p>
          <a:p>
            <a:pPr algn="ctr"/>
            <a:r>
              <a:rPr lang="sv-SE" sz="1900" dirty="0" smtClean="0">
                <a:solidFill>
                  <a:schemeClr val="tx1"/>
                </a:solidFill>
              </a:rPr>
              <a:t>nya indikatorer och bakgrundsmått för kommunal hemsjukvård och </a:t>
            </a:r>
            <a:r>
              <a:rPr lang="sv-SE" sz="1900" dirty="0" err="1" smtClean="0">
                <a:solidFill>
                  <a:schemeClr val="tx1"/>
                </a:solidFill>
              </a:rPr>
              <a:t>säbo</a:t>
            </a:r>
            <a:endParaRPr lang="sv-SE" sz="1900" dirty="0" smtClean="0">
              <a:solidFill>
                <a:schemeClr val="tx1"/>
              </a:solidFill>
            </a:endParaRPr>
          </a:p>
          <a:p>
            <a:pPr marL="342900" indent="-342900">
              <a:buFontTx/>
              <a:buChar char="-"/>
            </a:pPr>
            <a:r>
              <a:rPr lang="sv-SE" sz="1900" dirty="0" smtClean="0">
                <a:solidFill>
                  <a:schemeClr val="tx1"/>
                </a:solidFill>
              </a:rPr>
              <a:t>Fallskador</a:t>
            </a:r>
          </a:p>
          <a:p>
            <a:pPr marL="342900" indent="-342900">
              <a:buFontTx/>
              <a:buChar char="-"/>
            </a:pPr>
            <a:r>
              <a:rPr lang="sv-SE" sz="1900" dirty="0" smtClean="0">
                <a:solidFill>
                  <a:schemeClr val="tx1"/>
                </a:solidFill>
              </a:rPr>
              <a:t>Höft och lårfrakturer</a:t>
            </a:r>
          </a:p>
          <a:p>
            <a:pPr algn="ctr"/>
            <a:endParaRPr lang="sv-SE" sz="1900" dirty="0" smtClean="0">
              <a:solidFill>
                <a:schemeClr val="tx1"/>
              </a:solidFill>
            </a:endParaRPr>
          </a:p>
          <a:p>
            <a:pPr algn="ctr"/>
            <a:r>
              <a:rPr lang="sv-SE" sz="1900" dirty="0" smtClean="0">
                <a:solidFill>
                  <a:schemeClr val="tx1"/>
                </a:solidFill>
              </a:rPr>
              <a:t>Justerade indikatorer</a:t>
            </a:r>
          </a:p>
          <a:p>
            <a:pPr marL="342900" indent="-342900" algn="ctr">
              <a:buFontTx/>
              <a:buChar char="-"/>
            </a:pPr>
            <a:r>
              <a:rPr lang="sv-SE" sz="1900" dirty="0" smtClean="0">
                <a:solidFill>
                  <a:schemeClr val="tx1"/>
                </a:solidFill>
              </a:rPr>
              <a:t>Forum för systematiskt patientsäkerhetsarbete</a:t>
            </a:r>
          </a:p>
          <a:p>
            <a:pPr marL="342900" indent="-342900" algn="ctr">
              <a:buFontTx/>
              <a:buChar char="-"/>
            </a:pPr>
            <a:r>
              <a:rPr lang="sv-SE" sz="1900" dirty="0" smtClean="0">
                <a:solidFill>
                  <a:schemeClr val="tx1"/>
                </a:solidFill>
              </a:rPr>
              <a:t>ÖK om samverkan om VFU</a:t>
            </a:r>
          </a:p>
        </p:txBody>
      </p:sp>
      <p:sp>
        <p:nvSpPr>
          <p:cNvPr id="7" name="Rektangel med rundade hörn 6"/>
          <p:cNvSpPr/>
          <p:nvPr/>
        </p:nvSpPr>
        <p:spPr>
          <a:xfrm>
            <a:off x="4711959" y="2059199"/>
            <a:ext cx="2481944" cy="4080344"/>
          </a:xfrm>
          <a:prstGeom prst="roundRect">
            <a:avLst/>
          </a:prstGeom>
          <a:solidFill>
            <a:srgbClr val="D3B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000" dirty="0" smtClean="0">
                <a:solidFill>
                  <a:schemeClr val="tx1"/>
                </a:solidFill>
              </a:rPr>
              <a:t>Öppna jämförelser av kommunal hemsjukvård på enhetsnivå – Förstudie pågår.</a:t>
            </a:r>
          </a:p>
          <a:p>
            <a:r>
              <a:rPr lang="sv-SE" sz="2000" dirty="0" smtClean="0">
                <a:solidFill>
                  <a:schemeClr val="tx1"/>
                </a:solidFill>
              </a:rPr>
              <a:t>Beslut om fortsättning hösten 2021 </a:t>
            </a:r>
            <a:endParaRPr lang="sv-SE" sz="2000" dirty="0">
              <a:solidFill>
                <a:schemeClr val="tx1"/>
              </a:solidFill>
            </a:endParaRPr>
          </a:p>
        </p:txBody>
      </p:sp>
      <p:sp>
        <p:nvSpPr>
          <p:cNvPr id="8" name="Rektangel med rundade hörn 7"/>
          <p:cNvSpPr/>
          <p:nvPr/>
        </p:nvSpPr>
        <p:spPr>
          <a:xfrm>
            <a:off x="7380515" y="2059199"/>
            <a:ext cx="2906485" cy="4080344"/>
          </a:xfrm>
          <a:prstGeom prst="roundRect">
            <a:avLst/>
          </a:prstGeom>
          <a:solidFill>
            <a:srgbClr val="AAA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smtClean="0">
                <a:solidFill>
                  <a:schemeClr val="tx1"/>
                </a:solidFill>
              </a:rPr>
              <a:t>Statistikdatabas för kommunal hälso- och sjukvård</a:t>
            </a:r>
          </a:p>
          <a:p>
            <a:r>
              <a:rPr lang="sv-SE" dirty="0" smtClean="0">
                <a:solidFill>
                  <a:schemeClr val="tx1"/>
                </a:solidFill>
              </a:rPr>
              <a:t>Sökbar för KVÅ-koder, kommun/län, kön, ålder</a:t>
            </a:r>
            <a:endParaRPr lang="sv-SE" dirty="0"/>
          </a:p>
          <a:p>
            <a:r>
              <a:rPr lang="sv-SE" dirty="0"/>
              <a:t/>
            </a:r>
            <a:br>
              <a:rPr lang="sv-SE" dirty="0"/>
            </a:br>
            <a:endParaRPr lang="sv-SE" sz="1900" dirty="0" smtClean="0">
              <a:solidFill>
                <a:schemeClr val="tx1"/>
              </a:solidFill>
            </a:endParaRPr>
          </a:p>
        </p:txBody>
      </p:sp>
    </p:spTree>
    <p:extLst>
      <p:ext uri="{BB962C8B-B14F-4D97-AF65-F5344CB8AC3E}">
        <p14:creationId xmlns:p14="http://schemas.microsoft.com/office/powerpoint/2010/main" val="3546216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dirty="0"/>
          </a:p>
        </p:txBody>
      </p:sp>
      <p:sp>
        <p:nvSpPr>
          <p:cNvPr id="3" name="Platshållare för sidfot 2"/>
          <p:cNvSpPr>
            <a:spLocks noGrp="1"/>
          </p:cNvSpPr>
          <p:nvPr>
            <p:ph type="ftr" sz="quarter" idx="11"/>
          </p:nvPr>
        </p:nvSpPr>
        <p:spPr/>
        <p:txBody>
          <a:bodyPr/>
          <a:lstStyle/>
          <a:p>
            <a:r>
              <a:rPr lang="sv-SE" smtClean="0"/>
              <a:t>Sveriges kunskapsmyndighet för vård och omsorg </a:t>
            </a:r>
            <a:endParaRPr lang="sv-SE" dirty="0"/>
          </a:p>
        </p:txBody>
      </p:sp>
      <p:graphicFrame>
        <p:nvGraphicFramePr>
          <p:cNvPr id="5" name="Platshållare för bild 4"/>
          <p:cNvGraphicFramePr>
            <a:graphicFrameLocks noGrp="1"/>
          </p:cNvGraphicFramePr>
          <p:nvPr>
            <p:ph type="pic" sz="quarter" idx="13"/>
            <p:extLst>
              <p:ext uri="{D42A27DB-BD31-4B8C-83A1-F6EECF244321}">
                <p14:modId xmlns:p14="http://schemas.microsoft.com/office/powerpoint/2010/main" val="3853174136"/>
              </p:ext>
            </p:extLst>
          </p:nvPr>
        </p:nvGraphicFramePr>
        <p:xfrm>
          <a:off x="0" y="513806"/>
          <a:ext cx="12192000" cy="51535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083086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a:t>4. Stöd till att utveckla mål och nyckeltal för en god kommunal hälso- och sjukvård</a:t>
            </a:r>
            <a:br>
              <a:rPr lang="sv-SE" sz="3600" dirty="0"/>
            </a:b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smtClean="0"/>
              <a:t>Sveriges kunskapsmyndighet för vård och omsorg </a:t>
            </a:r>
            <a:endParaRPr lang="sv-SE" dirty="0"/>
          </a:p>
        </p:txBody>
      </p:sp>
      <p:graphicFrame>
        <p:nvGraphicFramePr>
          <p:cNvPr id="6" name="Platshållare för innehåll 5"/>
          <p:cNvGraphicFramePr>
            <a:graphicFrameLocks noGrp="1"/>
          </p:cNvGraphicFramePr>
          <p:nvPr>
            <p:ph sz="quarter" idx="13"/>
            <p:extLst>
              <p:ext uri="{D42A27DB-BD31-4B8C-83A1-F6EECF244321}">
                <p14:modId xmlns:p14="http://schemas.microsoft.com/office/powerpoint/2010/main" val="3425240531"/>
              </p:ext>
            </p:extLst>
          </p:nvPr>
        </p:nvGraphicFramePr>
        <p:xfrm>
          <a:off x="762000" y="2058988"/>
          <a:ext cx="10226040" cy="370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6412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marL="0" indent="0"/>
            <a:r>
              <a:rPr lang="sv-SE" sz="3600" dirty="0"/>
              <a:t>5. Kunskapsstöd för omvårdnad, prevention, rehabilitering m.m.</a:t>
            </a:r>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smtClean="0"/>
              <a:t>Sveriges kunskapsmyndighet för vård och omsorg </a:t>
            </a:r>
            <a:endParaRPr lang="sv-SE" dirty="0"/>
          </a:p>
        </p:txBody>
      </p:sp>
      <p:graphicFrame>
        <p:nvGraphicFramePr>
          <p:cNvPr id="6" name="Platshållare för innehåll 5"/>
          <p:cNvGraphicFramePr>
            <a:graphicFrameLocks noGrp="1"/>
          </p:cNvGraphicFramePr>
          <p:nvPr>
            <p:ph sz="quarter" idx="13"/>
            <p:extLst>
              <p:ext uri="{D42A27DB-BD31-4B8C-83A1-F6EECF244321}">
                <p14:modId xmlns:p14="http://schemas.microsoft.com/office/powerpoint/2010/main" val="506413015"/>
              </p:ext>
            </p:extLst>
          </p:nvPr>
        </p:nvGraphicFramePr>
        <p:xfrm>
          <a:off x="1068388" y="2058988"/>
          <a:ext cx="9280525" cy="370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8210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a:t>6. Effektiva metoder i kommunal hälso- och sjukvård, bl.a. med stöd av NR</a:t>
            </a:r>
            <a:br>
              <a:rPr lang="sv-SE" sz="3600" dirty="0"/>
            </a:b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smtClean="0"/>
              <a:t>Sveriges kunskapsmyndighet för vård och omsorg </a:t>
            </a:r>
            <a:endParaRPr lang="sv-SE" dirty="0"/>
          </a:p>
        </p:txBody>
      </p:sp>
      <p:graphicFrame>
        <p:nvGraphicFramePr>
          <p:cNvPr id="6" name="Platshållare för innehåll 5"/>
          <p:cNvGraphicFramePr>
            <a:graphicFrameLocks noGrp="1"/>
          </p:cNvGraphicFramePr>
          <p:nvPr>
            <p:ph sz="quarter" idx="13"/>
            <p:extLst>
              <p:ext uri="{D42A27DB-BD31-4B8C-83A1-F6EECF244321}">
                <p14:modId xmlns:p14="http://schemas.microsoft.com/office/powerpoint/2010/main" val="301608689"/>
              </p:ext>
            </p:extLst>
          </p:nvPr>
        </p:nvGraphicFramePr>
        <p:xfrm>
          <a:off x="1068388" y="2058988"/>
          <a:ext cx="9280525" cy="370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0713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71791" y="686594"/>
            <a:ext cx="9998201" cy="1296144"/>
          </a:xfrm>
        </p:spPr>
        <p:txBody>
          <a:bodyPr/>
          <a:lstStyle/>
          <a:p>
            <a:r>
              <a:rPr lang="sv-SE" sz="3600" dirty="0"/>
              <a:t>7. </a:t>
            </a:r>
            <a:r>
              <a:rPr lang="sv-SE" sz="3600" dirty="0" smtClean="0"/>
              <a:t>Stöd </a:t>
            </a:r>
            <a:r>
              <a:rPr lang="sv-SE" sz="3600" dirty="0"/>
              <a:t>till </a:t>
            </a:r>
            <a:r>
              <a:rPr lang="sv-SE" sz="3600" dirty="0" smtClean="0"/>
              <a:t>kompetensutveckling - publicerat</a:t>
            </a:r>
            <a:r>
              <a:rPr lang="sv-SE" sz="3600" dirty="0"/>
              <a:t/>
            </a:r>
            <a:br>
              <a:rPr lang="sv-SE" sz="3600" dirty="0"/>
            </a:b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smtClean="0"/>
              <a:t>Sveriges kunskapsmyndighet för vård och omsorg </a:t>
            </a:r>
            <a:endParaRPr lang="sv-SE" dirty="0"/>
          </a:p>
        </p:txBody>
      </p:sp>
      <p:pic>
        <p:nvPicPr>
          <p:cNvPr id="6" name="Platshållare för innehåll 5"/>
          <p:cNvPicPr>
            <a:picLocks noGrp="1" noChangeAspect="1"/>
          </p:cNvPicPr>
          <p:nvPr>
            <p:ph sz="quarter" idx="13"/>
          </p:nvPr>
        </p:nvPicPr>
        <p:blipFill>
          <a:blip r:embed="rId2"/>
          <a:stretch>
            <a:fillRect/>
          </a:stretch>
        </p:blipFill>
        <p:spPr>
          <a:xfrm>
            <a:off x="405448" y="1336802"/>
            <a:ext cx="9280525" cy="1538074"/>
          </a:xfrm>
          <a:prstGeom prst="rect">
            <a:avLst/>
          </a:prstGeom>
        </p:spPr>
      </p:pic>
      <p:pic>
        <p:nvPicPr>
          <p:cNvPr id="7" name="Bildobjekt 6"/>
          <p:cNvPicPr>
            <a:picLocks noChangeAspect="1"/>
          </p:cNvPicPr>
          <p:nvPr/>
        </p:nvPicPr>
        <p:blipFill>
          <a:blip r:embed="rId3"/>
          <a:stretch>
            <a:fillRect/>
          </a:stretch>
        </p:blipFill>
        <p:spPr>
          <a:xfrm>
            <a:off x="1871306" y="2837916"/>
            <a:ext cx="9198687" cy="1673701"/>
          </a:xfrm>
          <a:prstGeom prst="rect">
            <a:avLst/>
          </a:prstGeom>
        </p:spPr>
      </p:pic>
      <p:pic>
        <p:nvPicPr>
          <p:cNvPr id="8" name="Bildobjekt 7"/>
          <p:cNvPicPr>
            <a:picLocks noChangeAspect="1"/>
          </p:cNvPicPr>
          <p:nvPr/>
        </p:nvPicPr>
        <p:blipFill>
          <a:blip r:embed="rId4"/>
          <a:stretch>
            <a:fillRect/>
          </a:stretch>
        </p:blipFill>
        <p:spPr>
          <a:xfrm>
            <a:off x="3557952" y="4250848"/>
            <a:ext cx="9191551" cy="1913732"/>
          </a:xfrm>
          <a:prstGeom prst="rect">
            <a:avLst/>
          </a:prstGeom>
        </p:spPr>
      </p:pic>
    </p:spTree>
    <p:extLst>
      <p:ext uri="{BB962C8B-B14F-4D97-AF65-F5344CB8AC3E}">
        <p14:creationId xmlns:p14="http://schemas.microsoft.com/office/powerpoint/2010/main" val="3596669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ctrTitle"/>
          </p:nvPr>
        </p:nvSpPr>
        <p:spPr>
          <a:xfrm>
            <a:off x="1090119" y="2261907"/>
            <a:ext cx="10864814" cy="1104900"/>
          </a:xfrm>
        </p:spPr>
        <p:txBody>
          <a:bodyPr/>
          <a:lstStyle/>
          <a:p>
            <a:r>
              <a:rPr lang="sv-SE" dirty="0" smtClean="0"/>
              <a:t>Utbildning </a:t>
            </a:r>
            <a:r>
              <a:rPr lang="sv-SE" dirty="0"/>
              <a:t>och stöd till personal i </a:t>
            </a:r>
            <a:r>
              <a:rPr lang="sv-SE" dirty="0" smtClean="0"/>
              <a:t>vård </a:t>
            </a:r>
            <a:r>
              <a:rPr lang="sv-SE" dirty="0"/>
              <a:t>och omsorg  </a:t>
            </a:r>
          </a:p>
        </p:txBody>
      </p:sp>
      <p:sp>
        <p:nvSpPr>
          <p:cNvPr id="2" name="Platshållare för datum 1"/>
          <p:cNvSpPr>
            <a:spLocks noGrp="1"/>
          </p:cNvSpPr>
          <p:nvPr>
            <p:ph type="dt" sz="half" idx="10"/>
          </p:nvPr>
        </p:nvSpPr>
        <p:spPr/>
        <p:txBody>
          <a:bodyPr/>
          <a:lstStyle/>
          <a:p>
            <a:r>
              <a:rPr lang="sv-SE" dirty="0" smtClean="0">
                <a:latin typeface="Arial" panose="020B0604020202020204" pitchFamily="34" charset="0"/>
                <a:cs typeface="Arial" panose="020B0604020202020204" pitchFamily="34" charset="0"/>
              </a:rPr>
              <a:t>2021-05-20</a:t>
            </a:r>
            <a:endParaRPr lang="sv-SE" dirty="0">
              <a:latin typeface="Arial" panose="020B0604020202020204" pitchFamily="34" charset="0"/>
              <a:cs typeface="Arial" panose="020B0604020202020204" pitchFamily="34" charset="0"/>
            </a:endParaRPr>
          </a:p>
        </p:txBody>
      </p:sp>
      <p:sp>
        <p:nvSpPr>
          <p:cNvPr id="28" name="Platshållare för text 27"/>
          <p:cNvSpPr>
            <a:spLocks noGrp="1"/>
          </p:cNvSpPr>
          <p:nvPr>
            <p:ph type="body" sz="quarter" idx="14"/>
          </p:nvPr>
        </p:nvSpPr>
        <p:spPr/>
        <p:txBody>
          <a:bodyPr/>
          <a:lstStyle/>
          <a:p>
            <a:r>
              <a:rPr lang="sv-SE" dirty="0" smtClean="0"/>
              <a:t>Karin Thorheim  </a:t>
            </a:r>
          </a:p>
          <a:p>
            <a:r>
              <a:rPr lang="sv-SE" dirty="0" smtClean="0"/>
              <a:t>   </a:t>
            </a:r>
            <a:endParaRPr lang="sv-SE" b="0" dirty="0">
              <a:latin typeface="Arial" panose="020B0604020202020204" pitchFamily="34" charset="0"/>
              <a:cs typeface="Arial" panose="020B0604020202020204" pitchFamily="34" charset="0"/>
            </a:endParaRPr>
          </a:p>
        </p:txBody>
      </p:sp>
      <p:pic>
        <p:nvPicPr>
          <p:cNvPr id="4" name="Platshållare för bild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0580" b="30580"/>
          <a:stretch>
            <a:fillRect/>
          </a:stretch>
        </p:blipFill>
        <p:spPr/>
      </p:pic>
    </p:spTree>
    <p:extLst>
      <p:ext uri="{BB962C8B-B14F-4D97-AF65-F5344CB8AC3E}">
        <p14:creationId xmlns:p14="http://schemas.microsoft.com/office/powerpoint/2010/main" val="131563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smtClean="0"/>
              <a:t>Socialstyrelsens stöd för lärande </a:t>
            </a:r>
            <a:r>
              <a:rPr lang="sv-SE" dirty="0"/>
              <a:t>och </a:t>
            </a:r>
            <a:r>
              <a:rPr lang="sv-SE" dirty="0" smtClean="0"/>
              <a:t>utveckling</a:t>
            </a:r>
            <a:endParaRPr lang="sv-SE" dirty="0"/>
          </a:p>
        </p:txBody>
      </p:sp>
      <p:sp>
        <p:nvSpPr>
          <p:cNvPr id="4" name="Rektangel 3"/>
          <p:cNvSpPr/>
          <p:nvPr/>
        </p:nvSpPr>
        <p:spPr>
          <a:xfrm>
            <a:off x="5580735" y="1983744"/>
            <a:ext cx="6611265" cy="3970318"/>
          </a:xfrm>
          <a:prstGeom prst="rect">
            <a:avLst/>
          </a:prstGeom>
        </p:spPr>
        <p:txBody>
          <a:bodyPr wrap="square">
            <a:spAutoFit/>
          </a:bodyPr>
          <a:lstStyle/>
          <a:p>
            <a:pPr lvl="0">
              <a:spcBef>
                <a:spcPts val="0"/>
              </a:spcBef>
              <a:buSzTx/>
              <a:defRPr/>
            </a:pPr>
            <a:r>
              <a:rPr lang="sv-SE" sz="2100" dirty="0"/>
              <a:t>Lärandet </a:t>
            </a:r>
            <a:r>
              <a:rPr lang="sv-SE" sz="2100" dirty="0" smtClean="0"/>
              <a:t>ska utgå </a:t>
            </a:r>
            <a:r>
              <a:rPr lang="sv-SE" sz="2100" dirty="0"/>
              <a:t>från deltagaren, kännetecknas av dialog och delaktighet samt inspirera till engagemang och </a:t>
            </a:r>
            <a:r>
              <a:rPr lang="sv-SE" sz="2100" dirty="0" smtClean="0"/>
              <a:t>handling. </a:t>
            </a:r>
            <a:r>
              <a:rPr lang="sv-SE" sz="2100" dirty="0"/>
              <a:t/>
            </a:r>
            <a:br>
              <a:rPr lang="sv-SE" sz="2100" dirty="0"/>
            </a:br>
            <a:r>
              <a:rPr lang="sv-SE" sz="2100" dirty="0" smtClean="0"/>
              <a:t/>
            </a:r>
            <a:br>
              <a:rPr lang="sv-SE" sz="2100" dirty="0" smtClean="0"/>
            </a:br>
            <a:r>
              <a:rPr lang="sv-SE" sz="2100" dirty="0" smtClean="0"/>
              <a:t>Socialstyrelsens </a:t>
            </a:r>
            <a:r>
              <a:rPr lang="sv-SE" sz="2100" dirty="0"/>
              <a:t>utbildningar:</a:t>
            </a:r>
          </a:p>
          <a:p>
            <a:pPr marL="457200" indent="-457200">
              <a:buFont typeface="Arial" panose="020B0604020202020204" pitchFamily="34" charset="0"/>
              <a:buChar char="•"/>
            </a:pPr>
            <a:r>
              <a:rPr lang="sv-SE" sz="2100" dirty="0"/>
              <a:t>syftar till att deltagaren utvecklar sin kompetens, </a:t>
            </a:r>
            <a:r>
              <a:rPr lang="sv-SE" sz="2100" dirty="0" smtClean="0"/>
              <a:t>kunskaper</a:t>
            </a:r>
            <a:r>
              <a:rPr lang="sv-SE" sz="2100" dirty="0"/>
              <a:t>, färdigheter och </a:t>
            </a:r>
            <a:r>
              <a:rPr lang="sv-SE" sz="2100" dirty="0" smtClean="0"/>
              <a:t>förhållningssätt</a:t>
            </a:r>
            <a:endParaRPr lang="sv-SE" sz="2100" dirty="0"/>
          </a:p>
          <a:p>
            <a:pPr marL="457200" indent="-457200">
              <a:buFont typeface="Arial" panose="020B0604020202020204" pitchFamily="34" charset="0"/>
              <a:buChar char="•"/>
            </a:pPr>
            <a:r>
              <a:rPr lang="sv-SE" sz="2100" dirty="0"/>
              <a:t>bygger på </a:t>
            </a:r>
            <a:r>
              <a:rPr lang="sv-SE" sz="2100" dirty="0" smtClean="0"/>
              <a:t>kompetensmål</a:t>
            </a:r>
          </a:p>
          <a:p>
            <a:pPr marL="457200" indent="-457200">
              <a:buFont typeface="Arial" panose="020B0604020202020204" pitchFamily="34" charset="0"/>
              <a:buChar char="•"/>
            </a:pPr>
            <a:r>
              <a:rPr lang="sv-SE" sz="2100" dirty="0" smtClean="0"/>
              <a:t>ger </a:t>
            </a:r>
            <a:r>
              <a:rPr lang="sv-SE" sz="2100" dirty="0"/>
              <a:t>deltagaren möjlighet att testa sin </a:t>
            </a:r>
            <a:r>
              <a:rPr lang="sv-SE" sz="2100" dirty="0" smtClean="0"/>
              <a:t>måluppfyllelse</a:t>
            </a:r>
            <a:endParaRPr lang="sv-SE" sz="2100" dirty="0"/>
          </a:p>
          <a:p>
            <a:pPr marL="457200" indent="-457200">
              <a:buFont typeface="Arial" panose="020B0604020202020204" pitchFamily="34" charset="0"/>
              <a:buChar char="•"/>
            </a:pPr>
            <a:r>
              <a:rPr lang="sv-SE" sz="2100" dirty="0"/>
              <a:t>har utgångspunkt i konstruktivt länkad utbildning, </a:t>
            </a:r>
            <a:r>
              <a:rPr lang="sv-SE" sz="2100" dirty="0" smtClean="0"/>
              <a:t>förväntat utfall – utbildningsaktivitet - uppföljning</a:t>
            </a:r>
            <a:endParaRPr lang="sv-SE" sz="2100" dirty="0"/>
          </a:p>
        </p:txBody>
      </p:sp>
      <p:pic>
        <p:nvPicPr>
          <p:cNvPr id="14" name="Platshållare för bild 13"/>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5035" r="5035"/>
          <a:stretch>
            <a:fillRect/>
          </a:stretch>
        </p:blipFill>
        <p:spPr/>
      </p:pic>
    </p:spTree>
    <p:extLst>
      <p:ext uri="{BB962C8B-B14F-4D97-AF65-F5344CB8AC3E}">
        <p14:creationId xmlns:p14="http://schemas.microsoft.com/office/powerpoint/2010/main" val="26729819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68916" y="687600"/>
            <a:ext cx="10235479" cy="1296144"/>
          </a:xfrm>
        </p:spPr>
        <p:txBody>
          <a:bodyPr/>
          <a:lstStyle/>
          <a:p>
            <a:r>
              <a:rPr lang="sv-SE" dirty="0" smtClean="0"/>
              <a:t>Fallprevention - aktiviteter för att öka kunskapen  </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smtClean="0"/>
              <a:t>Sveriges kunskapsmyndighet för vård och omsorg </a:t>
            </a:r>
            <a:endParaRPr lang="sv-SE" dirty="0"/>
          </a:p>
        </p:txBody>
      </p:sp>
      <p:sp>
        <p:nvSpPr>
          <p:cNvPr id="5" name="Platshållare för text 4"/>
          <p:cNvSpPr>
            <a:spLocks noGrp="1"/>
          </p:cNvSpPr>
          <p:nvPr>
            <p:ph type="body" sz="quarter" idx="13"/>
          </p:nvPr>
        </p:nvSpPr>
        <p:spPr>
          <a:xfrm>
            <a:off x="1058250" y="1899875"/>
            <a:ext cx="9279467" cy="3708400"/>
          </a:xfrm>
        </p:spPr>
        <p:txBody>
          <a:bodyPr/>
          <a:lstStyle/>
          <a:p>
            <a:r>
              <a:rPr lang="sv-SE" sz="2400" b="0" dirty="0"/>
              <a:t>S</a:t>
            </a:r>
            <a:r>
              <a:rPr lang="sv-SE" sz="2400" b="0" dirty="0" smtClean="0"/>
              <a:t>tärka </a:t>
            </a:r>
            <a:r>
              <a:rPr lang="sv-SE" sz="2400" b="0" dirty="0"/>
              <a:t>kompetensen hos personal </a:t>
            </a:r>
            <a:r>
              <a:rPr lang="sv-SE" sz="2400" b="0" dirty="0" smtClean="0"/>
              <a:t>och </a:t>
            </a:r>
            <a:r>
              <a:rPr lang="sv-SE" sz="2400" b="0" dirty="0"/>
              <a:t>öka kunskapen hos äldre personer om fall och fallprevention. </a:t>
            </a:r>
            <a:endParaRPr lang="sv-SE" sz="2400" b="0" dirty="0" smtClean="0"/>
          </a:p>
          <a:p>
            <a:r>
              <a:rPr lang="sv-SE" sz="2400" b="0" dirty="0"/>
              <a:t>K</a:t>
            </a:r>
            <a:r>
              <a:rPr lang="sv-SE" sz="2400" b="0" dirty="0" smtClean="0"/>
              <a:t>ombinera </a:t>
            </a:r>
            <a:r>
              <a:rPr lang="sv-SE" sz="2400" b="0" dirty="0"/>
              <a:t>utbildnings- och kommunikationsinsatser</a:t>
            </a:r>
            <a:r>
              <a:rPr lang="sv-SE" sz="2400" b="0" dirty="0" smtClean="0"/>
              <a:t>. </a:t>
            </a:r>
          </a:p>
          <a:p>
            <a:r>
              <a:rPr lang="sv-SE" sz="2400" b="0" dirty="0" smtClean="0"/>
              <a:t>Socialstyrelsen erbjuder: </a:t>
            </a:r>
          </a:p>
          <a:p>
            <a:pPr marL="342900" indent="-342900">
              <a:buFont typeface="Arial" panose="020B0604020202020204" pitchFamily="34" charset="0"/>
              <a:buChar char="•"/>
            </a:pPr>
            <a:r>
              <a:rPr lang="sv-SE" sz="2000" b="0" dirty="0" smtClean="0"/>
              <a:t>tre </a:t>
            </a:r>
            <a:r>
              <a:rPr lang="sv-SE" sz="2000" b="0" dirty="0"/>
              <a:t>webbaserade utbildningar för personal inom vård och omsorg </a:t>
            </a:r>
            <a:endParaRPr lang="sv-SE" sz="2000" b="0" dirty="0" smtClean="0"/>
          </a:p>
          <a:p>
            <a:pPr marL="342900" indent="-342900">
              <a:buFont typeface="Arial" panose="020B0604020202020204" pitchFamily="34" charset="0"/>
              <a:buChar char="•"/>
            </a:pPr>
            <a:r>
              <a:rPr lang="sv-SE" sz="2000" b="0" dirty="0" smtClean="0"/>
              <a:t>tema </a:t>
            </a:r>
            <a:r>
              <a:rPr lang="sv-SE" sz="2000" b="0" dirty="0"/>
              <a:t>om fallprevention på </a:t>
            </a:r>
            <a:r>
              <a:rPr lang="sv-SE" sz="2000" b="0" dirty="0" smtClean="0"/>
              <a:t>Kunskapsguiden</a:t>
            </a:r>
          </a:p>
          <a:p>
            <a:pPr marL="342900" indent="-342900">
              <a:buFont typeface="Arial" panose="020B0604020202020204" pitchFamily="34" charset="0"/>
              <a:buChar char="•"/>
            </a:pPr>
            <a:r>
              <a:rPr lang="sv-SE" sz="2000" b="0" dirty="0" smtClean="0"/>
              <a:t>informationsmaterial </a:t>
            </a:r>
            <a:r>
              <a:rPr lang="sv-SE" sz="2000" b="0" dirty="0"/>
              <a:t>i olika format </a:t>
            </a:r>
            <a:r>
              <a:rPr lang="sv-SE" sz="2000" b="0" dirty="0" smtClean="0"/>
              <a:t>för </a:t>
            </a:r>
            <a:r>
              <a:rPr lang="sv-SE" sz="2000" b="0" dirty="0"/>
              <a:t>äldre och </a:t>
            </a:r>
            <a:r>
              <a:rPr lang="sv-SE" sz="2000" b="0" dirty="0" err="1" smtClean="0"/>
              <a:t>vidareförmedlare</a:t>
            </a:r>
            <a:endParaRPr lang="sv-SE" sz="2000" b="0" dirty="0" smtClean="0"/>
          </a:p>
        </p:txBody>
      </p:sp>
    </p:spTree>
    <p:extLst>
      <p:ext uri="{BB962C8B-B14F-4D97-AF65-F5344CB8AC3E}">
        <p14:creationId xmlns:p14="http://schemas.microsoft.com/office/powerpoint/2010/main" val="24311715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dirty="0" smtClean="0"/>
              <a:t>Sveriges kunskapsmyndighet för vård och omsorg </a:t>
            </a:r>
            <a:endParaRPr lang="sv-SE" dirty="0"/>
          </a:p>
        </p:txBody>
      </p:sp>
      <p:sp>
        <p:nvSpPr>
          <p:cNvPr id="2" name="Rubrik 1"/>
          <p:cNvSpPr>
            <a:spLocks noGrp="1"/>
          </p:cNvSpPr>
          <p:nvPr>
            <p:ph type="title"/>
          </p:nvPr>
        </p:nvSpPr>
        <p:spPr/>
        <p:txBody>
          <a:bodyPr/>
          <a:lstStyle/>
          <a:p>
            <a:r>
              <a:rPr lang="sv-SE" sz="3600" dirty="0"/>
              <a:t>Tre webbutbildningar som ska stärka </a:t>
            </a:r>
            <a:r>
              <a:rPr lang="sv-SE" sz="3600" dirty="0" smtClean="0"/>
              <a:t>kompetensen</a:t>
            </a:r>
            <a:endParaRPr lang="sv-SE" sz="3600" dirty="0"/>
          </a:p>
        </p:txBody>
      </p:sp>
      <p:sp>
        <p:nvSpPr>
          <p:cNvPr id="5" name="Platshållare för text 4"/>
          <p:cNvSpPr>
            <a:spLocks noGrp="1"/>
          </p:cNvSpPr>
          <p:nvPr>
            <p:ph sz="quarter" idx="13"/>
          </p:nvPr>
        </p:nvSpPr>
        <p:spPr/>
        <p:txBody>
          <a:bodyPr/>
          <a:lstStyle/>
          <a:p>
            <a:pPr marL="342900" indent="-342900">
              <a:buFont typeface="Arial" panose="020B0604020202020204" pitchFamily="34" charset="0"/>
              <a:buChar char="•"/>
            </a:pPr>
            <a:r>
              <a:rPr lang="sv-SE" sz="2400" b="1" dirty="0" smtClean="0"/>
              <a:t>Systematisk </a:t>
            </a:r>
            <a:r>
              <a:rPr lang="sv-SE" sz="2400" b="1" dirty="0"/>
              <a:t>teambaserat arbetssätt om </a:t>
            </a:r>
            <a:r>
              <a:rPr lang="sv-SE" sz="2400" b="1" dirty="0" smtClean="0"/>
              <a:t>fallprevention</a:t>
            </a:r>
          </a:p>
          <a:p>
            <a:pPr marL="342900" indent="-342900">
              <a:buFont typeface="Arial" panose="020B0604020202020204" pitchFamily="34" charset="0"/>
              <a:buChar char="•"/>
            </a:pPr>
            <a:r>
              <a:rPr lang="sv-SE" sz="2400" b="1" dirty="0" smtClean="0"/>
              <a:t>Införande </a:t>
            </a:r>
            <a:r>
              <a:rPr lang="sv-SE" sz="2400" b="1" dirty="0"/>
              <a:t>av systematiskt arbete med </a:t>
            </a:r>
            <a:r>
              <a:rPr lang="sv-SE" sz="2400" b="1" dirty="0" smtClean="0"/>
              <a:t>fallprevention </a:t>
            </a:r>
          </a:p>
          <a:p>
            <a:pPr marL="342900" indent="-342900">
              <a:buFont typeface="Arial" panose="020B0604020202020204" pitchFamily="34" charset="0"/>
              <a:buChar char="•"/>
            </a:pPr>
            <a:r>
              <a:rPr lang="sv-SE" sz="2400" b="1" dirty="0" smtClean="0"/>
              <a:t>Äldres </a:t>
            </a:r>
            <a:r>
              <a:rPr lang="sv-SE" sz="2400" b="1" dirty="0"/>
              <a:t>hälsosamma </a:t>
            </a:r>
            <a:r>
              <a:rPr lang="sv-SE" sz="2400" b="1" dirty="0" smtClean="0"/>
              <a:t>levnadsvanor</a:t>
            </a:r>
          </a:p>
          <a:p>
            <a:pPr marL="0" indent="0">
              <a:buNone/>
            </a:pPr>
            <a:r>
              <a:rPr lang="sv-SE" sz="2400" dirty="0"/>
              <a:t>P</a:t>
            </a:r>
            <a:r>
              <a:rPr lang="sv-SE" sz="2400" dirty="0" smtClean="0"/>
              <a:t>ersonal </a:t>
            </a:r>
            <a:r>
              <a:rPr lang="sv-SE" sz="2400" dirty="0"/>
              <a:t>i hälso- och sjukvård och </a:t>
            </a:r>
            <a:r>
              <a:rPr lang="sv-SE" sz="2400" dirty="0" smtClean="0"/>
              <a:t>socialtjänst</a:t>
            </a:r>
            <a:r>
              <a:rPr lang="sv-SE" sz="2400" b="1" dirty="0" smtClean="0"/>
              <a:t> </a:t>
            </a:r>
          </a:p>
        </p:txBody>
      </p:sp>
      <p:sp>
        <p:nvSpPr>
          <p:cNvPr id="10" name="Platshållare för bild 9"/>
          <p:cNvSpPr>
            <a:spLocks noGrp="1"/>
          </p:cNvSpPr>
          <p:nvPr>
            <p:ph type="pic" sz="quarter" idx="14"/>
          </p:nvPr>
        </p:nvSpPr>
        <p:spPr/>
      </p:sp>
      <p:sp>
        <p:nvSpPr>
          <p:cNvPr id="11" name="Platshållare för text 10"/>
          <p:cNvSpPr>
            <a:spLocks noGrp="1"/>
          </p:cNvSpPr>
          <p:nvPr>
            <p:ph type="body" sz="quarter" idx="15"/>
          </p:nvPr>
        </p:nvSpPr>
        <p:spPr>
          <a:xfrm>
            <a:off x="5979908" y="5160963"/>
            <a:ext cx="4562981" cy="367200"/>
          </a:xfrm>
        </p:spPr>
        <p:txBody>
          <a:bodyPr/>
          <a:lstStyle/>
          <a:p>
            <a:endParaRPr lang="sv-SE" dirty="0"/>
          </a:p>
        </p:txBody>
      </p:sp>
      <p:pic>
        <p:nvPicPr>
          <p:cNvPr id="6" name="Platshållare för bild 8"/>
          <p:cNvPicPr>
            <a:picLocks noChangeAspect="1"/>
          </p:cNvPicPr>
          <p:nvPr/>
        </p:nvPicPr>
        <p:blipFill>
          <a:blip r:embed="rId3">
            <a:extLst>
              <a:ext uri="{28A0092B-C50C-407E-A947-70E740481C1C}">
                <a14:useLocalDpi xmlns:a14="http://schemas.microsoft.com/office/drawing/2010/main" val="0"/>
              </a:ext>
            </a:extLst>
          </a:blip>
          <a:srcRect l="3315" r="3315"/>
          <a:stretch>
            <a:fillRect/>
          </a:stretch>
        </p:blipFill>
        <p:spPr>
          <a:xfrm>
            <a:off x="5767346" y="2127600"/>
            <a:ext cx="4936666" cy="3524352"/>
          </a:xfrm>
          <a:prstGeom prst="rect">
            <a:avLst/>
          </a:prstGeom>
        </p:spPr>
      </p:pic>
    </p:spTree>
    <p:extLst>
      <p:ext uri="{BB962C8B-B14F-4D97-AF65-F5344CB8AC3E}">
        <p14:creationId xmlns:p14="http://schemas.microsoft.com/office/powerpoint/2010/main" val="24982894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Ett fall för </a:t>
            </a:r>
            <a:r>
              <a:rPr lang="sv-SE" dirty="0" smtClean="0"/>
              <a:t>teamet - en </a:t>
            </a:r>
            <a:r>
              <a:rPr lang="sv-SE" dirty="0"/>
              <a:t>utbildning om att förebygga fallolyckor  </a:t>
            </a:r>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dirty="0" smtClean="0"/>
              <a:t>Sveriges kunskapsmyndighet för vård och omsorg </a:t>
            </a:r>
            <a:endParaRPr lang="sv-SE" dirty="0"/>
          </a:p>
        </p:txBody>
      </p:sp>
      <p:sp>
        <p:nvSpPr>
          <p:cNvPr id="11" name="Platshållare för bild 10"/>
          <p:cNvSpPr>
            <a:spLocks noGrp="1"/>
          </p:cNvSpPr>
          <p:nvPr>
            <p:ph type="pic" sz="quarter" idx="14"/>
          </p:nvPr>
        </p:nvSpPr>
        <p:spPr/>
      </p:sp>
      <p:sp>
        <p:nvSpPr>
          <p:cNvPr id="12" name="Platshållare för text 11"/>
          <p:cNvSpPr>
            <a:spLocks noGrp="1"/>
          </p:cNvSpPr>
          <p:nvPr>
            <p:ph type="body" sz="quarter" idx="15"/>
          </p:nvPr>
        </p:nvSpPr>
        <p:spPr/>
        <p:txBody>
          <a:bodyPr/>
          <a:lstStyle/>
          <a:p>
            <a:endParaRPr lang="sv-SE"/>
          </a:p>
        </p:txBody>
      </p:sp>
      <p:sp>
        <p:nvSpPr>
          <p:cNvPr id="7" name="Platshållare för text 6"/>
          <p:cNvSpPr>
            <a:spLocks noGrp="1"/>
          </p:cNvSpPr>
          <p:nvPr>
            <p:ph type="body" sz="quarter" idx="16"/>
          </p:nvPr>
        </p:nvSpPr>
        <p:spPr>
          <a:xfrm>
            <a:off x="5704935" y="2130426"/>
            <a:ext cx="5557231" cy="2976412"/>
          </a:xfrm>
        </p:spPr>
        <p:txBody>
          <a:bodyPr/>
          <a:lstStyle/>
          <a:p>
            <a:pPr marL="342900" indent="-342900">
              <a:buFont typeface="Arial" panose="020B0604020202020204" pitchFamily="34" charset="0"/>
              <a:buChar char="•"/>
            </a:pPr>
            <a:r>
              <a:rPr lang="sv-SE" sz="1800" dirty="0"/>
              <a:t>S</a:t>
            </a:r>
            <a:r>
              <a:rPr lang="sv-SE" sz="1800" dirty="0" smtClean="0"/>
              <a:t>ystematiskt teambaserat </a:t>
            </a:r>
            <a:r>
              <a:rPr lang="sv-SE" sz="1800" dirty="0"/>
              <a:t>arbetssätt om </a:t>
            </a:r>
            <a:r>
              <a:rPr lang="sv-SE" sz="1800" dirty="0" smtClean="0"/>
              <a:t>fallprevention</a:t>
            </a:r>
          </a:p>
          <a:p>
            <a:pPr marL="342900" indent="-342900">
              <a:buFont typeface="Arial" panose="020B0604020202020204" pitchFamily="34" charset="0"/>
              <a:buChar char="•"/>
            </a:pPr>
            <a:r>
              <a:rPr lang="sv-SE" sz="1800" dirty="0"/>
              <a:t>V</a:t>
            </a:r>
            <a:r>
              <a:rPr lang="sv-SE" sz="1800" dirty="0" smtClean="0"/>
              <a:t>anligt </a:t>
            </a:r>
            <a:r>
              <a:rPr lang="sv-SE" sz="1800" dirty="0"/>
              <a:t>förekommande fallrisker hos olika </a:t>
            </a:r>
            <a:r>
              <a:rPr lang="sv-SE" sz="1800" dirty="0" smtClean="0"/>
              <a:t>grupper</a:t>
            </a:r>
          </a:p>
          <a:p>
            <a:pPr marL="342900" indent="-342900">
              <a:buFont typeface="Arial" panose="020B0604020202020204" pitchFamily="34" charset="0"/>
              <a:buChar char="•"/>
            </a:pPr>
            <a:r>
              <a:rPr lang="sv-SE" sz="1800" dirty="0"/>
              <a:t>F</a:t>
            </a:r>
            <a:r>
              <a:rPr lang="sv-SE" sz="1800" dirty="0" smtClean="0"/>
              <a:t>allförebyggande </a:t>
            </a:r>
            <a:r>
              <a:rPr lang="sv-SE" sz="1800" dirty="0"/>
              <a:t>insatser och </a:t>
            </a:r>
            <a:r>
              <a:rPr lang="sv-SE" sz="1800" dirty="0" smtClean="0"/>
              <a:t>åtgärder</a:t>
            </a:r>
          </a:p>
          <a:p>
            <a:pPr marL="342900" indent="-342900">
              <a:buFont typeface="Arial" panose="020B0604020202020204" pitchFamily="34" charset="0"/>
              <a:buChar char="•"/>
            </a:pPr>
            <a:r>
              <a:rPr lang="sv-SE" sz="1800" dirty="0" smtClean="0"/>
              <a:t>Belyser </a:t>
            </a:r>
            <a:r>
              <a:rPr lang="sv-SE" sz="1800" dirty="0"/>
              <a:t>patientens eller brukarens väg genom vård- och omsorgsprocessen och situationer med personer inom särskilt boende, i hemmet med hemtjänst, vårdcentral och </a:t>
            </a:r>
            <a:r>
              <a:rPr lang="sv-SE" sz="1800" dirty="0" smtClean="0"/>
              <a:t>sjukhus. </a:t>
            </a:r>
            <a:endParaRPr lang="sv-SE" sz="1800" dirty="0"/>
          </a:p>
        </p:txBody>
      </p:sp>
      <p:pic>
        <p:nvPicPr>
          <p:cNvPr id="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259" y="1813972"/>
            <a:ext cx="4033608" cy="422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40576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För dig som planerar utbildningsupplägg</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text 3"/>
          <p:cNvSpPr>
            <a:spLocks noGrp="1"/>
          </p:cNvSpPr>
          <p:nvPr>
            <p:ph type="body" sz="quarter" idx="13"/>
          </p:nvPr>
        </p:nvSpPr>
        <p:spPr/>
        <p:txBody>
          <a:bodyPr/>
          <a:lstStyle/>
          <a:p>
            <a:endParaRPr lang="sv-SE" dirty="0" smtClean="0"/>
          </a:p>
        </p:txBody>
      </p:sp>
      <p:pic>
        <p:nvPicPr>
          <p:cNvPr id="6" name="Bildobjekt 5"/>
          <p:cNvPicPr>
            <a:picLocks noChangeAspect="1"/>
          </p:cNvPicPr>
          <p:nvPr/>
        </p:nvPicPr>
        <p:blipFill>
          <a:blip r:embed="rId3"/>
          <a:stretch>
            <a:fillRect/>
          </a:stretch>
        </p:blipFill>
        <p:spPr>
          <a:xfrm>
            <a:off x="3503150" y="1271185"/>
            <a:ext cx="3812050" cy="5393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66208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dirty="0"/>
          </a:p>
        </p:txBody>
      </p:sp>
      <p:sp>
        <p:nvSpPr>
          <p:cNvPr id="3" name="Platshållare för sidfot 2"/>
          <p:cNvSpPr>
            <a:spLocks noGrp="1"/>
          </p:cNvSpPr>
          <p:nvPr>
            <p:ph type="ftr" sz="quarter" idx="11"/>
          </p:nvPr>
        </p:nvSpPr>
        <p:spPr/>
        <p:txBody>
          <a:bodyPr/>
          <a:lstStyle/>
          <a:p>
            <a:r>
              <a:rPr lang="sv-SE" smtClean="0"/>
              <a:t>Sveriges kunskapsmyndighet för vård och omsorg </a:t>
            </a:r>
            <a:endParaRPr lang="sv-SE" dirty="0"/>
          </a:p>
        </p:txBody>
      </p:sp>
      <p:pic>
        <p:nvPicPr>
          <p:cNvPr id="9" name="Platshållare för bild 8"/>
          <p:cNvPicPr>
            <a:picLocks noGrp="1" noChangeAspect="1"/>
          </p:cNvPicPr>
          <p:nvPr>
            <p:ph type="pic" sz="quarter" idx="13"/>
          </p:nvPr>
        </p:nvPicPr>
        <p:blipFill>
          <a:blip r:embed="rId2"/>
          <a:srcRect l="352" r="352"/>
          <a:stretch>
            <a:fillRect/>
          </a:stretch>
        </p:blipFill>
        <p:spPr>
          <a:xfrm>
            <a:off x="773816" y="574675"/>
            <a:ext cx="10658475" cy="5092700"/>
          </a:xfrm>
          <a:prstGeom prst="rect">
            <a:avLst/>
          </a:prstGeom>
        </p:spPr>
      </p:pic>
    </p:spTree>
    <p:extLst>
      <p:ext uri="{BB962C8B-B14F-4D97-AF65-F5344CB8AC3E}">
        <p14:creationId xmlns:p14="http://schemas.microsoft.com/office/powerpoint/2010/main" val="35473604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Stöd för införande av ett fallpreventivt arbetssätt</a:t>
            </a:r>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dirty="0" smtClean="0"/>
              <a:t>Sveriges kunskapsmyndighet för vård och omsorg </a:t>
            </a:r>
            <a:endParaRPr lang="sv-SE" dirty="0"/>
          </a:p>
        </p:txBody>
      </p:sp>
      <p:sp>
        <p:nvSpPr>
          <p:cNvPr id="7" name="Platshållare för text 6"/>
          <p:cNvSpPr>
            <a:spLocks noGrp="1"/>
          </p:cNvSpPr>
          <p:nvPr>
            <p:ph type="body" sz="quarter" idx="16"/>
          </p:nvPr>
        </p:nvSpPr>
        <p:spPr>
          <a:xfrm>
            <a:off x="1068918" y="2130425"/>
            <a:ext cx="4698428" cy="3054050"/>
          </a:xfrm>
        </p:spPr>
        <p:txBody>
          <a:bodyPr/>
          <a:lstStyle/>
          <a:p>
            <a:pPr marL="342900" lvl="0" indent="-342900">
              <a:buFont typeface="Arial" panose="020B0604020202020204" pitchFamily="34" charset="0"/>
              <a:buChar char="•"/>
            </a:pPr>
            <a:r>
              <a:rPr lang="sv-SE" sz="2000" b="0" dirty="0" smtClean="0"/>
              <a:t>Varför </a:t>
            </a:r>
            <a:r>
              <a:rPr lang="sv-SE" sz="2000" b="0" dirty="0"/>
              <a:t>arbeta systematiskt med </a:t>
            </a:r>
            <a:r>
              <a:rPr lang="sv-SE" sz="2000" b="0" dirty="0" smtClean="0"/>
              <a:t>fallprevention?</a:t>
            </a:r>
          </a:p>
          <a:p>
            <a:pPr marL="342900" lvl="0" indent="-342900">
              <a:buFont typeface="Arial" panose="020B0604020202020204" pitchFamily="34" charset="0"/>
              <a:buChar char="•"/>
            </a:pPr>
            <a:r>
              <a:rPr lang="sv-SE" sz="2000" b="0" dirty="0"/>
              <a:t>S</a:t>
            </a:r>
            <a:r>
              <a:rPr lang="sv-SE" sz="2000" b="0" dirty="0" smtClean="0"/>
              <a:t>töd </a:t>
            </a:r>
            <a:r>
              <a:rPr lang="sv-SE" sz="2000" b="0" dirty="0"/>
              <a:t>för </a:t>
            </a:r>
            <a:r>
              <a:rPr lang="sv-SE" sz="2000" b="0" dirty="0" smtClean="0"/>
              <a:t>införande - hur </a:t>
            </a:r>
            <a:r>
              <a:rPr lang="sv-SE" sz="2000" b="0" dirty="0"/>
              <a:t>man kan arbeta för att införa ett </a:t>
            </a:r>
            <a:r>
              <a:rPr lang="sv-SE" sz="2000" b="0" dirty="0" smtClean="0"/>
              <a:t>systematiskt, </a:t>
            </a:r>
            <a:r>
              <a:rPr lang="sv-SE" sz="2000" b="0" dirty="0"/>
              <a:t>teambaserat arbetssätt för att förebygga fall i sin </a:t>
            </a:r>
            <a:r>
              <a:rPr lang="sv-SE" sz="2000" b="0" dirty="0" smtClean="0"/>
              <a:t>verksamhet</a:t>
            </a:r>
          </a:p>
          <a:p>
            <a:pPr marL="342900" lvl="0" indent="-342900">
              <a:buFont typeface="Arial" panose="020B0604020202020204" pitchFamily="34" charset="0"/>
              <a:buChar char="•"/>
            </a:pPr>
            <a:r>
              <a:rPr lang="sv-SE" sz="2000" b="0" dirty="0" smtClean="0"/>
              <a:t>Stöd för behovsinventering</a:t>
            </a:r>
          </a:p>
          <a:p>
            <a:pPr marL="342900" lvl="0" indent="-342900">
              <a:buFont typeface="Arial" panose="020B0604020202020204" pitchFamily="34" charset="0"/>
              <a:buChar char="•"/>
            </a:pPr>
            <a:r>
              <a:rPr lang="sv-SE" sz="2000" b="0" dirty="0" smtClean="0"/>
              <a:t>Chefer och verksamhetsutvecklare  </a:t>
            </a:r>
            <a:r>
              <a:rPr lang="sv-SE" sz="1800" dirty="0"/>
              <a:t/>
            </a:r>
            <a:br>
              <a:rPr lang="sv-SE" sz="1800" dirty="0"/>
            </a:br>
            <a:endParaRPr lang="sv-SE" dirty="0"/>
          </a:p>
        </p:txBody>
      </p:sp>
      <p:pic>
        <p:nvPicPr>
          <p:cNvPr id="6" name="Platshållare för bild 5">
            <a:hlinkClick r:id="rId3"/>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3311" r="3311"/>
          <a:stretch>
            <a:fillRect/>
          </a:stretch>
        </p:blipFill>
        <p:spPr/>
      </p:pic>
    </p:spTree>
    <p:extLst>
      <p:ext uri="{BB962C8B-B14F-4D97-AF65-F5344CB8AC3E}">
        <p14:creationId xmlns:p14="http://schemas.microsoft.com/office/powerpoint/2010/main" val="32036754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fontAlgn="base"/>
            <a:r>
              <a:rPr lang="sv-SE" dirty="0"/>
              <a:t>Hälsosamma levnadsvanor för äldre</a:t>
            </a:r>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dirty="0" smtClean="0"/>
              <a:t>Sveriges kunskapsmyndighet för vård och omsorg </a:t>
            </a:r>
            <a:endParaRPr lang="sv-SE" dirty="0"/>
          </a:p>
        </p:txBody>
      </p:sp>
      <p:pic>
        <p:nvPicPr>
          <p:cNvPr id="8" name="Platshållare för bild 7">
            <a:hlinkClick r:id="rId3"/>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3194" r="3194"/>
          <a:stretch>
            <a:fillRect/>
          </a:stretch>
        </p:blipFill>
        <p:spPr/>
      </p:pic>
      <p:sp>
        <p:nvSpPr>
          <p:cNvPr id="7" name="Platshållare för text 6"/>
          <p:cNvSpPr>
            <a:spLocks noGrp="1"/>
          </p:cNvSpPr>
          <p:nvPr>
            <p:ph type="body" sz="quarter" idx="15"/>
          </p:nvPr>
        </p:nvSpPr>
        <p:spPr/>
        <p:txBody>
          <a:bodyPr/>
          <a:lstStyle/>
          <a:p>
            <a:endParaRPr lang="sv-SE"/>
          </a:p>
        </p:txBody>
      </p:sp>
      <p:sp>
        <p:nvSpPr>
          <p:cNvPr id="5" name="Platshållare för text 4"/>
          <p:cNvSpPr>
            <a:spLocks noGrp="1"/>
          </p:cNvSpPr>
          <p:nvPr>
            <p:ph sz="quarter" idx="13"/>
          </p:nvPr>
        </p:nvSpPr>
        <p:spPr>
          <a:xfrm>
            <a:off x="1068918" y="2139351"/>
            <a:ext cx="4698428" cy="3632799"/>
          </a:xfrm>
        </p:spPr>
        <p:txBody>
          <a:bodyPr/>
          <a:lstStyle/>
          <a:p>
            <a:r>
              <a:rPr lang="sv-SE" sz="1800" b="0" dirty="0" smtClean="0"/>
              <a:t>Syftet är </a:t>
            </a:r>
            <a:r>
              <a:rPr lang="sv-SE" sz="1800" b="0" dirty="0"/>
              <a:t>att öka kunskapen </a:t>
            </a:r>
            <a:r>
              <a:rPr lang="sv-SE" sz="1800" b="0" dirty="0" smtClean="0"/>
              <a:t>och bidra </a:t>
            </a:r>
            <a:r>
              <a:rPr lang="sv-SE" sz="1800" b="0" dirty="0"/>
              <a:t>till </a:t>
            </a:r>
            <a:r>
              <a:rPr lang="sv-SE" sz="1800" b="0" dirty="0" smtClean="0"/>
              <a:t>ökad livskvalitet </a:t>
            </a:r>
            <a:r>
              <a:rPr lang="sv-SE" sz="1800" b="0" dirty="0"/>
              <a:t>hos äldre </a:t>
            </a:r>
            <a:r>
              <a:rPr lang="sv-SE" sz="1800" b="0" dirty="0" smtClean="0"/>
              <a:t>personer </a:t>
            </a:r>
            <a:endParaRPr lang="sv-SE" sz="1800" b="0" dirty="0"/>
          </a:p>
          <a:p>
            <a:pPr marL="285750" lvl="0" indent="-285750">
              <a:buFont typeface="Arial" panose="020B0604020202020204" pitchFamily="34" charset="0"/>
              <a:buChar char="•"/>
            </a:pPr>
            <a:r>
              <a:rPr lang="sv-SE" sz="1800" b="0" dirty="0" smtClean="0"/>
              <a:t>Vem </a:t>
            </a:r>
            <a:r>
              <a:rPr lang="sv-SE" sz="1800" b="0" dirty="0"/>
              <a:t>är den äldre? </a:t>
            </a:r>
            <a:endParaRPr lang="sv-SE" sz="1800" b="0" dirty="0" smtClean="0"/>
          </a:p>
          <a:p>
            <a:pPr marL="285750" lvl="0" indent="-285750">
              <a:buFont typeface="Arial" panose="020B0604020202020204" pitchFamily="34" charset="0"/>
              <a:buChar char="•"/>
            </a:pPr>
            <a:r>
              <a:rPr lang="sv-SE" sz="1800" b="0" dirty="0"/>
              <a:t>F</a:t>
            </a:r>
            <a:r>
              <a:rPr lang="sv-SE" sz="1800" b="0" dirty="0" smtClean="0"/>
              <a:t>örändringar </a:t>
            </a:r>
            <a:r>
              <a:rPr lang="sv-SE" sz="1800" b="0" dirty="0"/>
              <a:t>under </a:t>
            </a:r>
            <a:r>
              <a:rPr lang="sv-SE" sz="1800" b="0" dirty="0" smtClean="0"/>
              <a:t>åldrandet och innehåll </a:t>
            </a:r>
            <a:r>
              <a:rPr lang="sv-SE" sz="1800" b="0" dirty="0"/>
              <a:t>om fysisk aktivitet, matvanor, alkohol, tobak, läkemedel och meningsfulla </a:t>
            </a:r>
            <a:r>
              <a:rPr lang="sv-SE" sz="1800" b="0" dirty="0" smtClean="0"/>
              <a:t>aktiviteter.</a:t>
            </a:r>
          </a:p>
          <a:p>
            <a:pPr marL="285750" lvl="0" indent="-285750">
              <a:buFont typeface="Arial" panose="020B0604020202020204" pitchFamily="34" charset="0"/>
              <a:buChar char="•"/>
            </a:pPr>
            <a:r>
              <a:rPr lang="sv-SE" sz="1800" b="0" dirty="0" smtClean="0"/>
              <a:t>Fallbeskrivningar </a:t>
            </a:r>
            <a:r>
              <a:rPr lang="sv-SE" sz="1800" b="0" dirty="0"/>
              <a:t>och övningar där </a:t>
            </a:r>
            <a:r>
              <a:rPr lang="sv-SE" sz="1800" b="0" dirty="0" smtClean="0"/>
              <a:t>deltagaren får ta del </a:t>
            </a:r>
            <a:r>
              <a:rPr lang="sv-SE" sz="1800" b="0" dirty="0"/>
              <a:t>av olika personers berättelser och reflektera över deras hälsosamma </a:t>
            </a:r>
            <a:r>
              <a:rPr lang="sv-SE" sz="1800" b="0" dirty="0" smtClean="0"/>
              <a:t>levnadsvanor. </a:t>
            </a:r>
          </a:p>
        </p:txBody>
      </p:sp>
    </p:spTree>
    <p:extLst>
      <p:ext uri="{BB962C8B-B14F-4D97-AF65-F5344CB8AC3E}">
        <p14:creationId xmlns:p14="http://schemas.microsoft.com/office/powerpoint/2010/main" val="1758496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7691207" cy="1156880"/>
          </a:xfrm>
        </p:spPr>
        <p:txBody>
          <a:bodyPr/>
          <a:lstStyle/>
          <a:p>
            <a:pPr fontAlgn="base"/>
            <a:r>
              <a:rPr lang="sv-SE" dirty="0"/>
              <a:t>Hälsosamma levnadsvanor för äldre</a:t>
            </a:r>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smtClean="0"/>
              <a:t>Sveriges kunskapsmyndighet för vård och omsorg </a:t>
            </a:r>
            <a:endParaRPr lang="sv-SE" dirty="0"/>
          </a:p>
        </p:txBody>
      </p:sp>
      <p:sp>
        <p:nvSpPr>
          <p:cNvPr id="7" name="Platshållare för text 6"/>
          <p:cNvSpPr>
            <a:spLocks noGrp="1"/>
          </p:cNvSpPr>
          <p:nvPr>
            <p:ph type="body" sz="quarter" idx="15"/>
          </p:nvPr>
        </p:nvSpPr>
        <p:spPr/>
        <p:txBody>
          <a:bodyPr/>
          <a:lstStyle/>
          <a:p>
            <a:endParaRPr lang="sv-SE"/>
          </a:p>
        </p:txBody>
      </p:sp>
      <p:sp>
        <p:nvSpPr>
          <p:cNvPr id="5" name="Platshållare för text 4"/>
          <p:cNvSpPr>
            <a:spLocks noGrp="1"/>
          </p:cNvSpPr>
          <p:nvPr>
            <p:ph sz="quarter" idx="13"/>
          </p:nvPr>
        </p:nvSpPr>
        <p:spPr/>
        <p:txBody>
          <a:bodyPr/>
          <a:lstStyle/>
          <a:p>
            <a:pPr marL="342900" indent="-342900">
              <a:buFont typeface="Arial" panose="020B0604020202020204" pitchFamily="34" charset="0"/>
              <a:buChar char="•"/>
            </a:pPr>
            <a:r>
              <a:rPr lang="sv-SE" b="0" dirty="0" smtClean="0"/>
              <a:t>Simulerade </a:t>
            </a:r>
            <a:r>
              <a:rPr lang="sv-SE" b="0" dirty="0"/>
              <a:t>samtal och interaktiva </a:t>
            </a:r>
            <a:r>
              <a:rPr lang="sv-SE" b="0" dirty="0" smtClean="0"/>
              <a:t>övningar om att </a:t>
            </a:r>
            <a:r>
              <a:rPr lang="sv-SE" b="0" dirty="0"/>
              <a:t>t</a:t>
            </a:r>
            <a:r>
              <a:rPr lang="sv-SE" b="0" dirty="0" smtClean="0"/>
              <a:t>a </a:t>
            </a:r>
            <a:r>
              <a:rPr lang="sv-SE" b="0" dirty="0"/>
              <a:t>upp frågan om hälsosamma levnadsvanor för </a:t>
            </a:r>
            <a:r>
              <a:rPr lang="sv-SE" b="0" dirty="0" smtClean="0"/>
              <a:t>äldre.</a:t>
            </a:r>
          </a:p>
          <a:p>
            <a:pPr marL="342900" indent="-342900">
              <a:buFont typeface="Arial" panose="020B0604020202020204" pitchFamily="34" charset="0"/>
              <a:buChar char="•"/>
            </a:pPr>
            <a:r>
              <a:rPr lang="sv-SE" b="0" dirty="0"/>
              <a:t>D</a:t>
            </a:r>
            <a:r>
              <a:rPr lang="sv-SE" b="0" dirty="0" smtClean="0"/>
              <a:t>iskussions- och övningsfrågor för arbetet i grupp.</a:t>
            </a:r>
            <a:r>
              <a:rPr lang="sv-SE" b="0" dirty="0"/>
              <a:t> </a:t>
            </a:r>
            <a:endParaRPr lang="sv-SE" b="0" dirty="0" smtClean="0"/>
          </a:p>
          <a:p>
            <a:pPr marL="342900" lvl="0" indent="-342900">
              <a:buFont typeface="Arial" panose="020B0604020202020204" pitchFamily="34" charset="0"/>
              <a:buChar char="•"/>
            </a:pPr>
            <a:r>
              <a:rPr lang="sv-SE" b="0" dirty="0" smtClean="0"/>
              <a:t>Guide för genomförande</a:t>
            </a:r>
            <a:r>
              <a:rPr lang="sv-SE" b="0" dirty="0"/>
              <a:t> </a:t>
            </a:r>
            <a:r>
              <a:rPr lang="sv-SE" b="0" dirty="0" smtClean="0"/>
              <a:t>av utbildning. </a:t>
            </a:r>
            <a:endParaRPr lang="sv-SE" b="0" dirty="0"/>
          </a:p>
        </p:txBody>
      </p:sp>
      <p:sp>
        <p:nvSpPr>
          <p:cNvPr id="6" name="Platshållare för bild 5"/>
          <p:cNvSpPr>
            <a:spLocks noGrp="1"/>
          </p:cNvSpPr>
          <p:nvPr>
            <p:ph type="pic" sz="quarter" idx="14"/>
          </p:nvPr>
        </p:nvSpPr>
        <p:spPr/>
      </p:sp>
      <p:pic>
        <p:nvPicPr>
          <p:cNvPr id="9" name="Bildobjekt 8"/>
          <p:cNvPicPr>
            <a:picLocks noChangeAspect="1"/>
          </p:cNvPicPr>
          <p:nvPr/>
        </p:nvPicPr>
        <p:blipFill>
          <a:blip r:embed="rId3"/>
          <a:stretch>
            <a:fillRect/>
          </a:stretch>
        </p:blipFill>
        <p:spPr>
          <a:xfrm>
            <a:off x="5775165" y="2127600"/>
            <a:ext cx="3204508" cy="5779432"/>
          </a:xfrm>
          <a:prstGeom prst="rect">
            <a:avLst/>
          </a:prstGeom>
        </p:spPr>
      </p:pic>
      <p:pic>
        <p:nvPicPr>
          <p:cNvPr id="10" name="Bildobjekt 9"/>
          <p:cNvPicPr>
            <a:picLocks noChangeAspect="1"/>
          </p:cNvPicPr>
          <p:nvPr/>
        </p:nvPicPr>
        <p:blipFill>
          <a:blip r:embed="rId4"/>
          <a:stretch>
            <a:fillRect/>
          </a:stretch>
        </p:blipFill>
        <p:spPr>
          <a:xfrm>
            <a:off x="8889457" y="2127600"/>
            <a:ext cx="3310363" cy="4557952"/>
          </a:xfrm>
          <a:prstGeom prst="rect">
            <a:avLst/>
          </a:prstGeom>
        </p:spPr>
      </p:pic>
    </p:spTree>
    <p:extLst>
      <p:ext uri="{BB962C8B-B14F-4D97-AF65-F5344CB8AC3E}">
        <p14:creationId xmlns:p14="http://schemas.microsoft.com/office/powerpoint/2010/main" val="2348700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Fortsatt arbete med fallprevention </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smtClean="0"/>
              <a:t>Sveriges kunskapsmyndighet för vård och omsorg </a:t>
            </a:r>
            <a:endParaRPr lang="sv-SE" dirty="0"/>
          </a:p>
        </p:txBody>
      </p:sp>
      <p:sp>
        <p:nvSpPr>
          <p:cNvPr id="5" name="Platshållare för text 4"/>
          <p:cNvSpPr>
            <a:spLocks noGrp="1"/>
          </p:cNvSpPr>
          <p:nvPr>
            <p:ph type="body" sz="quarter" idx="13"/>
          </p:nvPr>
        </p:nvSpPr>
        <p:spPr/>
        <p:txBody>
          <a:bodyPr/>
          <a:lstStyle/>
          <a:p>
            <a:pPr marL="342900" indent="-342900">
              <a:buFont typeface="Arial" panose="020B0604020202020204" pitchFamily="34" charset="0"/>
              <a:buChar char="•"/>
            </a:pPr>
            <a:r>
              <a:rPr lang="sv-SE" sz="2400" dirty="0">
                <a:solidFill>
                  <a:srgbClr val="002B45"/>
                </a:solidFill>
              </a:rPr>
              <a:t>F</a:t>
            </a:r>
            <a:r>
              <a:rPr lang="sv-SE" sz="2400" dirty="0" smtClean="0">
                <a:solidFill>
                  <a:srgbClr val="002B45"/>
                </a:solidFill>
              </a:rPr>
              <a:t>örvalta </a:t>
            </a:r>
            <a:r>
              <a:rPr lang="sv-SE" sz="2400" dirty="0">
                <a:solidFill>
                  <a:srgbClr val="002B45"/>
                </a:solidFill>
              </a:rPr>
              <a:t>och kommunicera framtaget informations- och utbildningsmaterial och temat om fallolyckor på Kunskapsguiden. </a:t>
            </a:r>
          </a:p>
          <a:p>
            <a:pPr marL="342900" indent="-342900">
              <a:buFont typeface="Arial" panose="020B0604020202020204" pitchFamily="34" charset="0"/>
              <a:buChar char="•"/>
            </a:pPr>
            <a:r>
              <a:rPr lang="sv-SE" sz="2400" dirty="0">
                <a:solidFill>
                  <a:srgbClr val="002B45"/>
                </a:solidFill>
              </a:rPr>
              <a:t>G</a:t>
            </a:r>
            <a:r>
              <a:rPr lang="sv-SE" sz="2400" dirty="0" smtClean="0">
                <a:solidFill>
                  <a:srgbClr val="002B45"/>
                </a:solidFill>
              </a:rPr>
              <a:t>enomföra </a:t>
            </a:r>
            <a:r>
              <a:rPr lang="sv-SE" sz="2400" dirty="0">
                <a:solidFill>
                  <a:srgbClr val="002B45"/>
                </a:solidFill>
              </a:rPr>
              <a:t>hälsoekonomiska beräkningar av vissa åtgärder och </a:t>
            </a:r>
            <a:r>
              <a:rPr lang="sv-SE" sz="2400" dirty="0" smtClean="0">
                <a:solidFill>
                  <a:srgbClr val="002B45"/>
                </a:solidFill>
              </a:rPr>
              <a:t>arbetssätt som </a:t>
            </a:r>
            <a:r>
              <a:rPr lang="sv-SE" sz="2400" dirty="0">
                <a:solidFill>
                  <a:srgbClr val="002B45"/>
                </a:solidFill>
              </a:rPr>
              <a:t>syftar till att minska risken för fallolycka. </a:t>
            </a:r>
            <a:endParaRPr lang="sv-SE" sz="2400" dirty="0" smtClean="0">
              <a:solidFill>
                <a:srgbClr val="002B45"/>
              </a:solidFill>
            </a:endParaRPr>
          </a:p>
          <a:p>
            <a:pPr marL="342900" indent="-342900">
              <a:buFont typeface="Arial" panose="020B0604020202020204" pitchFamily="34" charset="0"/>
              <a:buChar char="•"/>
            </a:pPr>
            <a:r>
              <a:rPr lang="sv-SE" sz="2400" dirty="0" smtClean="0">
                <a:solidFill>
                  <a:srgbClr val="002B45"/>
                </a:solidFill>
              </a:rPr>
              <a:t>Fortsatt </a:t>
            </a:r>
            <a:r>
              <a:rPr lang="sv-SE" sz="2400" dirty="0">
                <a:solidFill>
                  <a:srgbClr val="002B45"/>
                </a:solidFill>
              </a:rPr>
              <a:t>sammanställa och sprida kunskap om systematiskt arbete med </a:t>
            </a:r>
            <a:r>
              <a:rPr lang="sv-SE" sz="2400" dirty="0" smtClean="0">
                <a:solidFill>
                  <a:srgbClr val="002B45"/>
                </a:solidFill>
              </a:rPr>
              <a:t>fallprevention. </a:t>
            </a:r>
            <a:endParaRPr lang="sv-SE" sz="2800" dirty="0">
              <a:solidFill>
                <a:srgbClr val="002B45"/>
              </a:solidFill>
            </a:endParaRPr>
          </a:p>
          <a:p>
            <a:r>
              <a:rPr lang="sv-SE" dirty="0" smtClean="0">
                <a:solidFill>
                  <a:schemeClr val="tx1"/>
                </a:solidFill>
              </a:rPr>
              <a:t> </a:t>
            </a:r>
            <a:endParaRPr lang="sv-SE" dirty="0">
              <a:solidFill>
                <a:schemeClr val="tx1"/>
              </a:solidFill>
            </a:endParaRPr>
          </a:p>
        </p:txBody>
      </p:sp>
    </p:spTree>
    <p:extLst>
      <p:ext uri="{BB962C8B-B14F-4D97-AF65-F5344CB8AC3E}">
        <p14:creationId xmlns:p14="http://schemas.microsoft.com/office/powerpoint/2010/main" val="38609482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Utbildning och vägledning om munhälsa och munvård</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5" name="Footer Placeholder 4">
            <a:extLst>
              <a:ext uri="{FF2B5EF4-FFF2-40B4-BE49-F238E27FC236}">
                <a16:creationId xmlns:a16="http://schemas.microsoft.com/office/drawing/2014/main" id="{F4E9FCD9-1F2C-4716-B7FD-C5314874084C}"/>
              </a:ext>
            </a:extLst>
          </p:cNvPr>
          <p:cNvSpPr>
            <a:spLocks noGrp="1"/>
          </p:cNvSpPr>
          <p:nvPr>
            <p:ph type="ftr" sz="quarter" idx="11"/>
          </p:nvPr>
        </p:nvSpPr>
        <p:spPr/>
        <p:txBody>
          <a:bodyPr/>
          <a:lstStyle/>
          <a:p>
            <a:r>
              <a:rPr lang="sv-SE" dirty="0"/>
              <a:t>Sveriges kunskapsmyndighet för vård och omsorg</a:t>
            </a:r>
          </a:p>
        </p:txBody>
      </p:sp>
      <p:pic>
        <p:nvPicPr>
          <p:cNvPr id="8" name="Platshållare för bild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983" r="14983"/>
          <a:stretch>
            <a:fillRect/>
          </a:stretch>
        </p:blipFill>
        <p:spPr/>
      </p:pic>
      <p:sp>
        <p:nvSpPr>
          <p:cNvPr id="6" name="Platshållare för text 5"/>
          <p:cNvSpPr>
            <a:spLocks noGrp="1"/>
          </p:cNvSpPr>
          <p:nvPr>
            <p:ph type="body" sz="quarter" idx="15"/>
          </p:nvPr>
        </p:nvSpPr>
        <p:spPr/>
        <p:txBody>
          <a:bodyPr/>
          <a:lstStyle/>
          <a:p>
            <a:endParaRPr lang="sv-SE" dirty="0"/>
          </a:p>
        </p:txBody>
      </p:sp>
      <p:sp>
        <p:nvSpPr>
          <p:cNvPr id="7" name="Platshållare för text 6"/>
          <p:cNvSpPr>
            <a:spLocks noGrp="1"/>
          </p:cNvSpPr>
          <p:nvPr>
            <p:ph type="body" sz="quarter" idx="16"/>
          </p:nvPr>
        </p:nvSpPr>
        <p:spPr>
          <a:xfrm>
            <a:off x="1068918" y="2130425"/>
            <a:ext cx="4607221" cy="3054050"/>
          </a:xfrm>
        </p:spPr>
        <p:txBody>
          <a:bodyPr/>
          <a:lstStyle/>
          <a:p>
            <a:pPr marL="342900" indent="-342900">
              <a:buFont typeface="Arial" panose="020B0604020202020204" pitchFamily="34" charset="0"/>
              <a:buChar char="•"/>
            </a:pPr>
            <a:r>
              <a:rPr lang="sv-SE" sz="2000" dirty="0"/>
              <a:t>Nu finns en grundläggande webbutbildning för baspersonal om munhälsa och munvård på Socialstyrelsens </a:t>
            </a:r>
            <a:r>
              <a:rPr lang="sv-SE" sz="2000" dirty="0" smtClean="0"/>
              <a:t>utbildningsportal</a:t>
            </a:r>
            <a:endParaRPr lang="sv-SE" sz="2000" dirty="0"/>
          </a:p>
          <a:p>
            <a:pPr marL="342900" indent="-342900">
              <a:buFont typeface="Arial" panose="020B0604020202020204" pitchFamily="34" charset="0"/>
              <a:buChar char="•"/>
            </a:pPr>
            <a:r>
              <a:rPr lang="sv-SE" sz="2000" dirty="0"/>
              <a:t>Snart släpps en vägledning om god munhälsa för personer med demenssjukdom</a:t>
            </a:r>
          </a:p>
          <a:p>
            <a:endParaRPr lang="sv-SE" sz="2000" dirty="0"/>
          </a:p>
        </p:txBody>
      </p:sp>
      <p:sp>
        <p:nvSpPr>
          <p:cNvPr id="10" name="Rektangel 9"/>
          <p:cNvSpPr/>
          <p:nvPr/>
        </p:nvSpPr>
        <p:spPr>
          <a:xfrm>
            <a:off x="5676139" y="5618786"/>
            <a:ext cx="4875179" cy="677108"/>
          </a:xfrm>
          <a:prstGeom prst="rect">
            <a:avLst/>
          </a:prstGeom>
        </p:spPr>
        <p:txBody>
          <a:bodyPr wrap="square">
            <a:spAutoFit/>
          </a:bodyPr>
          <a:lstStyle/>
          <a:p>
            <a:r>
              <a:rPr lang="sv-SE" sz="1000" u="sng" dirty="0">
                <a:hlinkClick r:id="rId4"/>
              </a:rPr>
              <a:t>https://utbildning.socialstyrelsen.se/learn/course/external/view/elearning/330/grundlaggande-utbildning-om-munhalsa-och-munvard</a:t>
            </a:r>
            <a:endParaRPr lang="sv-SE" sz="600" dirty="0">
              <a:solidFill>
                <a:srgbClr val="0070C0"/>
              </a:solidFill>
            </a:endParaRPr>
          </a:p>
          <a:p>
            <a:endParaRPr lang="sv-SE" dirty="0"/>
          </a:p>
        </p:txBody>
      </p:sp>
    </p:spTree>
    <p:extLst>
      <p:ext uri="{BB962C8B-B14F-4D97-AF65-F5344CB8AC3E}">
        <p14:creationId xmlns:p14="http://schemas.microsoft.com/office/powerpoint/2010/main" val="8410695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68917" y="687600"/>
            <a:ext cx="10363374" cy="1296144"/>
          </a:xfrm>
        </p:spPr>
        <p:txBody>
          <a:bodyPr/>
          <a:lstStyle/>
          <a:p>
            <a:r>
              <a:rPr lang="sv-SE" dirty="0" smtClean="0"/>
              <a:t>Socialstyrelsens portal för lärande och utveckling </a:t>
            </a:r>
            <a:r>
              <a:rPr lang="sv-SE" dirty="0" smtClean="0">
                <a:solidFill>
                  <a:srgbClr val="002B45"/>
                </a:solidFill>
                <a:hlinkClick r:id="rId3"/>
              </a:rPr>
              <a:t>utbildning.socialstyrelsen.se</a:t>
            </a:r>
            <a:r>
              <a:rPr lang="sv-SE" dirty="0">
                <a:hlinkClick r:id="rId3"/>
              </a:rPr>
              <a:t/>
            </a:r>
            <a:br>
              <a:rPr lang="sv-SE" dirty="0">
                <a:hlinkClick r:id="rId3"/>
              </a:rPr>
            </a:br>
            <a:r>
              <a:rPr lang="sv-SE" dirty="0"/>
              <a:t> </a:t>
            </a:r>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smtClean="0"/>
              <a:t>Sveriges kunskapsmyndighet för vård och omsorg </a:t>
            </a:r>
            <a:endParaRPr lang="sv-SE" dirty="0"/>
          </a:p>
        </p:txBody>
      </p:sp>
      <p:sp>
        <p:nvSpPr>
          <p:cNvPr id="5" name="Platshållare för text 4"/>
          <p:cNvSpPr>
            <a:spLocks noGrp="1"/>
          </p:cNvSpPr>
          <p:nvPr>
            <p:ph type="body" sz="quarter" idx="13"/>
          </p:nvPr>
        </p:nvSpPr>
        <p:spPr>
          <a:xfrm>
            <a:off x="1068918" y="2059200"/>
            <a:ext cx="4845746" cy="3708400"/>
          </a:xfrm>
        </p:spPr>
        <p:txBody>
          <a:bodyPr/>
          <a:lstStyle/>
          <a:p>
            <a:r>
              <a:rPr lang="sv-SE" sz="2400" dirty="0" smtClean="0"/>
              <a:t>Utbildningar med inloggning, intyg, statistik och uppföljning</a:t>
            </a:r>
          </a:p>
          <a:p>
            <a:r>
              <a:rPr lang="sv-SE" sz="2400" dirty="0" smtClean="0"/>
              <a:t>Öppna utbildningar </a:t>
            </a:r>
          </a:p>
          <a:p>
            <a:r>
              <a:rPr lang="sv-SE" sz="2400" dirty="0" smtClean="0"/>
              <a:t>Dela material via </a:t>
            </a:r>
            <a:r>
              <a:rPr lang="sv-SE" sz="2400" dirty="0" err="1" smtClean="0"/>
              <a:t>lärportaler</a:t>
            </a:r>
            <a:endParaRPr lang="sv-SE" sz="2400" dirty="0" smtClean="0"/>
          </a:p>
          <a:p>
            <a:r>
              <a:rPr lang="sv-SE" dirty="0" smtClean="0"/>
              <a:t> </a:t>
            </a:r>
          </a:p>
          <a:p>
            <a:r>
              <a:rPr lang="sv-SE" dirty="0" smtClean="0"/>
              <a:t> </a:t>
            </a:r>
          </a:p>
        </p:txBody>
      </p:sp>
      <p:pic>
        <p:nvPicPr>
          <p:cNvPr id="6" name="Bildobjekt 5"/>
          <p:cNvPicPr>
            <a:picLocks noChangeAspect="1"/>
          </p:cNvPicPr>
          <p:nvPr/>
        </p:nvPicPr>
        <p:blipFill>
          <a:blip r:embed="rId4"/>
          <a:stretch>
            <a:fillRect/>
          </a:stretch>
        </p:blipFill>
        <p:spPr>
          <a:xfrm>
            <a:off x="1068917" y="3837343"/>
            <a:ext cx="4622680" cy="2193857"/>
          </a:xfrm>
          <a:prstGeom prst="rect">
            <a:avLst/>
          </a:prstGeom>
        </p:spPr>
      </p:pic>
      <p:sp>
        <p:nvSpPr>
          <p:cNvPr id="8" name="Platshållare för text 4"/>
          <p:cNvSpPr txBox="1">
            <a:spLocks/>
          </p:cNvSpPr>
          <p:nvPr/>
        </p:nvSpPr>
        <p:spPr>
          <a:xfrm>
            <a:off x="6493672" y="2058106"/>
            <a:ext cx="5366607" cy="3708400"/>
          </a:xfrm>
          <a:prstGeom prst="rect">
            <a:avLst/>
          </a:prstGeom>
        </p:spPr>
        <p:txBody>
          <a:bodyPr vert="horz" lIns="0" tIns="0" rIns="0" bIns="0" rtlCol="0" anchor="t" anchorCtr="0">
            <a:noAutofit/>
          </a:bodyPr>
          <a:lstStyle>
            <a:lvl1pPr marL="0" indent="0" algn="l" defTabSz="914400" rtl="0" eaLnBrk="1" latinLnBrk="0" hangingPunct="1">
              <a:spcBef>
                <a:spcPts val="800"/>
              </a:spcBef>
              <a:spcAft>
                <a:spcPts val="0"/>
              </a:spcAft>
              <a:buSzPct val="115000"/>
              <a:buFontTx/>
              <a:buNone/>
              <a:defRPr sz="2600" b="1" kern="1200">
                <a:solidFill>
                  <a:schemeClr val="accent4"/>
                </a:solidFill>
                <a:latin typeface="Arial" panose="020B0604020202020204" pitchFamily="34" charset="0"/>
                <a:ea typeface="+mn-ea"/>
                <a:cs typeface="Arial" panose="020B0604020202020204" pitchFamily="34" charset="0"/>
              </a:defRPr>
            </a:lvl1pPr>
            <a:lvl2pPr marL="0" indent="0" algn="l" defTabSz="914400" rtl="0" eaLnBrk="1" latinLnBrk="0" hangingPunct="1">
              <a:spcBef>
                <a:spcPts val="0"/>
              </a:spcBef>
              <a:spcAft>
                <a:spcPts val="800"/>
              </a:spcAft>
              <a:buFontTx/>
              <a:buNone/>
              <a:defRPr sz="2000" b="0" kern="1200">
                <a:solidFill>
                  <a:schemeClr val="accent4"/>
                </a:solidFill>
                <a:latin typeface="Arial" panose="020B0604020202020204" pitchFamily="34" charset="0"/>
                <a:ea typeface="+mn-ea"/>
                <a:cs typeface="Arial" panose="020B0604020202020204" pitchFamily="34" charset="0"/>
              </a:defRPr>
            </a:lvl2pPr>
            <a:lvl3pPr marL="0" indent="0" algn="l" defTabSz="914400" rtl="0" eaLnBrk="1" latinLnBrk="0" hangingPunct="1">
              <a:spcBef>
                <a:spcPts val="0"/>
              </a:spcBef>
              <a:spcAft>
                <a:spcPts val="0"/>
              </a:spcAft>
              <a:buFontTx/>
              <a:buNone/>
              <a:defRPr sz="1900" b="1" kern="1200">
                <a:solidFill>
                  <a:schemeClr val="accent4"/>
                </a:solidFill>
                <a:latin typeface="Arial" panose="020B0604020202020204" pitchFamily="34" charset="0"/>
                <a:ea typeface="+mn-ea"/>
                <a:cs typeface="Arial" panose="020B0604020202020204" pitchFamily="34" charset="0"/>
              </a:defRPr>
            </a:lvl3pPr>
            <a:lvl4pPr marL="0" indent="0" algn="l" defTabSz="914400" rtl="0" eaLnBrk="1" latinLnBrk="0" hangingPunct="1">
              <a:spcBef>
                <a:spcPts val="0"/>
              </a:spcBef>
              <a:spcAft>
                <a:spcPts val="0"/>
              </a:spcAft>
              <a:buFontTx/>
              <a:buNone/>
              <a:defRPr sz="1600" b="0" kern="1200">
                <a:solidFill>
                  <a:schemeClr val="accent4"/>
                </a:solidFill>
                <a:latin typeface="Arial" panose="020B0604020202020204" pitchFamily="34" charset="0"/>
                <a:ea typeface="+mn-ea"/>
                <a:cs typeface="Arial" panose="020B0604020202020204" pitchFamily="34" charset="0"/>
              </a:defRPr>
            </a:lvl4pPr>
            <a:lvl5pPr marL="0" indent="0" algn="l" defTabSz="914400" rtl="0" eaLnBrk="1" latinLnBrk="0" hangingPunct="1">
              <a:spcBef>
                <a:spcPts val="0"/>
              </a:spcBef>
              <a:spcAft>
                <a:spcPts val="0"/>
              </a:spcAft>
              <a:buFontTx/>
              <a:buNone/>
              <a:defRPr sz="1600" b="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sv-SE" sz="2400" dirty="0" smtClean="0"/>
              <a:t>Utbildningar med flest inskrivningar</a:t>
            </a:r>
          </a:p>
          <a:p>
            <a:pPr marL="285750" indent="-285750" fontAlgn="base">
              <a:buFont typeface="Arial" panose="020B0604020202020204" pitchFamily="34" charset="0"/>
              <a:buChar char="•"/>
            </a:pPr>
            <a:r>
              <a:rPr lang="sv-SE" sz="1600" b="0" dirty="0" smtClean="0"/>
              <a:t>Basala </a:t>
            </a:r>
            <a:r>
              <a:rPr lang="sv-SE" sz="1600" b="0" dirty="0"/>
              <a:t>hygienrutiner i vård och omsorg</a:t>
            </a:r>
          </a:p>
          <a:p>
            <a:pPr marL="285750" indent="-285750" fontAlgn="base">
              <a:buFont typeface="Arial" panose="020B0604020202020204" pitchFamily="34" charset="0"/>
              <a:buChar char="•"/>
            </a:pPr>
            <a:r>
              <a:rPr lang="sv-SE" sz="1600" b="0" dirty="0" smtClean="0"/>
              <a:t>IBIC </a:t>
            </a:r>
            <a:r>
              <a:rPr lang="sv-SE" sz="1600" b="0" dirty="0"/>
              <a:t>- Individens behov i centrum – webbintroduktion</a:t>
            </a:r>
          </a:p>
          <a:p>
            <a:pPr marL="285750" indent="-285750" fontAlgn="base">
              <a:buFont typeface="Arial" panose="020B0604020202020204" pitchFamily="34" charset="0"/>
              <a:buChar char="•"/>
            </a:pPr>
            <a:r>
              <a:rPr lang="sv-SE" sz="1600" b="0" dirty="0" smtClean="0"/>
              <a:t>Introduktion </a:t>
            </a:r>
            <a:r>
              <a:rPr lang="sv-SE" sz="1600" b="0" dirty="0"/>
              <a:t>till arbete i vård och omsorg</a:t>
            </a:r>
          </a:p>
          <a:p>
            <a:pPr marL="285750" indent="-285750" fontAlgn="base">
              <a:buFont typeface="Arial" panose="020B0604020202020204" pitchFamily="34" charset="0"/>
              <a:buChar char="•"/>
            </a:pPr>
            <a:r>
              <a:rPr lang="sv-SE" sz="1600" b="0" dirty="0" smtClean="0"/>
              <a:t>Äldreomsorgens </a:t>
            </a:r>
            <a:r>
              <a:rPr lang="sv-SE" sz="1600" b="0" dirty="0"/>
              <a:t>nationella värdegrund</a:t>
            </a:r>
          </a:p>
          <a:p>
            <a:pPr marL="285750" indent="-285750" fontAlgn="base">
              <a:buFont typeface="Arial" panose="020B0604020202020204" pitchFamily="34" charset="0"/>
              <a:buChar char="•"/>
            </a:pPr>
            <a:r>
              <a:rPr lang="sv-SE" sz="1600" b="0" dirty="0" smtClean="0"/>
              <a:t>Förskrivning </a:t>
            </a:r>
            <a:r>
              <a:rPr lang="sv-SE" sz="1600" b="0" dirty="0"/>
              <a:t>av hjälpmedel</a:t>
            </a:r>
          </a:p>
          <a:p>
            <a:pPr marL="285750" indent="-285750" fontAlgn="base">
              <a:buFont typeface="Arial" panose="020B0604020202020204" pitchFamily="34" charset="0"/>
              <a:buChar char="•"/>
            </a:pPr>
            <a:r>
              <a:rPr lang="sv-SE" sz="1600" b="0" dirty="0" smtClean="0"/>
              <a:t>Webbintroduktion </a:t>
            </a:r>
            <a:r>
              <a:rPr lang="sv-SE" sz="1600" b="0" dirty="0"/>
              <a:t>Funktionshinderomsorgen</a:t>
            </a:r>
          </a:p>
          <a:p>
            <a:pPr marL="285750" indent="-285750" fontAlgn="base">
              <a:buFont typeface="Arial" panose="020B0604020202020204" pitchFamily="34" charset="0"/>
              <a:buChar char="•"/>
            </a:pPr>
            <a:r>
              <a:rPr lang="sv-SE" sz="1600" b="0" dirty="0" smtClean="0"/>
              <a:t>Covid-19 </a:t>
            </a:r>
            <a:r>
              <a:rPr lang="sv-SE" sz="1600" b="0" dirty="0"/>
              <a:t>- Till dig som arbetar inom vård och omsorg</a:t>
            </a:r>
          </a:p>
          <a:p>
            <a:pPr marL="285750" indent="-285750" fontAlgn="base">
              <a:buFont typeface="Arial" panose="020B0604020202020204" pitchFamily="34" charset="0"/>
              <a:buChar char="•"/>
            </a:pPr>
            <a:r>
              <a:rPr lang="sv-SE" sz="1600" b="0" dirty="0" smtClean="0"/>
              <a:t>Våld </a:t>
            </a:r>
            <a:r>
              <a:rPr lang="sv-SE" sz="1600" b="0" dirty="0"/>
              <a:t>mot äldre</a:t>
            </a:r>
          </a:p>
          <a:p>
            <a:pPr marL="285750" indent="-285750" fontAlgn="base">
              <a:buFont typeface="Arial" panose="020B0604020202020204" pitchFamily="34" charset="0"/>
              <a:buChar char="•"/>
            </a:pPr>
            <a:r>
              <a:rPr lang="sv-SE" sz="1600" b="0" dirty="0" smtClean="0"/>
              <a:t>Ett </a:t>
            </a:r>
            <a:r>
              <a:rPr lang="sv-SE" sz="1600" b="0" dirty="0"/>
              <a:t>fall för teamet - en utbildning om att förebygga fallolyckor</a:t>
            </a:r>
          </a:p>
          <a:p>
            <a:endParaRPr lang="sv-SE" sz="1600" b="0" dirty="0" smtClean="0"/>
          </a:p>
          <a:p>
            <a:endParaRPr lang="sv-SE" dirty="0" smtClean="0"/>
          </a:p>
          <a:p>
            <a:r>
              <a:rPr lang="sv-SE" dirty="0" smtClean="0"/>
              <a:t> </a:t>
            </a:r>
          </a:p>
          <a:p>
            <a:r>
              <a:rPr lang="sv-SE" dirty="0" smtClean="0"/>
              <a:t> </a:t>
            </a:r>
          </a:p>
        </p:txBody>
      </p:sp>
    </p:spTree>
    <p:extLst>
      <p:ext uri="{BB962C8B-B14F-4D97-AF65-F5344CB8AC3E}">
        <p14:creationId xmlns:p14="http://schemas.microsoft.com/office/powerpoint/2010/main" val="1137564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2398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dirty="0"/>
          </a:p>
        </p:txBody>
      </p:sp>
      <p:sp>
        <p:nvSpPr>
          <p:cNvPr id="3" name="Platshållare för sidfot 2"/>
          <p:cNvSpPr>
            <a:spLocks noGrp="1"/>
          </p:cNvSpPr>
          <p:nvPr>
            <p:ph type="ftr" sz="quarter" idx="11"/>
          </p:nvPr>
        </p:nvSpPr>
        <p:spPr/>
        <p:txBody>
          <a:bodyPr/>
          <a:lstStyle/>
          <a:p>
            <a:r>
              <a:rPr lang="sv-SE" smtClean="0"/>
              <a:t>Sveriges kunskapsmyndighet för vård och omsorg </a:t>
            </a:r>
            <a:endParaRPr lang="sv-SE" dirty="0"/>
          </a:p>
        </p:txBody>
      </p:sp>
      <p:pic>
        <p:nvPicPr>
          <p:cNvPr id="5" name="Platshållare för bild 4"/>
          <p:cNvPicPr>
            <a:picLocks noGrp="1" noChangeAspect="1"/>
          </p:cNvPicPr>
          <p:nvPr>
            <p:ph type="pic" sz="quarter" idx="13"/>
          </p:nvPr>
        </p:nvPicPr>
        <p:blipFill>
          <a:blip r:embed="rId2"/>
          <a:srcRect l="2465" r="2465"/>
          <a:stretch>
            <a:fillRect/>
          </a:stretch>
        </p:blipFill>
        <p:spPr>
          <a:xfrm>
            <a:off x="1671275" y="287429"/>
            <a:ext cx="8059737" cy="5903912"/>
          </a:xfrm>
          <a:prstGeom prst="rect">
            <a:avLst/>
          </a:prstGeom>
        </p:spPr>
      </p:pic>
    </p:spTree>
    <p:extLst>
      <p:ext uri="{BB962C8B-B14F-4D97-AF65-F5344CB8AC3E}">
        <p14:creationId xmlns:p14="http://schemas.microsoft.com/office/powerpoint/2010/main" val="26441547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p:cNvSpPr>
            <a:spLocks noGrp="1"/>
          </p:cNvSpPr>
          <p:nvPr>
            <p:ph type="pic" sz="quarter" idx="13"/>
          </p:nvPr>
        </p:nvSpPr>
        <p:spPr/>
      </p:sp>
      <p:sp>
        <p:nvSpPr>
          <p:cNvPr id="3" name="Rubrik 2"/>
          <p:cNvSpPr>
            <a:spLocks noGrp="1"/>
          </p:cNvSpPr>
          <p:nvPr>
            <p:ph type="ctrTitle"/>
          </p:nvPr>
        </p:nvSpPr>
        <p:spPr/>
        <p:txBody>
          <a:bodyPr/>
          <a:lstStyle/>
          <a:p>
            <a:r>
              <a:rPr lang="sv-SE" dirty="0" err="1" smtClean="0"/>
              <a:t>Postcovid</a:t>
            </a:r>
            <a:r>
              <a:rPr lang="sv-SE" dirty="0" smtClean="0"/>
              <a:t> – processmodell och stöd till beslutsfattare och personal </a:t>
            </a:r>
            <a:endParaRPr lang="sv-SE" dirty="0"/>
          </a:p>
        </p:txBody>
      </p:sp>
    </p:spTree>
    <p:extLst>
      <p:ext uri="{BB962C8B-B14F-4D97-AF65-F5344CB8AC3E}">
        <p14:creationId xmlns:p14="http://schemas.microsoft.com/office/powerpoint/2010/main" val="35988405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Regeringsuppdraget</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smtClean="0"/>
              <a:t>Sveriges kunskapsmyndighet för vård och omsorg </a:t>
            </a:r>
            <a:endParaRPr lang="sv-SE" dirty="0"/>
          </a:p>
        </p:txBody>
      </p:sp>
      <p:sp>
        <p:nvSpPr>
          <p:cNvPr id="5" name="Platshållare för innehåll 4"/>
          <p:cNvSpPr>
            <a:spLocks noGrp="1"/>
          </p:cNvSpPr>
          <p:nvPr>
            <p:ph sz="quarter" idx="13"/>
          </p:nvPr>
        </p:nvSpPr>
        <p:spPr>
          <a:xfrm>
            <a:off x="1129003" y="2401650"/>
            <a:ext cx="9211589" cy="1418934"/>
          </a:xfrm>
        </p:spPr>
        <p:txBody>
          <a:bodyPr/>
          <a:lstStyle/>
          <a:p>
            <a:pPr marL="0" indent="0">
              <a:buNone/>
            </a:pPr>
            <a:r>
              <a:rPr lang="sv-SE" b="0" dirty="0"/>
              <a:t>M</a:t>
            </a:r>
            <a:r>
              <a:rPr lang="sv-SE" b="0" dirty="0" smtClean="0"/>
              <a:t>ed utgångpunkt i god och nära vård ta fram en processmodell för primärvården (kommun och region) för att se till att personer </a:t>
            </a:r>
            <a:r>
              <a:rPr lang="sv-SE" b="0" dirty="0"/>
              <a:t>med långvariga komplikationer efter </a:t>
            </a:r>
            <a:r>
              <a:rPr lang="sv-SE" b="0" dirty="0" smtClean="0"/>
              <a:t>covid-19 </a:t>
            </a:r>
            <a:r>
              <a:rPr lang="sv-SE" b="0" dirty="0"/>
              <a:t>får sitt rehabiliteringsbehov bedömt och tillgodosett</a:t>
            </a:r>
            <a:r>
              <a:rPr lang="sv-SE" b="0" dirty="0" smtClean="0"/>
              <a:t>.</a:t>
            </a:r>
            <a:endParaRPr lang="sv-SE" b="0" dirty="0"/>
          </a:p>
        </p:txBody>
      </p:sp>
      <p:pic>
        <p:nvPicPr>
          <p:cNvPr id="8" name="Bildobjekt 7"/>
          <p:cNvPicPr>
            <a:picLocks noChangeAspect="1"/>
          </p:cNvPicPr>
          <p:nvPr/>
        </p:nvPicPr>
        <p:blipFill>
          <a:blip r:embed="rId3"/>
          <a:stretch>
            <a:fillRect/>
          </a:stretch>
        </p:blipFill>
        <p:spPr>
          <a:xfrm>
            <a:off x="6075120" y="4458048"/>
            <a:ext cx="2929117" cy="1429226"/>
          </a:xfrm>
          <a:prstGeom prst="rect">
            <a:avLst/>
          </a:prstGeom>
          <a:effectLst>
            <a:softEdge rad="63500"/>
          </a:effectLst>
        </p:spPr>
      </p:pic>
    </p:spTree>
    <p:extLst>
      <p:ext uri="{BB962C8B-B14F-4D97-AF65-F5344CB8AC3E}">
        <p14:creationId xmlns:p14="http://schemas.microsoft.com/office/powerpoint/2010/main" val="16768736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ktangel med rundade hörn 98"/>
          <p:cNvSpPr/>
          <p:nvPr/>
        </p:nvSpPr>
        <p:spPr>
          <a:xfrm>
            <a:off x="8003383" y="1368709"/>
            <a:ext cx="1132999" cy="779405"/>
          </a:xfrm>
          <a:prstGeom prst="round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25">
              <a:solidFill>
                <a:schemeClr val="tx1"/>
              </a:solidFill>
            </a:endParaRPr>
          </a:p>
        </p:txBody>
      </p:sp>
      <p:sp>
        <p:nvSpPr>
          <p:cNvPr id="41" name="textruta 40"/>
          <p:cNvSpPr txBox="1"/>
          <p:nvPr/>
        </p:nvSpPr>
        <p:spPr>
          <a:xfrm>
            <a:off x="8134158" y="1402275"/>
            <a:ext cx="1381601" cy="739946"/>
          </a:xfrm>
          <a:prstGeom prst="rect">
            <a:avLst/>
          </a:prstGeom>
          <a:noFill/>
          <a:ln>
            <a:noFill/>
          </a:ln>
        </p:spPr>
        <p:txBody>
          <a:bodyPr wrap="square" lIns="108000" rtlCol="0">
            <a:spAutoFit/>
          </a:bodyPr>
          <a:lstStyle/>
          <a:p>
            <a:pPr marL="135731" indent="-135731"/>
            <a:r>
              <a:rPr lang="sv-SE" sz="825" b="1" dirty="0">
                <a:solidFill>
                  <a:schemeClr val="accent4"/>
                </a:solidFill>
              </a:rPr>
              <a:t>Organisation:</a:t>
            </a:r>
          </a:p>
          <a:p>
            <a:pPr marL="135731" indent="-135731">
              <a:buFont typeface="Arial" panose="020B0604020202020204" pitchFamily="34" charset="0"/>
              <a:buChar char="•"/>
            </a:pPr>
            <a:r>
              <a:rPr lang="sv-SE" sz="825" dirty="0">
                <a:solidFill>
                  <a:schemeClr val="accent4"/>
                </a:solidFill>
              </a:rPr>
              <a:t>region</a:t>
            </a:r>
          </a:p>
          <a:p>
            <a:pPr marL="135731" indent="-135731">
              <a:spcAft>
                <a:spcPts val="75"/>
              </a:spcAft>
              <a:buFont typeface="Arial" panose="020B0604020202020204" pitchFamily="34" charset="0"/>
              <a:buChar char="•"/>
            </a:pPr>
            <a:r>
              <a:rPr lang="sv-SE" sz="825" dirty="0">
                <a:solidFill>
                  <a:schemeClr val="accent4"/>
                </a:solidFill>
              </a:rPr>
              <a:t>kommun</a:t>
            </a:r>
          </a:p>
          <a:p>
            <a:r>
              <a:rPr lang="sv-SE" sz="825" dirty="0">
                <a:solidFill>
                  <a:schemeClr val="accent4"/>
                </a:solidFill>
              </a:rPr>
              <a:t>i privat eller </a:t>
            </a:r>
            <a:br>
              <a:rPr lang="sv-SE" sz="825" dirty="0">
                <a:solidFill>
                  <a:schemeClr val="accent4"/>
                </a:solidFill>
              </a:rPr>
            </a:br>
            <a:r>
              <a:rPr lang="sv-SE" sz="825" dirty="0">
                <a:solidFill>
                  <a:schemeClr val="accent4"/>
                </a:solidFill>
              </a:rPr>
              <a:t>offentlig regi</a:t>
            </a:r>
            <a:r>
              <a:rPr lang="sv-SE" sz="825" b="1" dirty="0">
                <a:solidFill>
                  <a:schemeClr val="accent4"/>
                </a:solidFill>
              </a:rPr>
              <a:t> </a:t>
            </a:r>
          </a:p>
        </p:txBody>
      </p:sp>
      <p:grpSp>
        <p:nvGrpSpPr>
          <p:cNvPr id="9" name="Grupp 8"/>
          <p:cNvGrpSpPr/>
          <p:nvPr/>
        </p:nvGrpSpPr>
        <p:grpSpPr>
          <a:xfrm>
            <a:off x="5843021" y="1369014"/>
            <a:ext cx="1103087" cy="934223"/>
            <a:chOff x="5672968" y="645407"/>
            <a:chExt cx="1616812" cy="1326886"/>
          </a:xfrm>
        </p:grpSpPr>
        <p:sp>
          <p:nvSpPr>
            <p:cNvPr id="10" name="Rektangel med rundade hörn 9"/>
            <p:cNvSpPr/>
            <p:nvPr/>
          </p:nvSpPr>
          <p:spPr>
            <a:xfrm>
              <a:off x="5672968" y="645407"/>
              <a:ext cx="1616812" cy="1326886"/>
            </a:xfrm>
            <a:prstGeom prst="roundRect">
              <a:avLst/>
            </a:prstGeom>
            <a:solidFill>
              <a:schemeClr val="bg1"/>
            </a:solidFill>
            <a:ln w="1270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25">
                <a:solidFill>
                  <a:schemeClr val="tx1"/>
                </a:solidFill>
              </a:endParaRPr>
            </a:p>
          </p:txBody>
        </p:sp>
        <p:sp>
          <p:nvSpPr>
            <p:cNvPr id="12" name="Rektangel 11"/>
            <p:cNvSpPr/>
            <p:nvPr/>
          </p:nvSpPr>
          <p:spPr>
            <a:xfrm>
              <a:off x="5842436" y="1078637"/>
              <a:ext cx="1318301" cy="672099"/>
            </a:xfrm>
            <a:prstGeom prst="rect">
              <a:avLst/>
            </a:prstGeom>
          </p:spPr>
          <p:txBody>
            <a:bodyPr wrap="square">
              <a:spAutoFit/>
            </a:bodyPr>
            <a:lstStyle/>
            <a:p>
              <a:pPr algn="ctr">
                <a:spcAft>
                  <a:spcPts val="150"/>
                </a:spcAft>
              </a:pPr>
              <a:r>
                <a:rPr lang="sv-SE" sz="825" dirty="0">
                  <a:solidFill>
                    <a:schemeClr val="accent4"/>
                  </a:solidFill>
                </a:rPr>
                <a:t>Information och rådgivning om </a:t>
              </a:r>
              <a:r>
                <a:rPr lang="sv-SE" sz="825" dirty="0" err="1">
                  <a:solidFill>
                    <a:schemeClr val="accent4"/>
                  </a:solidFill>
                </a:rPr>
                <a:t>postcovid</a:t>
              </a:r>
              <a:endParaRPr lang="sv-SE" sz="825" dirty="0">
                <a:solidFill>
                  <a:schemeClr val="accent4"/>
                </a:solidFill>
              </a:endParaRPr>
            </a:p>
          </p:txBody>
        </p:sp>
        <p:sp>
          <p:nvSpPr>
            <p:cNvPr id="13" name="Rektangel 12"/>
            <p:cNvSpPr/>
            <p:nvPr/>
          </p:nvSpPr>
          <p:spPr>
            <a:xfrm>
              <a:off x="5672969" y="734058"/>
              <a:ext cx="1616811" cy="426209"/>
            </a:xfrm>
            <a:prstGeom prst="rect">
              <a:avLst/>
            </a:prstGeom>
          </p:spPr>
          <p:txBody>
            <a:bodyPr wrap="square">
              <a:spAutoFit/>
            </a:bodyPr>
            <a:lstStyle/>
            <a:p>
              <a:pPr algn="ctr">
                <a:spcAft>
                  <a:spcPts val="150"/>
                </a:spcAft>
              </a:pPr>
              <a:r>
                <a:rPr lang="sv-SE" sz="1350" b="1" dirty="0">
                  <a:solidFill>
                    <a:schemeClr val="accent4"/>
                  </a:solidFill>
                </a:rPr>
                <a:t>1177</a:t>
              </a:r>
              <a:r>
                <a:rPr lang="sv-SE" sz="900" dirty="0">
                  <a:solidFill>
                    <a:schemeClr val="accent4"/>
                  </a:solidFill>
                </a:rPr>
                <a:t>.se</a:t>
              </a:r>
            </a:p>
          </p:txBody>
        </p:sp>
      </p:grpSp>
      <p:pic>
        <p:nvPicPr>
          <p:cNvPr id="19" name="Bildobjekt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248" y="2916806"/>
            <a:ext cx="417853" cy="1620953"/>
          </a:xfrm>
          <a:prstGeom prst="rect">
            <a:avLst/>
          </a:prstGeom>
          <a:effectLst>
            <a:outerShdw blurRad="50800" dist="38100" dir="2700000" algn="tl" rotWithShape="0">
              <a:prstClr val="black">
                <a:alpha val="40000"/>
              </a:prstClr>
            </a:outerShdw>
          </a:effectLst>
        </p:spPr>
      </p:pic>
      <p:grpSp>
        <p:nvGrpSpPr>
          <p:cNvPr id="21" name="Grupp 20"/>
          <p:cNvGrpSpPr/>
          <p:nvPr/>
        </p:nvGrpSpPr>
        <p:grpSpPr>
          <a:xfrm>
            <a:off x="3614618" y="3190604"/>
            <a:ext cx="2026241" cy="959010"/>
            <a:chOff x="6490651" y="1211577"/>
            <a:chExt cx="2701654" cy="1229497"/>
          </a:xfrm>
        </p:grpSpPr>
        <p:sp>
          <p:nvSpPr>
            <p:cNvPr id="45" name="Ellips 44"/>
            <p:cNvSpPr/>
            <p:nvPr/>
          </p:nvSpPr>
          <p:spPr>
            <a:xfrm>
              <a:off x="6528773" y="1211577"/>
              <a:ext cx="2607275" cy="1229497"/>
            </a:xfrm>
            <a:prstGeom prst="ellipse">
              <a:avLst/>
            </a:prstGeom>
            <a:solidFill>
              <a:schemeClr val="accent6">
                <a:lumMod val="40000"/>
                <a:lumOff val="60000"/>
              </a:schemeClr>
            </a:solidFill>
            <a:ln w="1270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25">
                <a:solidFill>
                  <a:schemeClr val="tx1"/>
                </a:solidFill>
              </a:endParaRPr>
            </a:p>
          </p:txBody>
        </p:sp>
        <p:sp>
          <p:nvSpPr>
            <p:cNvPr id="46" name="Rektangel 45"/>
            <p:cNvSpPr/>
            <p:nvPr/>
          </p:nvSpPr>
          <p:spPr>
            <a:xfrm>
              <a:off x="6981034" y="1671586"/>
              <a:ext cx="2211271" cy="606673"/>
            </a:xfrm>
            <a:prstGeom prst="rect">
              <a:avLst/>
            </a:prstGeom>
          </p:spPr>
          <p:txBody>
            <a:bodyPr wrap="square">
              <a:spAutoFit/>
            </a:bodyPr>
            <a:lstStyle/>
            <a:p>
              <a:pPr lvl="0">
                <a:defRPr/>
              </a:pPr>
              <a:r>
                <a:rPr lang="sv-SE" sz="825" dirty="0">
                  <a:solidFill>
                    <a:schemeClr val="accent4"/>
                  </a:solidFill>
                </a:rPr>
                <a:t>Sjuksköterska</a:t>
              </a:r>
            </a:p>
            <a:p>
              <a:pPr lvl="0">
                <a:defRPr/>
              </a:pPr>
              <a:r>
                <a:rPr lang="sv-SE" sz="825" dirty="0">
                  <a:solidFill>
                    <a:schemeClr val="accent4"/>
                  </a:solidFill>
                </a:rPr>
                <a:t>Rehabiliteringsprofessioner*</a:t>
              </a:r>
            </a:p>
            <a:p>
              <a:pPr lvl="0">
                <a:defRPr/>
              </a:pPr>
              <a:r>
                <a:rPr lang="sv-SE" sz="825" dirty="0">
                  <a:solidFill>
                    <a:schemeClr val="accent4"/>
                  </a:solidFill>
                </a:rPr>
                <a:t>Övrig vårdpersonal </a:t>
              </a:r>
            </a:p>
          </p:txBody>
        </p:sp>
        <p:sp>
          <p:nvSpPr>
            <p:cNvPr id="47" name="Rektangel 46"/>
            <p:cNvSpPr/>
            <p:nvPr/>
          </p:nvSpPr>
          <p:spPr>
            <a:xfrm>
              <a:off x="6490651" y="1274220"/>
              <a:ext cx="2607275" cy="443908"/>
            </a:xfrm>
            <a:prstGeom prst="rect">
              <a:avLst/>
            </a:prstGeom>
          </p:spPr>
          <p:txBody>
            <a:bodyPr wrap="square">
              <a:spAutoFit/>
            </a:bodyPr>
            <a:lstStyle/>
            <a:p>
              <a:pPr algn="ctr">
                <a:spcAft>
                  <a:spcPts val="150"/>
                </a:spcAft>
                <a:defRPr/>
              </a:pPr>
              <a:r>
                <a:rPr lang="sv-SE" sz="825" b="1" dirty="0">
                  <a:solidFill>
                    <a:schemeClr val="accent4"/>
                  </a:solidFill>
                </a:rPr>
                <a:t>Kommunal </a:t>
              </a:r>
              <a:br>
                <a:rPr lang="sv-SE" sz="825" b="1" dirty="0">
                  <a:solidFill>
                    <a:schemeClr val="accent4"/>
                  </a:solidFill>
                </a:rPr>
              </a:br>
              <a:r>
                <a:rPr lang="sv-SE" sz="825" b="1" dirty="0">
                  <a:solidFill>
                    <a:schemeClr val="accent4"/>
                  </a:solidFill>
                </a:rPr>
                <a:t>hälso- och sjukvård</a:t>
              </a:r>
            </a:p>
          </p:txBody>
        </p:sp>
      </p:grpSp>
      <p:sp>
        <p:nvSpPr>
          <p:cNvPr id="60" name="Ellips 59"/>
          <p:cNvSpPr/>
          <p:nvPr/>
        </p:nvSpPr>
        <p:spPr>
          <a:xfrm>
            <a:off x="3640575" y="4400229"/>
            <a:ext cx="1955456" cy="959008"/>
          </a:xfrm>
          <a:prstGeom prst="ellipse">
            <a:avLst/>
          </a:prstGeom>
          <a:solidFill>
            <a:schemeClr val="accent3"/>
          </a:solidFill>
          <a:ln w="1270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25">
              <a:solidFill>
                <a:schemeClr val="tx1"/>
              </a:solidFill>
            </a:endParaRPr>
          </a:p>
        </p:txBody>
      </p:sp>
      <p:sp>
        <p:nvSpPr>
          <p:cNvPr id="61" name="Rektangel 60"/>
          <p:cNvSpPr/>
          <p:nvPr/>
        </p:nvSpPr>
        <p:spPr>
          <a:xfrm>
            <a:off x="3954684" y="4696546"/>
            <a:ext cx="1487548" cy="507831"/>
          </a:xfrm>
          <a:prstGeom prst="rect">
            <a:avLst/>
          </a:prstGeom>
        </p:spPr>
        <p:txBody>
          <a:bodyPr wrap="square">
            <a:spAutoFit/>
          </a:bodyPr>
          <a:lstStyle/>
          <a:p>
            <a:pPr lvl="0">
              <a:defRPr/>
            </a:pPr>
            <a:r>
              <a:rPr lang="sv-SE" sz="825" dirty="0">
                <a:solidFill>
                  <a:schemeClr val="accent4"/>
                </a:solidFill>
              </a:rPr>
              <a:t>Handläggare</a:t>
            </a:r>
          </a:p>
          <a:p>
            <a:pPr lvl="0">
              <a:defRPr/>
            </a:pPr>
            <a:r>
              <a:rPr lang="sv-SE" sz="825" dirty="0">
                <a:solidFill>
                  <a:schemeClr val="accent4"/>
                </a:solidFill>
              </a:rPr>
              <a:t>Personal i ordinära och särskilda boendeformer</a:t>
            </a:r>
          </a:p>
          <a:p>
            <a:pPr lvl="0">
              <a:defRPr/>
            </a:pPr>
            <a:endParaRPr lang="sv-SE" sz="225" dirty="0">
              <a:solidFill>
                <a:schemeClr val="accent4"/>
              </a:solidFill>
            </a:endParaRPr>
          </a:p>
        </p:txBody>
      </p:sp>
      <p:sp>
        <p:nvSpPr>
          <p:cNvPr id="62" name="Rektangel 61"/>
          <p:cNvSpPr/>
          <p:nvPr/>
        </p:nvSpPr>
        <p:spPr>
          <a:xfrm>
            <a:off x="3640575" y="4518128"/>
            <a:ext cx="1955456" cy="219291"/>
          </a:xfrm>
          <a:prstGeom prst="rect">
            <a:avLst/>
          </a:prstGeom>
        </p:spPr>
        <p:txBody>
          <a:bodyPr wrap="square">
            <a:spAutoFit/>
          </a:bodyPr>
          <a:lstStyle/>
          <a:p>
            <a:pPr algn="ctr">
              <a:spcAft>
                <a:spcPts val="150"/>
              </a:spcAft>
              <a:defRPr/>
            </a:pPr>
            <a:r>
              <a:rPr lang="sv-SE" sz="825" b="1" dirty="0">
                <a:solidFill>
                  <a:schemeClr val="accent4"/>
                </a:solidFill>
              </a:rPr>
              <a:t>Socialtjänst</a:t>
            </a:r>
          </a:p>
        </p:txBody>
      </p:sp>
      <p:grpSp>
        <p:nvGrpSpPr>
          <p:cNvPr id="72" name="Grupp 71"/>
          <p:cNvGrpSpPr/>
          <p:nvPr/>
        </p:nvGrpSpPr>
        <p:grpSpPr>
          <a:xfrm>
            <a:off x="7735795" y="2467503"/>
            <a:ext cx="1962455" cy="959008"/>
            <a:chOff x="2701196" y="1295892"/>
            <a:chExt cx="2616607" cy="1229497"/>
          </a:xfrm>
        </p:grpSpPr>
        <p:sp>
          <p:nvSpPr>
            <p:cNvPr id="73" name="Ellips 72"/>
            <p:cNvSpPr/>
            <p:nvPr/>
          </p:nvSpPr>
          <p:spPr>
            <a:xfrm>
              <a:off x="2710528" y="1295892"/>
              <a:ext cx="2607275" cy="1229497"/>
            </a:xfrm>
            <a:prstGeom prst="ellipse">
              <a:avLst/>
            </a:prstGeom>
            <a:solidFill>
              <a:schemeClr val="accent5">
                <a:lumMod val="60000"/>
                <a:lumOff val="40000"/>
              </a:schemeClr>
            </a:solidFill>
            <a:ln w="1270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25">
                <a:solidFill>
                  <a:schemeClr val="tx1"/>
                </a:solidFill>
              </a:endParaRPr>
            </a:p>
          </p:txBody>
        </p:sp>
        <p:sp>
          <p:nvSpPr>
            <p:cNvPr id="74" name="Rektangel 73"/>
            <p:cNvSpPr/>
            <p:nvPr/>
          </p:nvSpPr>
          <p:spPr>
            <a:xfrm>
              <a:off x="3323801" y="1641548"/>
              <a:ext cx="1885750" cy="769441"/>
            </a:xfrm>
            <a:prstGeom prst="rect">
              <a:avLst/>
            </a:prstGeom>
          </p:spPr>
          <p:txBody>
            <a:bodyPr wrap="square">
              <a:spAutoFit/>
            </a:bodyPr>
            <a:lstStyle/>
            <a:p>
              <a:pPr lvl="0">
                <a:defRPr/>
              </a:pPr>
              <a:r>
                <a:rPr lang="sv-SE" sz="825" dirty="0">
                  <a:solidFill>
                    <a:schemeClr val="accent4"/>
                  </a:solidFill>
                </a:rPr>
                <a:t>Försäkringskassan</a:t>
              </a:r>
            </a:p>
            <a:p>
              <a:pPr lvl="0">
                <a:defRPr/>
              </a:pPr>
              <a:r>
                <a:rPr lang="sv-SE" sz="825" dirty="0">
                  <a:solidFill>
                    <a:schemeClr val="accent4"/>
                  </a:solidFill>
                </a:rPr>
                <a:t>Arbetsförmedlingen</a:t>
              </a:r>
            </a:p>
            <a:p>
              <a:pPr lvl="0">
                <a:defRPr/>
              </a:pPr>
              <a:r>
                <a:rPr lang="sv-SE" sz="825" dirty="0">
                  <a:solidFill>
                    <a:schemeClr val="accent4"/>
                  </a:solidFill>
                </a:rPr>
                <a:t>Arbetsgivaren/skolan</a:t>
              </a:r>
            </a:p>
            <a:p>
              <a:pPr lvl="0">
                <a:defRPr/>
              </a:pPr>
              <a:r>
                <a:rPr lang="sv-SE" sz="825" dirty="0">
                  <a:solidFill>
                    <a:schemeClr val="accent4"/>
                  </a:solidFill>
                </a:rPr>
                <a:t>Närstående </a:t>
              </a:r>
            </a:p>
          </p:txBody>
        </p:sp>
        <p:sp>
          <p:nvSpPr>
            <p:cNvPr id="75" name="Rektangel 74"/>
            <p:cNvSpPr/>
            <p:nvPr/>
          </p:nvSpPr>
          <p:spPr>
            <a:xfrm>
              <a:off x="2701196" y="1444611"/>
              <a:ext cx="2607275" cy="476791"/>
            </a:xfrm>
            <a:prstGeom prst="rect">
              <a:avLst/>
            </a:prstGeom>
          </p:spPr>
          <p:txBody>
            <a:bodyPr wrap="square">
              <a:spAutoFit/>
            </a:bodyPr>
            <a:lstStyle/>
            <a:p>
              <a:pPr algn="ctr">
                <a:spcAft>
                  <a:spcPts val="150"/>
                </a:spcAft>
                <a:defRPr/>
              </a:pPr>
              <a:r>
                <a:rPr lang="sv-SE" sz="825" b="1" dirty="0">
                  <a:solidFill>
                    <a:schemeClr val="accent4"/>
                  </a:solidFill>
                </a:rPr>
                <a:t>Övrig samverkan:</a:t>
              </a:r>
            </a:p>
            <a:p>
              <a:pPr algn="ctr">
                <a:spcAft>
                  <a:spcPts val="150"/>
                </a:spcAft>
                <a:defRPr/>
              </a:pPr>
              <a:endParaRPr lang="sv-SE" sz="825" b="1" dirty="0">
                <a:solidFill>
                  <a:srgbClr val="002B45"/>
                </a:solidFill>
              </a:endParaRPr>
            </a:p>
          </p:txBody>
        </p:sp>
      </p:grpSp>
      <p:cxnSp>
        <p:nvCxnSpPr>
          <p:cNvPr id="96" name="Rak koppling 95"/>
          <p:cNvCxnSpPr>
            <a:cxnSpLocks/>
            <a:endCxn id="10" idx="2"/>
          </p:cNvCxnSpPr>
          <p:nvPr/>
        </p:nvCxnSpPr>
        <p:spPr>
          <a:xfrm flipV="1">
            <a:off x="6385031" y="2364178"/>
            <a:ext cx="0" cy="43278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Rak koppling 4"/>
          <p:cNvCxnSpPr>
            <a:cxnSpLocks/>
            <a:stCxn id="77" idx="5"/>
          </p:cNvCxnSpPr>
          <p:nvPr/>
        </p:nvCxnSpPr>
        <p:spPr>
          <a:xfrm>
            <a:off x="5357668" y="2670914"/>
            <a:ext cx="775723" cy="71871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Rak koppling 6"/>
          <p:cNvCxnSpPr>
            <a:cxnSpLocks/>
          </p:cNvCxnSpPr>
          <p:nvPr/>
        </p:nvCxnSpPr>
        <p:spPr>
          <a:xfrm flipH="1" flipV="1">
            <a:off x="5598666" y="3670110"/>
            <a:ext cx="418391" cy="872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Rak koppling 10"/>
          <p:cNvCxnSpPr>
            <a:stCxn id="60" idx="7"/>
          </p:cNvCxnSpPr>
          <p:nvPr/>
        </p:nvCxnSpPr>
        <p:spPr>
          <a:xfrm flipV="1">
            <a:off x="5309661" y="4013273"/>
            <a:ext cx="746882" cy="5274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Rak koppling 17"/>
          <p:cNvCxnSpPr>
            <a:stCxn id="64" idx="1"/>
          </p:cNvCxnSpPr>
          <p:nvPr/>
        </p:nvCxnSpPr>
        <p:spPr>
          <a:xfrm flipH="1" flipV="1">
            <a:off x="6699804" y="3760773"/>
            <a:ext cx="1078847" cy="45126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Rak koppling 22"/>
          <p:cNvCxnSpPr>
            <a:stCxn id="73" idx="2"/>
          </p:cNvCxnSpPr>
          <p:nvPr/>
        </p:nvCxnSpPr>
        <p:spPr>
          <a:xfrm flipH="1">
            <a:off x="6640458" y="2928567"/>
            <a:ext cx="1102335" cy="49817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Rektangel 1"/>
          <p:cNvSpPr/>
          <p:nvPr/>
        </p:nvSpPr>
        <p:spPr>
          <a:xfrm>
            <a:off x="1795734" y="1961260"/>
            <a:ext cx="2158951" cy="907293"/>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25" dirty="0">
              <a:ln w="0"/>
              <a:solidFill>
                <a:schemeClr val="accent1"/>
              </a:solidFill>
              <a:effectLst>
                <a:outerShdw blurRad="38100" dist="25400" dir="5400000" algn="ctr" rotWithShape="0">
                  <a:srgbClr val="6E747A">
                    <a:alpha val="43000"/>
                  </a:srgbClr>
                </a:outerShdw>
              </a:effectLst>
            </a:endParaRPr>
          </a:p>
        </p:txBody>
      </p:sp>
      <p:sp>
        <p:nvSpPr>
          <p:cNvPr id="44" name="Rektangel 43"/>
          <p:cNvSpPr/>
          <p:nvPr/>
        </p:nvSpPr>
        <p:spPr>
          <a:xfrm>
            <a:off x="1790183" y="2031322"/>
            <a:ext cx="1824434" cy="836126"/>
          </a:xfrm>
          <a:prstGeom prst="rect">
            <a:avLst/>
          </a:prstGeom>
        </p:spPr>
        <p:txBody>
          <a:bodyPr wrap="square">
            <a:spAutoFit/>
          </a:bodyPr>
          <a:lstStyle/>
          <a:p>
            <a:pPr marL="136922" indent="-72629">
              <a:spcAft>
                <a:spcPts val="150"/>
              </a:spcAft>
              <a:buFont typeface="Arial" panose="020B0604020202020204" pitchFamily="34" charset="0"/>
              <a:buChar char="•"/>
              <a:defRPr/>
            </a:pPr>
            <a:r>
              <a:rPr lang="sv-SE" sz="750" dirty="0">
                <a:solidFill>
                  <a:srgbClr val="002B45"/>
                </a:solidFill>
              </a:rPr>
              <a:t>Upptäcka behov av bedömning, behandling och rehabilitering inom </a:t>
            </a:r>
            <a:r>
              <a:rPr lang="sv-SE" sz="750" dirty="0">
                <a:solidFill>
                  <a:schemeClr val="accent4"/>
                </a:solidFill>
              </a:rPr>
              <a:t>rätt vårdnivå</a:t>
            </a:r>
          </a:p>
          <a:p>
            <a:pPr marL="136922" indent="-72629">
              <a:spcAft>
                <a:spcPts val="150"/>
              </a:spcAft>
              <a:buFont typeface="Arial" panose="020B0604020202020204" pitchFamily="34" charset="0"/>
              <a:buChar char="•"/>
              <a:defRPr/>
            </a:pPr>
            <a:r>
              <a:rPr lang="sv-SE" sz="750" dirty="0">
                <a:solidFill>
                  <a:schemeClr val="accent4"/>
                </a:solidFill>
              </a:rPr>
              <a:t>Hänvisa till aktuell profession och disciplin </a:t>
            </a:r>
          </a:p>
          <a:p>
            <a:pPr marL="136922" indent="-72629">
              <a:spcAft>
                <a:spcPts val="150"/>
              </a:spcAft>
              <a:buFont typeface="Arial" panose="020B0604020202020204" pitchFamily="34" charset="0"/>
              <a:buChar char="•"/>
              <a:defRPr/>
            </a:pPr>
            <a:r>
              <a:rPr lang="sv-SE" sz="750" dirty="0">
                <a:solidFill>
                  <a:schemeClr val="accent4"/>
                </a:solidFill>
              </a:rPr>
              <a:t>Upptäcka behov av sjukskrivning</a:t>
            </a:r>
          </a:p>
        </p:txBody>
      </p:sp>
      <p:sp>
        <p:nvSpPr>
          <p:cNvPr id="3" name="Rektangel 2"/>
          <p:cNvSpPr/>
          <p:nvPr/>
        </p:nvSpPr>
        <p:spPr>
          <a:xfrm>
            <a:off x="1795463" y="3355159"/>
            <a:ext cx="2373848" cy="696008"/>
          </a:xfrm>
          <a:prstGeom prst="rect">
            <a:avLst/>
          </a:prstGeom>
          <a:solidFill>
            <a:schemeClr val="accent6">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25">
              <a:solidFill>
                <a:schemeClr val="tx1"/>
              </a:solidFill>
            </a:endParaRPr>
          </a:p>
        </p:txBody>
      </p:sp>
      <p:grpSp>
        <p:nvGrpSpPr>
          <p:cNvPr id="58" name="Grupp 57"/>
          <p:cNvGrpSpPr/>
          <p:nvPr/>
        </p:nvGrpSpPr>
        <p:grpSpPr>
          <a:xfrm>
            <a:off x="7742793" y="3654035"/>
            <a:ext cx="1991314" cy="959008"/>
            <a:chOff x="2710528" y="1295892"/>
            <a:chExt cx="2655085" cy="1229497"/>
          </a:xfrm>
        </p:grpSpPr>
        <p:sp>
          <p:nvSpPr>
            <p:cNvPr id="59" name="Ellips 58"/>
            <p:cNvSpPr/>
            <p:nvPr/>
          </p:nvSpPr>
          <p:spPr>
            <a:xfrm>
              <a:off x="2710528" y="1295892"/>
              <a:ext cx="2607275" cy="1229497"/>
            </a:xfrm>
            <a:prstGeom prst="ellipse">
              <a:avLst/>
            </a:prstGeom>
            <a:solidFill>
              <a:schemeClr val="accent4">
                <a:lumMod val="25000"/>
                <a:lumOff val="75000"/>
              </a:schemeClr>
            </a:solidFill>
            <a:ln w="1270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25">
                <a:solidFill>
                  <a:schemeClr val="tx1"/>
                </a:solidFill>
              </a:endParaRPr>
            </a:p>
          </p:txBody>
        </p:sp>
        <p:sp>
          <p:nvSpPr>
            <p:cNvPr id="64" name="Rektangel 63"/>
            <p:cNvSpPr/>
            <p:nvPr/>
          </p:nvSpPr>
          <p:spPr>
            <a:xfrm>
              <a:off x="2758339" y="1658114"/>
              <a:ext cx="2607274" cy="705322"/>
            </a:xfrm>
            <a:prstGeom prst="rect">
              <a:avLst/>
            </a:prstGeom>
          </p:spPr>
          <p:txBody>
            <a:bodyPr wrap="square">
              <a:spAutoFit/>
            </a:bodyPr>
            <a:lstStyle/>
            <a:p>
              <a:pPr algn="ctr">
                <a:spcAft>
                  <a:spcPts val="300"/>
                </a:spcAft>
                <a:defRPr/>
              </a:pPr>
              <a:r>
                <a:rPr lang="sv-SE" sz="825" b="1" dirty="0">
                  <a:solidFill>
                    <a:schemeClr val="accent4"/>
                  </a:solidFill>
                </a:rPr>
                <a:t>Regional specialistvård</a:t>
              </a:r>
            </a:p>
            <a:p>
              <a:pPr algn="ctr">
                <a:spcAft>
                  <a:spcPts val="300"/>
                </a:spcAft>
                <a:defRPr/>
              </a:pPr>
              <a:r>
                <a:rPr lang="sv-SE" sz="825" dirty="0">
                  <a:solidFill>
                    <a:schemeClr val="accent4"/>
                  </a:solidFill>
                </a:rPr>
                <a:t>Sluten eller öppen vård</a:t>
              </a:r>
            </a:p>
            <a:p>
              <a:pPr algn="ctr">
                <a:spcAft>
                  <a:spcPts val="150"/>
                </a:spcAft>
                <a:defRPr/>
              </a:pPr>
              <a:endParaRPr lang="sv-SE" sz="825" b="1" dirty="0">
                <a:solidFill>
                  <a:srgbClr val="002B45"/>
                </a:solidFill>
              </a:endParaRPr>
            </a:p>
          </p:txBody>
        </p:sp>
      </p:grpSp>
      <p:sp>
        <p:nvSpPr>
          <p:cNvPr id="67" name="Rektangel 66"/>
          <p:cNvSpPr/>
          <p:nvPr/>
        </p:nvSpPr>
        <p:spPr>
          <a:xfrm>
            <a:off x="1794377" y="3417304"/>
            <a:ext cx="1784135" cy="605294"/>
          </a:xfrm>
          <a:prstGeom prst="rect">
            <a:avLst/>
          </a:prstGeom>
        </p:spPr>
        <p:txBody>
          <a:bodyPr wrap="square">
            <a:spAutoFit/>
          </a:bodyPr>
          <a:lstStyle/>
          <a:p>
            <a:pPr marL="136922" indent="-72629">
              <a:spcAft>
                <a:spcPts val="150"/>
              </a:spcAft>
              <a:buFont typeface="Arial" panose="020B0604020202020204" pitchFamily="34" charset="0"/>
              <a:buChar char="•"/>
              <a:defRPr/>
            </a:pPr>
            <a:r>
              <a:rPr lang="sv-SE" sz="750" dirty="0">
                <a:solidFill>
                  <a:srgbClr val="002B45"/>
                </a:solidFill>
              </a:rPr>
              <a:t>Upptäcka behov av bedömning </a:t>
            </a:r>
            <a:br>
              <a:rPr lang="sv-SE" sz="750" dirty="0">
                <a:solidFill>
                  <a:srgbClr val="002B45"/>
                </a:solidFill>
              </a:rPr>
            </a:br>
            <a:r>
              <a:rPr lang="sv-SE" sz="750" dirty="0">
                <a:solidFill>
                  <a:srgbClr val="002B45"/>
                </a:solidFill>
              </a:rPr>
              <a:t>och behandling inom </a:t>
            </a:r>
            <a:r>
              <a:rPr lang="sv-SE" sz="750" dirty="0">
                <a:solidFill>
                  <a:schemeClr val="accent4"/>
                </a:solidFill>
              </a:rPr>
              <a:t>rätt vårdnivå</a:t>
            </a:r>
          </a:p>
          <a:p>
            <a:pPr marL="134541" indent="-71438">
              <a:spcBef>
                <a:spcPts val="150"/>
              </a:spcBef>
              <a:spcAft>
                <a:spcPts val="225"/>
              </a:spcAft>
              <a:buFont typeface="Arial" panose="020B0604020202020204" pitchFamily="34" charset="0"/>
              <a:buChar char="•"/>
              <a:defRPr/>
            </a:pPr>
            <a:r>
              <a:rPr lang="sv-SE" sz="750" dirty="0">
                <a:solidFill>
                  <a:schemeClr val="accent4"/>
                </a:solidFill>
              </a:rPr>
              <a:t>Hänvisa till aktuell profession </a:t>
            </a:r>
            <a:br>
              <a:rPr lang="sv-SE" sz="750" dirty="0">
                <a:solidFill>
                  <a:schemeClr val="accent4"/>
                </a:solidFill>
              </a:rPr>
            </a:br>
            <a:r>
              <a:rPr lang="sv-SE" sz="750" dirty="0">
                <a:solidFill>
                  <a:schemeClr val="accent4"/>
                </a:solidFill>
              </a:rPr>
              <a:t>för bedömning</a:t>
            </a:r>
          </a:p>
        </p:txBody>
      </p:sp>
      <p:sp>
        <p:nvSpPr>
          <p:cNvPr id="68" name="Rektangel 67"/>
          <p:cNvSpPr/>
          <p:nvPr/>
        </p:nvSpPr>
        <p:spPr>
          <a:xfrm>
            <a:off x="1794376" y="4542179"/>
            <a:ext cx="2186620" cy="694955"/>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25">
              <a:solidFill>
                <a:schemeClr val="tx1"/>
              </a:solidFill>
            </a:endParaRPr>
          </a:p>
        </p:txBody>
      </p:sp>
      <p:sp>
        <p:nvSpPr>
          <p:cNvPr id="69" name="Rektangel 68"/>
          <p:cNvSpPr/>
          <p:nvPr/>
        </p:nvSpPr>
        <p:spPr>
          <a:xfrm>
            <a:off x="1786540" y="4621524"/>
            <a:ext cx="1910964" cy="579646"/>
          </a:xfrm>
          <a:prstGeom prst="rect">
            <a:avLst/>
          </a:prstGeom>
        </p:spPr>
        <p:txBody>
          <a:bodyPr wrap="square">
            <a:spAutoFit/>
          </a:bodyPr>
          <a:lstStyle/>
          <a:p>
            <a:pPr marL="134541" indent="-71438">
              <a:spcBef>
                <a:spcPts val="150"/>
              </a:spcBef>
              <a:spcAft>
                <a:spcPts val="225"/>
              </a:spcAft>
              <a:buFont typeface="Arial" panose="020B0604020202020204" pitchFamily="34" charset="0"/>
              <a:buChar char="•"/>
              <a:defRPr/>
            </a:pPr>
            <a:r>
              <a:rPr lang="sv-SE" sz="750" dirty="0">
                <a:solidFill>
                  <a:schemeClr val="accent4"/>
                </a:solidFill>
              </a:rPr>
              <a:t>Upptäcka förvärrade eller nytillkomna besvär och hjälpbehov</a:t>
            </a:r>
          </a:p>
          <a:p>
            <a:pPr marL="134541" indent="-71438">
              <a:spcAft>
                <a:spcPts val="225"/>
              </a:spcAft>
              <a:buFont typeface="Arial" panose="020B0604020202020204" pitchFamily="34" charset="0"/>
              <a:buChar char="•"/>
              <a:defRPr/>
            </a:pPr>
            <a:r>
              <a:rPr lang="sv-SE" sz="750" dirty="0">
                <a:solidFill>
                  <a:schemeClr val="accent4"/>
                </a:solidFill>
              </a:rPr>
              <a:t>Följa rutiner för hur och när kontakt behöver tas för bedömning av besvär </a:t>
            </a:r>
          </a:p>
        </p:txBody>
      </p:sp>
      <p:grpSp>
        <p:nvGrpSpPr>
          <p:cNvPr id="76" name="Grupp 75"/>
          <p:cNvGrpSpPr/>
          <p:nvPr/>
        </p:nvGrpSpPr>
        <p:grpSpPr>
          <a:xfrm>
            <a:off x="3640574" y="1877032"/>
            <a:ext cx="2017916" cy="1125163"/>
            <a:chOff x="2710528" y="1287761"/>
            <a:chExt cx="2690554" cy="1293577"/>
          </a:xfrm>
        </p:grpSpPr>
        <p:sp>
          <p:nvSpPr>
            <p:cNvPr id="77" name="Ellips 76"/>
            <p:cNvSpPr/>
            <p:nvPr/>
          </p:nvSpPr>
          <p:spPr>
            <a:xfrm>
              <a:off x="2710528" y="1287761"/>
              <a:ext cx="2607275" cy="1229497"/>
            </a:xfrm>
            <a:prstGeom prst="ellipse">
              <a:avLst/>
            </a:prstGeom>
            <a:solidFill>
              <a:schemeClr val="accent1"/>
            </a:solidFill>
            <a:ln w="1270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25">
                <a:solidFill>
                  <a:schemeClr val="tx1"/>
                </a:solidFill>
              </a:endParaRPr>
            </a:p>
          </p:txBody>
        </p:sp>
        <p:sp>
          <p:nvSpPr>
            <p:cNvPr id="78" name="Rektangel 77"/>
            <p:cNvSpPr/>
            <p:nvPr/>
          </p:nvSpPr>
          <p:spPr>
            <a:xfrm>
              <a:off x="3142404" y="1599420"/>
              <a:ext cx="2258678" cy="981918"/>
            </a:xfrm>
            <a:prstGeom prst="rect">
              <a:avLst/>
            </a:prstGeom>
          </p:spPr>
          <p:txBody>
            <a:bodyPr wrap="square">
              <a:spAutoFit/>
            </a:bodyPr>
            <a:lstStyle/>
            <a:p>
              <a:pPr lvl="0">
                <a:defRPr/>
              </a:pPr>
              <a:r>
                <a:rPr lang="sv-SE" sz="825" dirty="0">
                  <a:solidFill>
                    <a:schemeClr val="accent4"/>
                  </a:solidFill>
                </a:rPr>
                <a:t>Läkare</a:t>
              </a:r>
            </a:p>
            <a:p>
              <a:pPr>
                <a:defRPr/>
              </a:pPr>
              <a:r>
                <a:rPr lang="sv-SE" sz="825" dirty="0">
                  <a:solidFill>
                    <a:schemeClr val="accent4"/>
                  </a:solidFill>
                </a:rPr>
                <a:t>Rehabkoordinator</a:t>
              </a:r>
            </a:p>
            <a:p>
              <a:pPr lvl="0">
                <a:defRPr/>
              </a:pPr>
              <a:r>
                <a:rPr lang="sv-SE" sz="825" dirty="0">
                  <a:solidFill>
                    <a:schemeClr val="accent4"/>
                  </a:solidFill>
                </a:rPr>
                <a:t>Sjuksköterska</a:t>
              </a:r>
            </a:p>
            <a:p>
              <a:pPr lvl="0">
                <a:defRPr/>
              </a:pPr>
              <a:r>
                <a:rPr lang="sv-SE" sz="825" dirty="0">
                  <a:solidFill>
                    <a:schemeClr val="accent4"/>
                  </a:solidFill>
                </a:rPr>
                <a:t>Rehabiliteringsprofessioner*</a:t>
              </a:r>
            </a:p>
            <a:p>
              <a:pPr>
                <a:defRPr/>
              </a:pPr>
              <a:r>
                <a:rPr lang="sv-SE" sz="825" dirty="0">
                  <a:solidFill>
                    <a:schemeClr val="accent4"/>
                  </a:solidFill>
                </a:rPr>
                <a:t>Övrig vårdpersonal </a:t>
              </a:r>
            </a:p>
            <a:p>
              <a:pPr lvl="0">
                <a:defRPr/>
              </a:pPr>
              <a:endParaRPr lang="sv-SE" sz="825" dirty="0">
                <a:solidFill>
                  <a:schemeClr val="accent4"/>
                </a:solidFill>
              </a:endParaRPr>
            </a:p>
          </p:txBody>
        </p:sp>
        <p:sp>
          <p:nvSpPr>
            <p:cNvPr id="80" name="Rektangel 79"/>
            <p:cNvSpPr/>
            <p:nvPr/>
          </p:nvSpPr>
          <p:spPr>
            <a:xfrm>
              <a:off x="2752167" y="1407368"/>
              <a:ext cx="2607275" cy="252114"/>
            </a:xfrm>
            <a:prstGeom prst="rect">
              <a:avLst/>
            </a:prstGeom>
          </p:spPr>
          <p:txBody>
            <a:bodyPr wrap="square">
              <a:spAutoFit/>
            </a:bodyPr>
            <a:lstStyle/>
            <a:p>
              <a:pPr algn="ctr">
                <a:spcAft>
                  <a:spcPts val="150"/>
                </a:spcAft>
                <a:defRPr/>
              </a:pPr>
              <a:r>
                <a:rPr lang="sv-SE" sz="825" b="1" dirty="0">
                  <a:solidFill>
                    <a:schemeClr val="accent4"/>
                  </a:solidFill>
                </a:rPr>
                <a:t>Regional primärvård </a:t>
              </a:r>
            </a:p>
          </p:txBody>
        </p:sp>
      </p:grpSp>
      <p:sp>
        <p:nvSpPr>
          <p:cNvPr id="48" name="Rektangel 47"/>
          <p:cNvSpPr/>
          <p:nvPr/>
        </p:nvSpPr>
        <p:spPr>
          <a:xfrm>
            <a:off x="7686296" y="4545913"/>
            <a:ext cx="2004954" cy="722438"/>
          </a:xfrm>
          <a:prstGeom prst="rect">
            <a:avLst/>
          </a:prstGeom>
          <a:solidFill>
            <a:srgbClr val="3DB7E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104">
              <a:spcBef>
                <a:spcPts val="150"/>
              </a:spcBef>
              <a:spcAft>
                <a:spcPts val="225"/>
              </a:spcAft>
              <a:defRPr/>
            </a:pPr>
            <a:endParaRPr lang="sv-SE" sz="750" dirty="0">
              <a:solidFill>
                <a:srgbClr val="002B45"/>
              </a:solidFill>
            </a:endParaRPr>
          </a:p>
        </p:txBody>
      </p:sp>
      <p:sp>
        <p:nvSpPr>
          <p:cNvPr id="6" name="Rektangel 5"/>
          <p:cNvSpPr/>
          <p:nvPr/>
        </p:nvSpPr>
        <p:spPr>
          <a:xfrm>
            <a:off x="7649610" y="4648510"/>
            <a:ext cx="2059245" cy="579646"/>
          </a:xfrm>
          <a:prstGeom prst="rect">
            <a:avLst/>
          </a:prstGeom>
        </p:spPr>
        <p:txBody>
          <a:bodyPr wrap="square">
            <a:spAutoFit/>
          </a:bodyPr>
          <a:lstStyle/>
          <a:p>
            <a:pPr marL="136922" indent="-72629">
              <a:spcAft>
                <a:spcPts val="150"/>
              </a:spcAft>
              <a:buFont typeface="Arial" panose="020B0604020202020204" pitchFamily="34" charset="0"/>
              <a:buChar char="•"/>
              <a:defRPr/>
            </a:pPr>
            <a:r>
              <a:rPr lang="sv-SE" sz="750" dirty="0">
                <a:solidFill>
                  <a:schemeClr val="accent4"/>
                </a:solidFill>
              </a:rPr>
              <a:t>Upptäcka behov av bedömning </a:t>
            </a:r>
            <a:br>
              <a:rPr lang="sv-SE" sz="750" dirty="0">
                <a:solidFill>
                  <a:schemeClr val="accent4"/>
                </a:solidFill>
              </a:rPr>
            </a:br>
            <a:r>
              <a:rPr lang="sv-SE" sz="750" dirty="0">
                <a:solidFill>
                  <a:schemeClr val="accent4"/>
                </a:solidFill>
              </a:rPr>
              <a:t>och behandling inom rätt vårdnivå</a:t>
            </a:r>
          </a:p>
          <a:p>
            <a:pPr marL="134541" indent="-71438">
              <a:spcAft>
                <a:spcPts val="225"/>
              </a:spcAft>
              <a:buFont typeface="Arial" panose="020B0604020202020204" pitchFamily="34" charset="0"/>
              <a:buChar char="•"/>
              <a:defRPr/>
            </a:pPr>
            <a:r>
              <a:rPr lang="sv-SE" sz="750" dirty="0">
                <a:solidFill>
                  <a:schemeClr val="accent4"/>
                </a:solidFill>
              </a:rPr>
              <a:t>Hänvisa till aktuell profession och disciplin på rätt vårdnivå </a:t>
            </a:r>
          </a:p>
        </p:txBody>
      </p:sp>
      <p:sp>
        <p:nvSpPr>
          <p:cNvPr id="8" name="Rektangel 7"/>
          <p:cNvSpPr/>
          <p:nvPr/>
        </p:nvSpPr>
        <p:spPr>
          <a:xfrm>
            <a:off x="2317994" y="5372791"/>
            <a:ext cx="1139382" cy="4506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25">
              <a:solidFill>
                <a:schemeClr val="tx1"/>
              </a:solidFill>
            </a:endParaRPr>
          </a:p>
        </p:txBody>
      </p:sp>
      <p:sp>
        <p:nvSpPr>
          <p:cNvPr id="49" name="textruta 48"/>
          <p:cNvSpPr txBox="1"/>
          <p:nvPr/>
        </p:nvSpPr>
        <p:spPr>
          <a:xfrm>
            <a:off x="2686444" y="5531620"/>
            <a:ext cx="4192173" cy="253916"/>
          </a:xfrm>
          <a:prstGeom prst="rect">
            <a:avLst/>
          </a:prstGeom>
          <a:noFill/>
          <a:ln>
            <a:noFill/>
          </a:ln>
        </p:spPr>
        <p:txBody>
          <a:bodyPr wrap="none" rtlCol="0">
            <a:spAutoFit/>
          </a:bodyPr>
          <a:lstStyle/>
          <a:p>
            <a:r>
              <a:rPr lang="sv-SE" sz="1050" dirty="0">
                <a:solidFill>
                  <a:schemeClr val="accent4"/>
                </a:solidFill>
              </a:rPr>
              <a:t>* </a:t>
            </a:r>
            <a:r>
              <a:rPr lang="sv-SE" sz="900" dirty="0">
                <a:solidFill>
                  <a:schemeClr val="accent4"/>
                </a:solidFill>
              </a:rPr>
              <a:t>Legitimerad arbetsterapeut, dietist, fysioterapeut, kurator, logoped, psykolog </a:t>
            </a:r>
          </a:p>
        </p:txBody>
      </p:sp>
      <p:sp>
        <p:nvSpPr>
          <p:cNvPr id="50" name="Rektangel 49"/>
          <p:cNvSpPr/>
          <p:nvPr/>
        </p:nvSpPr>
        <p:spPr>
          <a:xfrm flipH="1">
            <a:off x="5608755" y="4563873"/>
            <a:ext cx="1582870" cy="498855"/>
          </a:xfrm>
          <a:prstGeom prst="rect">
            <a:avLst/>
          </a:prstGeom>
        </p:spPr>
        <p:txBody>
          <a:bodyPr wrap="square">
            <a:spAutoFit/>
          </a:bodyPr>
          <a:lstStyle/>
          <a:p>
            <a:pPr algn="ctr">
              <a:spcAft>
                <a:spcPts val="150"/>
              </a:spcAft>
            </a:pPr>
            <a:r>
              <a:rPr lang="sv-SE" sz="825" b="1" dirty="0">
                <a:solidFill>
                  <a:schemeClr val="accent4"/>
                </a:solidFill>
              </a:rPr>
              <a:t>Person med </a:t>
            </a:r>
            <a:r>
              <a:rPr lang="sv-SE" sz="825" b="1" dirty="0" err="1">
                <a:solidFill>
                  <a:schemeClr val="accent4"/>
                </a:solidFill>
              </a:rPr>
              <a:t>postcovid</a:t>
            </a:r>
            <a:endParaRPr lang="sv-SE" sz="825" b="1" dirty="0">
              <a:solidFill>
                <a:schemeClr val="accent4"/>
              </a:solidFill>
            </a:endParaRPr>
          </a:p>
          <a:p>
            <a:pPr algn="ctr">
              <a:spcAft>
                <a:spcPts val="150"/>
              </a:spcAft>
            </a:pPr>
            <a:r>
              <a:rPr lang="sv-SE" sz="825">
                <a:solidFill>
                  <a:schemeClr val="accent4"/>
                </a:solidFill>
              </a:rPr>
              <a:t>(kvarstående </a:t>
            </a:r>
            <a:r>
              <a:rPr lang="sv-SE" sz="825" dirty="0">
                <a:solidFill>
                  <a:schemeClr val="accent4"/>
                </a:solidFill>
              </a:rPr>
              <a:t>eller sena </a:t>
            </a:r>
            <a:br>
              <a:rPr lang="sv-SE" sz="825" dirty="0">
                <a:solidFill>
                  <a:schemeClr val="accent4"/>
                </a:solidFill>
              </a:rPr>
            </a:br>
            <a:r>
              <a:rPr lang="sv-SE" sz="825" dirty="0">
                <a:solidFill>
                  <a:schemeClr val="accent4"/>
                </a:solidFill>
              </a:rPr>
              <a:t>symtom efter covid-19)</a:t>
            </a:r>
          </a:p>
        </p:txBody>
      </p:sp>
      <p:sp>
        <p:nvSpPr>
          <p:cNvPr id="51" name="textruta 50"/>
          <p:cNvSpPr txBox="1"/>
          <p:nvPr/>
        </p:nvSpPr>
        <p:spPr>
          <a:xfrm>
            <a:off x="2019248" y="284166"/>
            <a:ext cx="8499897" cy="430887"/>
          </a:xfrm>
          <a:prstGeom prst="rect">
            <a:avLst/>
          </a:prstGeom>
          <a:noFill/>
        </p:spPr>
        <p:txBody>
          <a:bodyPr wrap="square" rtlCol="0">
            <a:spAutoFit/>
          </a:bodyPr>
          <a:lstStyle/>
          <a:p>
            <a:r>
              <a:rPr lang="sv-SE" sz="2200" b="1" dirty="0" smtClean="0">
                <a:solidFill>
                  <a:schemeClr val="accent4"/>
                </a:solidFill>
              </a:rPr>
              <a:t>Aktörskarta för samverkan vid </a:t>
            </a:r>
            <a:r>
              <a:rPr lang="sv-SE" sz="2200" b="1" dirty="0" err="1" smtClean="0">
                <a:solidFill>
                  <a:schemeClr val="accent4"/>
                </a:solidFill>
              </a:rPr>
              <a:t>postcovid</a:t>
            </a:r>
            <a:endParaRPr lang="sv-SE" sz="1600" b="1" dirty="0">
              <a:solidFill>
                <a:schemeClr val="accent4"/>
              </a:solidFill>
            </a:endParaRPr>
          </a:p>
        </p:txBody>
      </p:sp>
    </p:spTree>
    <p:extLst>
      <p:ext uri="{BB962C8B-B14F-4D97-AF65-F5344CB8AC3E}">
        <p14:creationId xmlns:p14="http://schemas.microsoft.com/office/powerpoint/2010/main" val="29786748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1850904" y="239192"/>
            <a:ext cx="8043374" cy="1296144"/>
          </a:xfrm>
        </p:spPr>
        <p:txBody>
          <a:bodyPr/>
          <a:lstStyle/>
          <a:p>
            <a:r>
              <a:rPr lang="sv-SE" sz="2600" dirty="0">
                <a:ea typeface="Century Gothic" panose="020B0502020202020204" pitchFamily="34" charset="0"/>
              </a:rPr>
              <a:t>En del får </a:t>
            </a:r>
            <a:r>
              <a:rPr lang="sv-SE" sz="2600" dirty="0" err="1">
                <a:ea typeface="Century Gothic" panose="020B0502020202020204" pitchFamily="34" charset="0"/>
              </a:rPr>
              <a:t>postcovid</a:t>
            </a:r>
            <a:r>
              <a:rPr lang="sv-SE" sz="2600" dirty="0">
                <a:ea typeface="Century Gothic" panose="020B0502020202020204" pitchFamily="34" charset="0"/>
              </a:rPr>
              <a:t> efter covid-19 </a:t>
            </a:r>
            <a:br>
              <a:rPr lang="sv-SE" sz="2600" dirty="0">
                <a:ea typeface="Century Gothic" panose="020B0502020202020204" pitchFamily="34" charset="0"/>
              </a:rPr>
            </a:br>
            <a:r>
              <a:rPr lang="sv-SE" sz="2600" dirty="0">
                <a:ea typeface="Century Gothic" panose="020B0502020202020204" pitchFamily="34" charset="0"/>
              </a:rPr>
              <a:t>– så här använder du termen</a:t>
            </a:r>
            <a:r>
              <a:rPr lang="sv-SE" sz="5400" dirty="0">
                <a:ea typeface="Century Gothic" panose="020B0502020202020204" pitchFamily="34" charset="0"/>
              </a:rPr>
              <a:t/>
            </a:r>
            <a:br>
              <a:rPr lang="sv-SE" sz="5400" dirty="0">
                <a:ea typeface="Century Gothic" panose="020B0502020202020204" pitchFamily="34" charset="0"/>
              </a:rPr>
            </a:br>
            <a:endParaRPr lang="sv-SE" sz="1200" b="0" dirty="0"/>
          </a:p>
        </p:txBody>
      </p:sp>
      <p:pic>
        <p:nvPicPr>
          <p:cNvPr id="9" name="Platshållare för bild 8"/>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0001" b="10001"/>
          <a:stretch>
            <a:fillRect/>
          </a:stretch>
        </p:blipFill>
        <p:spPr>
          <a:xfrm>
            <a:off x="7069272" y="1629894"/>
            <a:ext cx="3299791" cy="3095625"/>
          </a:xfrm>
        </p:spPr>
      </p:pic>
      <p:sp>
        <p:nvSpPr>
          <p:cNvPr id="8" name="Platshållare för text 7"/>
          <p:cNvSpPr>
            <a:spLocks noGrp="1"/>
          </p:cNvSpPr>
          <p:nvPr>
            <p:ph type="body" sz="quarter" idx="16"/>
          </p:nvPr>
        </p:nvSpPr>
        <p:spPr>
          <a:xfrm>
            <a:off x="1850905" y="1629893"/>
            <a:ext cx="4850007" cy="4250402"/>
          </a:xfrm>
        </p:spPr>
        <p:txBody>
          <a:bodyPr/>
          <a:lstStyle/>
          <a:p>
            <a:pPr marL="0" indent="0">
              <a:spcAft>
                <a:spcPts val="0"/>
              </a:spcAft>
              <a:buNone/>
            </a:pPr>
            <a:r>
              <a:rPr lang="sv-SE" sz="1800" dirty="0" err="1">
                <a:ea typeface="Century Gothic" panose="020B0502020202020204" pitchFamily="34" charset="0"/>
              </a:rPr>
              <a:t>Termråd</a:t>
            </a:r>
            <a:r>
              <a:rPr lang="sv-SE" sz="1800" dirty="0">
                <a:ea typeface="Century Gothic" panose="020B0502020202020204" pitchFamily="34" charset="0"/>
              </a:rPr>
              <a:t>: </a:t>
            </a:r>
            <a:r>
              <a:rPr lang="sv-SE" sz="1800" b="0" dirty="0">
                <a:ea typeface="Century Gothic" panose="020B0502020202020204" pitchFamily="34" charset="0"/>
              </a:rPr>
              <a:t>Använd termen </a:t>
            </a:r>
            <a:r>
              <a:rPr lang="sv-SE" sz="1800" dirty="0">
                <a:ea typeface="Century Gothic" panose="020B0502020202020204" pitchFamily="34" charset="0"/>
              </a:rPr>
              <a:t>”</a:t>
            </a:r>
            <a:r>
              <a:rPr lang="sv-SE" sz="1800" dirty="0" err="1">
                <a:ea typeface="Century Gothic" panose="020B0502020202020204" pitchFamily="34" charset="0"/>
              </a:rPr>
              <a:t>postcovid</a:t>
            </a:r>
            <a:r>
              <a:rPr lang="sv-SE" sz="1800" dirty="0">
                <a:ea typeface="Century Gothic" panose="020B0502020202020204" pitchFamily="34" charset="0"/>
              </a:rPr>
              <a:t>” </a:t>
            </a:r>
            <a:r>
              <a:rPr lang="sv-SE" sz="1800" b="0" dirty="0">
                <a:ea typeface="Century Gothic" panose="020B0502020202020204" pitchFamily="34" charset="0"/>
              </a:rPr>
              <a:t>för hälsotillståndet med långvariga eller sena symtom efter en avslutad covid-19-infektion. Postcovid är en kortform av ”postinfektiöst tillstånd efter covid-19” i klassifikationen ICD-10-SE.</a:t>
            </a:r>
          </a:p>
          <a:p>
            <a:pPr marL="0" indent="0">
              <a:spcAft>
                <a:spcPts val="0"/>
              </a:spcAft>
              <a:buNone/>
            </a:pPr>
            <a:r>
              <a:rPr lang="sv-SE" sz="1800" b="0" dirty="0">
                <a:ea typeface="Century Gothic" panose="020B0502020202020204" pitchFamily="34" charset="0"/>
              </a:rPr>
              <a:t> </a:t>
            </a:r>
            <a:r>
              <a:rPr lang="sv-SE" sz="1800" dirty="0">
                <a:ea typeface="Century Gothic" panose="020B0502020202020204" pitchFamily="34" charset="0"/>
              </a:rPr>
              <a:t> </a:t>
            </a:r>
            <a:endParaRPr lang="sv-SE" sz="1800" dirty="0">
              <a:latin typeface="Calibri" panose="020F0502020204030204" pitchFamily="34" charset="0"/>
              <a:ea typeface="Century Gothic" panose="020B0502020202020204" pitchFamily="34" charset="0"/>
            </a:endParaRPr>
          </a:p>
          <a:p>
            <a:pPr marL="0" indent="0">
              <a:spcAft>
                <a:spcPts val="0"/>
              </a:spcAft>
              <a:buNone/>
            </a:pPr>
            <a:r>
              <a:rPr lang="sv-SE" sz="1800" dirty="0">
                <a:ea typeface="Century Gothic" panose="020B0502020202020204" pitchFamily="34" charset="0"/>
              </a:rPr>
              <a:t>Undvik </a:t>
            </a:r>
            <a:r>
              <a:rPr lang="sv-SE" sz="1800" b="0" dirty="0">
                <a:ea typeface="Century Gothic" panose="020B0502020202020204" pitchFamily="34" charset="0"/>
              </a:rPr>
              <a:t>benämningar som ”</a:t>
            </a:r>
            <a:r>
              <a:rPr lang="sv-SE" sz="1800" b="0" dirty="0" err="1">
                <a:ea typeface="Century Gothic" panose="020B0502020202020204" pitchFamily="34" charset="0"/>
              </a:rPr>
              <a:t>långtidscovid</a:t>
            </a:r>
            <a:r>
              <a:rPr lang="sv-SE" sz="1800" b="0" dirty="0">
                <a:ea typeface="Century Gothic" panose="020B0502020202020204" pitchFamily="34" charset="0"/>
              </a:rPr>
              <a:t>”, ”</a:t>
            </a:r>
            <a:r>
              <a:rPr lang="sv-SE" sz="1800" b="0" dirty="0" err="1">
                <a:ea typeface="Century Gothic" panose="020B0502020202020204" pitchFamily="34" charset="0"/>
              </a:rPr>
              <a:t>långcovid</a:t>
            </a:r>
            <a:r>
              <a:rPr lang="sv-SE" sz="1800" b="0" dirty="0">
                <a:ea typeface="Century Gothic" panose="020B0502020202020204" pitchFamily="34" charset="0"/>
              </a:rPr>
              <a:t>” och ”långtidssjuk”, eftersom personerna inte är sjuka i covid-19 längre.</a:t>
            </a:r>
            <a:endParaRPr lang="sv-SE" sz="1800" b="0" dirty="0">
              <a:latin typeface="Calibri" panose="020F0502020204030204" pitchFamily="34" charset="0"/>
              <a:ea typeface="Century Gothic" panose="020B0502020202020204" pitchFamily="34" charset="0"/>
            </a:endParaRPr>
          </a:p>
          <a:p>
            <a:pPr marL="0" indent="0">
              <a:spcAft>
                <a:spcPts val="0"/>
              </a:spcAft>
              <a:buNone/>
            </a:pPr>
            <a:r>
              <a:rPr lang="sv-SE" sz="1800" dirty="0">
                <a:ea typeface="Century Gothic" panose="020B0502020202020204" pitchFamily="34" charset="0"/>
              </a:rPr>
              <a:t> </a:t>
            </a:r>
            <a:endParaRPr lang="sv-SE" sz="1800" dirty="0">
              <a:latin typeface="Calibri" panose="020F0502020204030204" pitchFamily="34" charset="0"/>
              <a:ea typeface="Century Gothic" panose="020B0502020202020204" pitchFamily="34" charset="0"/>
            </a:endParaRPr>
          </a:p>
          <a:p>
            <a:pPr marL="0" indent="0">
              <a:spcAft>
                <a:spcPts val="0"/>
              </a:spcAft>
              <a:buNone/>
            </a:pPr>
            <a:r>
              <a:rPr lang="sv-SE" sz="1800" b="0" dirty="0">
                <a:ea typeface="Century Gothic" panose="020B0502020202020204" pitchFamily="34" charset="0"/>
              </a:rPr>
              <a:t>Personer som får en ny covid-19-infektion efter den första har covid-19, inte </a:t>
            </a:r>
            <a:r>
              <a:rPr lang="sv-SE" sz="1800" b="0" dirty="0" err="1">
                <a:ea typeface="Century Gothic" panose="020B0502020202020204" pitchFamily="34" charset="0"/>
              </a:rPr>
              <a:t>postcovid</a:t>
            </a:r>
            <a:r>
              <a:rPr lang="sv-SE" sz="1800" b="0" dirty="0">
                <a:ea typeface="Century Gothic" panose="020B0502020202020204" pitchFamily="34" charset="0"/>
              </a:rPr>
              <a:t>.</a:t>
            </a:r>
            <a:endParaRPr lang="sv-SE" sz="1800" b="0" dirty="0">
              <a:latin typeface="Calibri" panose="020F0502020204030204" pitchFamily="34" charset="0"/>
              <a:ea typeface="Century Gothic" panose="020B0502020202020204" pitchFamily="34" charset="0"/>
            </a:endParaRPr>
          </a:p>
        </p:txBody>
      </p:sp>
      <p:sp>
        <p:nvSpPr>
          <p:cNvPr id="10" name="textruta 9"/>
          <p:cNvSpPr txBox="1"/>
          <p:nvPr/>
        </p:nvSpPr>
        <p:spPr>
          <a:xfrm>
            <a:off x="7069271" y="4820076"/>
            <a:ext cx="3187470" cy="830997"/>
          </a:xfrm>
          <a:prstGeom prst="rect">
            <a:avLst/>
          </a:prstGeom>
          <a:noFill/>
        </p:spPr>
        <p:txBody>
          <a:bodyPr wrap="square" rtlCol="0">
            <a:spAutoFit/>
          </a:bodyPr>
          <a:lstStyle/>
          <a:p>
            <a:r>
              <a:rPr lang="sv-SE" sz="800" i="1" dirty="0">
                <a:ea typeface="Century Gothic" panose="020B0502020202020204" pitchFamily="34" charset="0"/>
              </a:rPr>
              <a:t>En covid-19-infektion läker oftast efter 2–3 veckor, även om det kan ta längre tid. En del har dock fortfarande symtom när infektionen är över, eller får nya symtom senare. Det kan vara extrem trötthet, andnöd, huvudvärk, hosta med mera – det finns stora variationer i patientgruppen.</a:t>
            </a:r>
            <a:r>
              <a:rPr lang="sv-SE" sz="800" dirty="0">
                <a:latin typeface="Calibri" panose="020F0502020204030204" pitchFamily="34" charset="0"/>
                <a:ea typeface="Century Gothic" panose="020B0502020202020204" pitchFamily="34" charset="0"/>
              </a:rPr>
              <a:t/>
            </a:r>
            <a:br>
              <a:rPr lang="sv-SE" sz="800" dirty="0">
                <a:latin typeface="Calibri" panose="020F0502020204030204" pitchFamily="34" charset="0"/>
                <a:ea typeface="Century Gothic" panose="020B0502020202020204" pitchFamily="34" charset="0"/>
              </a:rPr>
            </a:br>
            <a:endParaRPr lang="sv-SE" sz="800" dirty="0"/>
          </a:p>
        </p:txBody>
      </p:sp>
    </p:spTree>
    <p:extLst>
      <p:ext uri="{BB962C8B-B14F-4D97-AF65-F5344CB8AC3E}">
        <p14:creationId xmlns:p14="http://schemas.microsoft.com/office/powerpoint/2010/main" val="1878762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Stöd del 2</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smtClean="0"/>
              <a:t>Sveriges kunskapsmyndighet för vård och omsorg</a:t>
            </a:r>
            <a:endParaRPr lang="sv-SE" dirty="0"/>
          </a:p>
        </p:txBody>
      </p:sp>
      <p:pic>
        <p:nvPicPr>
          <p:cNvPr id="9" name="Bildobjekt 8"/>
          <p:cNvPicPr>
            <a:picLocks noChangeAspect="1"/>
          </p:cNvPicPr>
          <p:nvPr/>
        </p:nvPicPr>
        <p:blipFill>
          <a:blip r:embed="rId3"/>
          <a:stretch>
            <a:fillRect/>
          </a:stretch>
        </p:blipFill>
        <p:spPr>
          <a:xfrm>
            <a:off x="5346375" y="687600"/>
            <a:ext cx="4074188" cy="5133336"/>
          </a:xfrm>
          <a:prstGeom prst="rect">
            <a:avLst/>
          </a:prstGeom>
          <a:ln>
            <a:noFill/>
          </a:ln>
          <a:effectLst>
            <a:outerShdw blurRad="292100" dist="139700" dir="2700000" algn="tl" rotWithShape="0">
              <a:srgbClr val="333333">
                <a:alpha val="65000"/>
              </a:srgbClr>
            </a:outerShdw>
          </a:effectLst>
        </p:spPr>
      </p:pic>
      <p:sp>
        <p:nvSpPr>
          <p:cNvPr id="6" name="textruta 5"/>
          <p:cNvSpPr txBox="1"/>
          <p:nvPr/>
        </p:nvSpPr>
        <p:spPr>
          <a:xfrm>
            <a:off x="5705961" y="3958888"/>
            <a:ext cx="3355017" cy="1862048"/>
          </a:xfrm>
          <a:prstGeom prst="rect">
            <a:avLst/>
          </a:prstGeom>
          <a:noFill/>
        </p:spPr>
        <p:txBody>
          <a:bodyPr wrap="square" rtlCol="0">
            <a:spAutoFit/>
          </a:bodyPr>
          <a:lstStyle/>
          <a:p>
            <a:pPr marL="342900" indent="-342900">
              <a:buFont typeface="Wingdings" panose="05000000000000000000" pitchFamily="2" charset="2"/>
              <a:buChar char="q"/>
            </a:pPr>
            <a:r>
              <a:rPr lang="sv-SE" sz="1600" dirty="0"/>
              <a:t>Stöd för utveckling av relevanta verksamheter, processer och vårdkedjor</a:t>
            </a:r>
          </a:p>
          <a:p>
            <a:pPr marL="342900" indent="-342900">
              <a:buFont typeface="Wingdings" panose="05000000000000000000" pitchFamily="2" charset="2"/>
              <a:buChar char="q"/>
            </a:pPr>
            <a:endParaRPr lang="sv-SE" sz="1600" dirty="0"/>
          </a:p>
          <a:p>
            <a:pPr marL="342900" indent="-342900">
              <a:buFont typeface="Wingdings" panose="05000000000000000000" pitchFamily="2" charset="2"/>
              <a:buChar char="q"/>
            </a:pPr>
            <a:r>
              <a:rPr lang="sv-SE" sz="1600" dirty="0"/>
              <a:t>Beskrivning av insatser utifrån symtom och olika vårdnivåer</a:t>
            </a:r>
          </a:p>
          <a:p>
            <a:endParaRPr lang="sv-SE" sz="1900" dirty="0"/>
          </a:p>
        </p:txBody>
      </p:sp>
    </p:spTree>
    <p:extLst>
      <p:ext uri="{BB962C8B-B14F-4D97-AF65-F5344CB8AC3E}">
        <p14:creationId xmlns:p14="http://schemas.microsoft.com/office/powerpoint/2010/main" val="2797232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SoS-PPT-svensk-150922">
  <a:themeElements>
    <a:clrScheme name="Anpassat 4">
      <a:dk1>
        <a:srgbClr val="000000"/>
      </a:dk1>
      <a:lt1>
        <a:srgbClr val="DAD7CB"/>
      </a:lt1>
      <a:dk2>
        <a:srgbClr val="8D6E97"/>
      </a:dk2>
      <a:lt2>
        <a:srgbClr val="4A7729"/>
      </a:lt2>
      <a:accent1>
        <a:srgbClr val="A6BCC6"/>
      </a:accent1>
      <a:accent2>
        <a:srgbClr val="7D9AAA"/>
      </a:accent2>
      <a:accent3>
        <a:srgbClr val="D3BF96"/>
      </a:accent3>
      <a:accent4>
        <a:srgbClr val="002B45"/>
      </a:accent4>
      <a:accent5>
        <a:srgbClr val="857363"/>
      </a:accent5>
      <a:accent6>
        <a:srgbClr val="452325"/>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D7CB"/>
        </a:solidFill>
        <a:ln>
          <a:noFill/>
        </a:ln>
      </a:spPr>
      <a:bodyPr rtlCol="0" anchor="ctr"/>
      <a:lstStyle>
        <a:defPPr algn="ctr">
          <a:defRPr sz="19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900" smtClean="0"/>
        </a:defPPr>
      </a:lstStyle>
    </a:txDef>
  </a:objectDefaults>
  <a:extraClrSchemeLst/>
  <a:custClrLst>
    <a:custClr name="Beige Diagrambakgrund">
      <a:srgbClr val="DAD7CB"/>
    </a:custClr>
    <a:custClr name="Mörkbeige">
      <a:srgbClr val="D3BF96"/>
    </a:custClr>
    <a:custClr>
      <a:srgbClr val="AAA38E"/>
    </a:custClr>
    <a:custClr name="Brun">
      <a:srgbClr val="857363"/>
    </a:custClr>
    <a:custClr name="Mellanbrun">
      <a:srgbClr val="6D5047"/>
    </a:custClr>
    <a:custClr name="Mörkbrun">
      <a:srgbClr val="452325"/>
    </a:custClr>
    <a:custClr name="Vit">
      <a:srgbClr val="FFFFFF"/>
    </a:custClr>
    <a:custClr name="Vit">
      <a:srgbClr val="FFFFFF"/>
    </a:custClr>
    <a:custClr name="Svart">
      <a:srgbClr val="000000"/>
    </a:custClr>
    <a:custClr name="Vit">
      <a:srgbClr val="FFFFFF"/>
    </a:custClr>
    <a:custClr name="Ljusblå">
      <a:srgbClr val="E0E6E6"/>
    </a:custClr>
    <a:custClr name="Isblå">
      <a:srgbClr val="A6BCC6"/>
    </a:custClr>
    <a:custClr name="Ljus blågrå">
      <a:srgbClr val="A5ACAF"/>
    </a:custClr>
    <a:custClr name="Blågrå">
      <a:srgbClr val="7D9AAA"/>
    </a:custClr>
    <a:custClr name="Mörk blågrå">
      <a:srgbClr val="51626F"/>
    </a:custClr>
    <a:custClr name="Mörkblå">
      <a:srgbClr val="002B45"/>
    </a:custClr>
    <a:custClr name="Vit">
      <a:srgbClr val="FFFFFF"/>
    </a:custClr>
    <a:custClr name="Accentfärg orange">
      <a:srgbClr val="ED8B00"/>
    </a:custClr>
    <a:custClr name="Accentfärg turkos">
      <a:srgbClr val="3DB7E4"/>
    </a:custClr>
    <a:custClr name="Accentfärg grön">
      <a:srgbClr val="3F9C35"/>
    </a:custClr>
    <a:custClr name="Diagramfärg Riket 251/230/204">
      <a:srgbClr val="FBE6CC"/>
    </a:custClr>
    <a:custClr name="Diagramfärg Riket 246/205/153">
      <a:srgbClr val="F6CD99"/>
    </a:custClr>
    <a:custClr name="Diagramfärg Riket 242/181/102">
      <a:srgbClr val="F2B566"/>
    </a:custClr>
    <a:custClr name="Diagramfärg Riket Huvudfärg">
      <a:srgbClr val="ED8B00"/>
    </a:custClr>
    <a:custClr name="Diagramfärg Riket 175/98/10">
      <a:srgbClr val="AF620A"/>
    </a:custClr>
    <a:custClr name="Diagramfärg Riket 117/66/0">
      <a:srgbClr val="754200"/>
    </a:custClr>
    <a:custClr name="Vit">
      <a:srgbClr val="FFFFFF"/>
    </a:custClr>
    <a:custClr name="Diagramfärg Riket Huvudfärg">
      <a:srgbClr val="ED8B00"/>
    </a:custClr>
    <a:custClr name="Diagramfärg alarmerande händelse">
      <a:srgbClr val="BA0C2F"/>
    </a:custClr>
    <a:custClr name="Beige Diagrambakgrund">
      <a:srgbClr val="DAD7CB"/>
    </a:custClr>
    <a:custClr name="Diagramfärg män 218/237/203">
      <a:srgbClr val="DAEDCB"/>
    </a:custClr>
    <a:custClr name="Diagramfärg män 180/219/151">
      <a:srgbClr val="B4DB97"/>
    </a:custClr>
    <a:custClr name="Diagramfärg män 142/201/99">
      <a:srgbClr val="8EC963"/>
    </a:custClr>
    <a:custClr name="Diagramfärg män Huvudfärg">
      <a:srgbClr val="4A7729"/>
    </a:custClr>
    <a:custClr name="Diagramfärg män 55/88/31">
      <a:srgbClr val="3B581F"/>
    </a:custClr>
    <a:custClr name="Diagramfärg män 36/58/20">
      <a:srgbClr val="243A14"/>
    </a:custClr>
    <a:custClr name="Vit">
      <a:srgbClr val="FFFFFF"/>
    </a:custClr>
    <a:custClr name="Diagramfärg män Huvudfärg">
      <a:srgbClr val="4A7729"/>
    </a:custClr>
    <a:custClr name="Vit">
      <a:srgbClr val="FFFFFF"/>
    </a:custClr>
    <a:custClr name="Vit">
      <a:srgbClr val="FFFFFF"/>
    </a:custClr>
    <a:custClr name="Diagramfärg kvinnor 232/225/234">
      <a:srgbClr val="E8E1EA"/>
    </a:custClr>
    <a:custClr name="Diagramfärg kvinnor 209/197/214">
      <a:srgbClr val="D1C5D6"/>
    </a:custClr>
    <a:custClr name="Diagramfärg kvinnor 186/167/192">
      <a:srgbClr val="BAA7C0"/>
    </a:custClr>
    <a:custClr name="Diagramfärg kvinnor Huvudfärg">
      <a:srgbClr val="8D6E97"/>
    </a:custClr>
    <a:custClr name="Diagramfärg kvinnor 106/82/114">
      <a:srgbClr val="6A5272"/>
    </a:custClr>
    <a:custClr name="Diagramfärg kvinnor 70/54/75">
      <a:srgbClr val="46364B"/>
    </a:custClr>
    <a:custClr name="Vit">
      <a:srgbClr val="FFFFFF"/>
    </a:custClr>
    <a:custClr name="Diagramfärg kvinnor huvudfärg">
      <a:srgbClr val="8D6E97"/>
    </a:custClr>
    <a:custClr name="Vit">
      <a:srgbClr val="FFFFFF"/>
    </a:custClr>
    <a:custClr name="Vit">
      <a:srgbClr val="FFFFFF"/>
    </a:custClr>
  </a:custClrLst>
  <a:extLst>
    <a:ext uri="{05A4C25C-085E-4340-85A3-A5531E510DB2}">
      <thm15:themeFamily xmlns:thm15="http://schemas.microsoft.com/office/thememl/2012/main" name="SoS PPT-sve-16.9.potx" id="{5FB52A0F-AAB8-41D5-B429-08CFAF4F1824}" vid="{01A0E70B-603C-4E46-A5A4-C3F353CF1FAF}"/>
    </a:ext>
  </a:extLst>
</a:theme>
</file>

<file path=ppt/theme/theme2.xml><?xml version="1.0" encoding="utf-8"?>
<a:theme xmlns:a="http://schemas.openxmlformats.org/drawingml/2006/main" name="1_SoS-PPT-svensk-150922">
  <a:themeElements>
    <a:clrScheme name="Anpassat 4">
      <a:dk1>
        <a:srgbClr val="000000"/>
      </a:dk1>
      <a:lt1>
        <a:srgbClr val="DAD7CB"/>
      </a:lt1>
      <a:dk2>
        <a:srgbClr val="8D6E97"/>
      </a:dk2>
      <a:lt2>
        <a:srgbClr val="4A7729"/>
      </a:lt2>
      <a:accent1>
        <a:srgbClr val="A6BCC6"/>
      </a:accent1>
      <a:accent2>
        <a:srgbClr val="7D9AAA"/>
      </a:accent2>
      <a:accent3>
        <a:srgbClr val="D3BF96"/>
      </a:accent3>
      <a:accent4>
        <a:srgbClr val="002B45"/>
      </a:accent4>
      <a:accent5>
        <a:srgbClr val="857363"/>
      </a:accent5>
      <a:accent6>
        <a:srgbClr val="452325"/>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D7CB"/>
        </a:solidFill>
        <a:ln>
          <a:noFill/>
        </a:ln>
      </a:spPr>
      <a:bodyPr rtlCol="0" anchor="ctr"/>
      <a:lstStyle>
        <a:defPPr algn="ctr">
          <a:defRPr sz="19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900" smtClean="0"/>
        </a:defPPr>
      </a:lstStyle>
    </a:txDef>
  </a:objectDefaults>
  <a:extraClrSchemeLst/>
  <a:custClrLst>
    <a:custClr name="Beige Diagrambakgrund">
      <a:srgbClr val="DAD7CB"/>
    </a:custClr>
    <a:custClr name="Mörkbeige">
      <a:srgbClr val="D3BF96"/>
    </a:custClr>
    <a:custClr>
      <a:srgbClr val="AAA38E"/>
    </a:custClr>
    <a:custClr name="Brun">
      <a:srgbClr val="857363"/>
    </a:custClr>
    <a:custClr name="Mellanbrun">
      <a:srgbClr val="6D5047"/>
    </a:custClr>
    <a:custClr name="Mörkbrun">
      <a:srgbClr val="452325"/>
    </a:custClr>
    <a:custClr name="Vit">
      <a:srgbClr val="FFFFFF"/>
    </a:custClr>
    <a:custClr name="Vit">
      <a:srgbClr val="FFFFFF"/>
    </a:custClr>
    <a:custClr name="Svart">
      <a:srgbClr val="000000"/>
    </a:custClr>
    <a:custClr name="Vit">
      <a:srgbClr val="FFFFFF"/>
    </a:custClr>
    <a:custClr name="Ljusblå">
      <a:srgbClr val="E0E6E6"/>
    </a:custClr>
    <a:custClr name="Isblå">
      <a:srgbClr val="A6BCC6"/>
    </a:custClr>
    <a:custClr name="Ljus blågrå">
      <a:srgbClr val="A5ACAF"/>
    </a:custClr>
    <a:custClr name="Blågrå">
      <a:srgbClr val="7D9AAA"/>
    </a:custClr>
    <a:custClr name="Mörk blågrå">
      <a:srgbClr val="51626F"/>
    </a:custClr>
    <a:custClr name="Mörkblå">
      <a:srgbClr val="002B45"/>
    </a:custClr>
    <a:custClr name="Vit">
      <a:srgbClr val="FFFFFF"/>
    </a:custClr>
    <a:custClr name="Accentfärg orange">
      <a:srgbClr val="ED8B00"/>
    </a:custClr>
    <a:custClr name="Accentfärg turkos">
      <a:srgbClr val="3DB7E4"/>
    </a:custClr>
    <a:custClr name="Accentfärg grön">
      <a:srgbClr val="3F9C35"/>
    </a:custClr>
    <a:custClr name="Diagramfärg Riket 251/230/204">
      <a:srgbClr val="FBE6CC"/>
    </a:custClr>
    <a:custClr name="Diagramfärg Riket 246/205/153">
      <a:srgbClr val="F6CD99"/>
    </a:custClr>
    <a:custClr name="Diagramfärg Riket 242/181/102">
      <a:srgbClr val="F2B566"/>
    </a:custClr>
    <a:custClr name="Diagramfärg Riket Huvudfärg">
      <a:srgbClr val="ED8B00"/>
    </a:custClr>
    <a:custClr name="Diagramfärg Riket 175/98/10">
      <a:srgbClr val="AF620A"/>
    </a:custClr>
    <a:custClr name="Diagramfärg Riket 117/66/0">
      <a:srgbClr val="754200"/>
    </a:custClr>
    <a:custClr name="Vit">
      <a:srgbClr val="FFFFFF"/>
    </a:custClr>
    <a:custClr name="Diagramfärg Riket Huvudfärg">
      <a:srgbClr val="ED8B00"/>
    </a:custClr>
    <a:custClr name="Diagramfärg alarmerande händelse">
      <a:srgbClr val="BA0C2F"/>
    </a:custClr>
    <a:custClr name="Beige Diagrambakgrund">
      <a:srgbClr val="DAD7CB"/>
    </a:custClr>
    <a:custClr name="Diagramfärg män 218/237/203">
      <a:srgbClr val="DAEDCB"/>
    </a:custClr>
    <a:custClr name="Diagramfärg män 180/219/151">
      <a:srgbClr val="B4DB97"/>
    </a:custClr>
    <a:custClr name="Diagramfärg män 142/201/99">
      <a:srgbClr val="8EC963"/>
    </a:custClr>
    <a:custClr name="Diagramfärg män Huvudfärg">
      <a:srgbClr val="4A7729"/>
    </a:custClr>
    <a:custClr name="Diagramfärg män 55/88/31">
      <a:srgbClr val="3B581F"/>
    </a:custClr>
    <a:custClr name="Diagramfärg män 36/58/20">
      <a:srgbClr val="243A14"/>
    </a:custClr>
    <a:custClr name="Vit">
      <a:srgbClr val="FFFFFF"/>
    </a:custClr>
    <a:custClr name="Diagramfärg män Huvudfärg">
      <a:srgbClr val="4A7729"/>
    </a:custClr>
    <a:custClr name="Vit">
      <a:srgbClr val="FFFFFF"/>
    </a:custClr>
    <a:custClr name="Vit">
      <a:srgbClr val="FFFFFF"/>
    </a:custClr>
    <a:custClr name="Diagramfärg kvinnor 232/225/234">
      <a:srgbClr val="E8E1EA"/>
    </a:custClr>
    <a:custClr name="Diagramfärg kvinnor 209/197/214">
      <a:srgbClr val="D1C5D6"/>
    </a:custClr>
    <a:custClr name="Diagramfärg kvinnor 186/167/192">
      <a:srgbClr val="BAA7C0"/>
    </a:custClr>
    <a:custClr name="Diagramfärg kvinnor Huvudfärg">
      <a:srgbClr val="8D6E97"/>
    </a:custClr>
    <a:custClr name="Diagramfärg kvinnor 106/82/114">
      <a:srgbClr val="6A5272"/>
    </a:custClr>
    <a:custClr name="Diagramfärg kvinnor 70/54/75">
      <a:srgbClr val="46364B"/>
    </a:custClr>
    <a:custClr name="Vit">
      <a:srgbClr val="FFFFFF"/>
    </a:custClr>
    <a:custClr name="Diagramfärg kvinnor huvudfärg">
      <a:srgbClr val="8D6E97"/>
    </a:custClr>
    <a:custClr name="Vit">
      <a:srgbClr val="FFFFFF"/>
    </a:custClr>
    <a:custClr name="Vit">
      <a:srgbClr val="FFFFFF"/>
    </a:custClr>
  </a:custClrLst>
  <a:extLst>
    <a:ext uri="{05A4C25C-085E-4340-85A3-A5531E510DB2}">
      <thm15:themeFamily xmlns:thm15="http://schemas.microsoft.com/office/thememl/2012/main" name="SoS PPT-sve-16.9.potx" id="{5FB52A0F-AAB8-41D5-B429-08CFAF4F1824}" vid="{01A0E70B-603C-4E46-A5A4-C3F353CF1FAF}"/>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SoS PPT-sve-16.9</Template>
  <TotalTime>857</TotalTime>
  <Words>2978</Words>
  <Application>Microsoft Office PowerPoint</Application>
  <PresentationFormat>Bredbild</PresentationFormat>
  <Paragraphs>352</Paragraphs>
  <Slides>36</Slides>
  <Notes>20</Notes>
  <HiddenSlides>0</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36</vt:i4>
      </vt:variant>
    </vt:vector>
  </HeadingPairs>
  <TitlesOfParts>
    <vt:vector size="42" baseType="lpstr">
      <vt:lpstr>Arial</vt:lpstr>
      <vt:lpstr>Calibri</vt:lpstr>
      <vt:lpstr>Century Gothic</vt:lpstr>
      <vt:lpstr>Wingdings</vt:lpstr>
      <vt:lpstr>SoS-PPT-svensk-150922</vt:lpstr>
      <vt:lpstr>1_SoS-PPT-svensk-150922</vt:lpstr>
      <vt:lpstr>Kommunalt finansierad hälso- och sjukvård – lägesrapport och nyheter från Socialstyrelsen</vt:lpstr>
      <vt:lpstr>PowerPoint-presentation</vt:lpstr>
      <vt:lpstr>PowerPoint-presentation</vt:lpstr>
      <vt:lpstr>PowerPoint-presentation</vt:lpstr>
      <vt:lpstr>Postcovid – processmodell och stöd till beslutsfattare och personal </vt:lpstr>
      <vt:lpstr>Regeringsuppdraget</vt:lpstr>
      <vt:lpstr>PowerPoint-presentation</vt:lpstr>
      <vt:lpstr>En del får postcovid efter covid-19  – så här använder du termen </vt:lpstr>
      <vt:lpstr>Stöd del 2</vt:lpstr>
      <vt:lpstr>Stöd del 3</vt:lpstr>
      <vt:lpstr>Processmodell rehabilitering postcovid i primärvården – med insatser i hemmet </vt:lpstr>
      <vt:lpstr>God och nära vård</vt:lpstr>
      <vt:lpstr>PowerPoint-presentation</vt:lpstr>
      <vt:lpstr>Nära vård en del i helheten</vt:lpstr>
      <vt:lpstr>PowerPoint-presentation</vt:lpstr>
      <vt:lpstr>Åtgärdsplan kommunal hälso- och sjukvård en del av God och nära vård</vt:lpstr>
      <vt:lpstr>1. Beskrivning av de regler som styr den kommunala hälso- och sjukvården</vt:lpstr>
      <vt:lpstr>2. Stöd till samverkan genom kunskap om avtal och sätt att organisera verksamheten </vt:lpstr>
      <vt:lpstr>3. Synliggöra kommunal hälso- och sjukvård i beskrivningarna av hälso- och sjukvården </vt:lpstr>
      <vt:lpstr>4. Stöd till att utveckla mål och nyckeltal för en god kommunal hälso- och sjukvård </vt:lpstr>
      <vt:lpstr>5. Kunskapsstöd för omvårdnad, prevention, rehabilitering m.m.</vt:lpstr>
      <vt:lpstr>6. Effektiva metoder i kommunal hälso- och sjukvård, bl.a. med stöd av NR </vt:lpstr>
      <vt:lpstr>7. Stöd till kompetensutveckling - publicerat </vt:lpstr>
      <vt:lpstr>Utbildning och stöd till personal i vård och omsorg  </vt:lpstr>
      <vt:lpstr>Socialstyrelsens stöd för lärande och utveckling</vt:lpstr>
      <vt:lpstr>Fallprevention - aktiviteter för att öka kunskapen  </vt:lpstr>
      <vt:lpstr>Tre webbutbildningar som ska stärka kompetensen</vt:lpstr>
      <vt:lpstr>Ett fall för teamet - en utbildning om att förebygga fallolyckor  </vt:lpstr>
      <vt:lpstr>För dig som planerar utbildningsupplägg</vt:lpstr>
      <vt:lpstr>Stöd för införande av ett fallpreventivt arbetssätt</vt:lpstr>
      <vt:lpstr>Hälsosamma levnadsvanor för äldre</vt:lpstr>
      <vt:lpstr>Hälsosamma levnadsvanor för äldre</vt:lpstr>
      <vt:lpstr>Fortsatt arbete med fallprevention </vt:lpstr>
      <vt:lpstr>Utbildning och vägledning om munhälsa och munvård</vt:lpstr>
      <vt:lpstr>Socialstyrelsens portal för lärande och utveckling utbildning.socialstyrelsen.se  </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Socialstyrelsens Powerpointmall</dc:title>
  <dc:creator>Nilsson Carlsson, Iréne</dc:creator>
  <cp:keywords>class='Open'</cp:keywords>
  <cp:lastModifiedBy>Nilsson Carlsson, Iréne</cp:lastModifiedBy>
  <cp:revision>76</cp:revision>
  <cp:lastPrinted>2015-05-08T11:44:01Z</cp:lastPrinted>
  <dcterms:created xsi:type="dcterms:W3CDTF">2020-09-01T08:33:32Z</dcterms:created>
  <dcterms:modified xsi:type="dcterms:W3CDTF">2021-05-18T14:07:24Z</dcterms:modified>
</cp:coreProperties>
</file>