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721" r:id="rId2"/>
    <p:sldMasterId id="2147483729" r:id="rId3"/>
  </p:sldMasterIdLst>
  <p:notesMasterIdLst>
    <p:notesMasterId r:id="rId16"/>
  </p:notesMasterIdLst>
  <p:handoutMasterIdLst>
    <p:handoutMasterId r:id="rId17"/>
  </p:handoutMasterIdLst>
  <p:sldIdLst>
    <p:sldId id="283" r:id="rId4"/>
    <p:sldId id="272" r:id="rId5"/>
    <p:sldId id="293" r:id="rId6"/>
    <p:sldId id="294" r:id="rId7"/>
    <p:sldId id="276" r:id="rId8"/>
    <p:sldId id="301" r:id="rId9"/>
    <p:sldId id="295" r:id="rId10"/>
    <p:sldId id="299" r:id="rId11"/>
    <p:sldId id="296" r:id="rId12"/>
    <p:sldId id="297" r:id="rId13"/>
    <p:sldId id="303" r:id="rId14"/>
    <p:sldId id="298" r:id="rId15"/>
  </p:sldIdLst>
  <p:sldSz cx="12192000" cy="6858000"/>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C8C0364-0DAD-4AC2-B22B-9E18B50047B8}">
          <p14:sldIdLst>
            <p14:sldId id="283"/>
            <p14:sldId id="272"/>
            <p14:sldId id="293"/>
            <p14:sldId id="294"/>
            <p14:sldId id="276"/>
            <p14:sldId id="301"/>
            <p14:sldId id="295"/>
            <p14:sldId id="299"/>
            <p14:sldId id="296"/>
            <p14:sldId id="297"/>
            <p14:sldId id="303"/>
            <p14:sldId id="298"/>
          </p14:sldIdLst>
        </p14:section>
      </p14:sectionLst>
    </p:ext>
    <p:ext uri="{EFAFB233-063F-42B5-8137-9DF3F51BA10A}">
      <p15:sldGuideLst xmlns:p15="http://schemas.microsoft.com/office/powerpoint/2012/main">
        <p15:guide id="1" orient="horz" pos="4020" userDrawn="1">
          <p15:clr>
            <a:srgbClr val="A4A3A4"/>
          </p15:clr>
        </p15:guide>
        <p15:guide id="2" orient="horz" pos="801" userDrawn="1">
          <p15:clr>
            <a:srgbClr val="A4A3A4"/>
          </p15:clr>
        </p15:guide>
        <p15:guide id="4" pos="5957" userDrawn="1">
          <p15:clr>
            <a:srgbClr val="A4A3A4"/>
          </p15:clr>
        </p15:guide>
        <p15:guide id="5" pos="601" userDrawn="1">
          <p15:clr>
            <a:srgbClr val="A4A3A4"/>
          </p15:clr>
        </p15:guide>
        <p15:guide id="6" pos="7101" userDrawn="1">
          <p15:clr>
            <a:srgbClr val="A4A3A4"/>
          </p15:clr>
        </p15:guide>
        <p15:guide id="7" orient="horz" pos="3385"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82722" autoAdjust="0"/>
  </p:normalViewPr>
  <p:slideViewPr>
    <p:cSldViewPr showGuides="1">
      <p:cViewPr varScale="1">
        <p:scale>
          <a:sx n="107" d="100"/>
          <a:sy n="107" d="100"/>
        </p:scale>
        <p:origin x="774" y="102"/>
      </p:cViewPr>
      <p:guideLst>
        <p:guide orient="horz" pos="4020"/>
        <p:guide orient="horz" pos="801"/>
        <p:guide pos="5957"/>
        <p:guide pos="601"/>
        <p:guide pos="7101"/>
        <p:guide orient="horz" pos="3385"/>
      </p:guideLst>
    </p:cSldViewPr>
  </p:slideViewPr>
  <p:notesTextViewPr>
    <p:cViewPr>
      <p:scale>
        <a:sx n="1" d="1"/>
        <a:sy n="1" d="1"/>
      </p:scale>
      <p:origin x="0" y="0"/>
    </p:cViewPr>
  </p:notesTextViewPr>
  <p:sorterViewPr>
    <p:cViewPr>
      <p:scale>
        <a:sx n="110" d="100"/>
        <a:sy n="110" d="100"/>
      </p:scale>
      <p:origin x="0" y="-108"/>
    </p:cViewPr>
  </p:sorterViewPr>
  <p:notesViewPr>
    <p:cSldViewPr showGuides="1">
      <p:cViewPr varScale="1">
        <p:scale>
          <a:sx n="67" d="100"/>
          <a:sy n="67" d="100"/>
        </p:scale>
        <p:origin x="-326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sson, Ulrika" userId="f7eeeed8-0754-4d21-8936-a7deabfce282" providerId="ADAL" clId="{0C58AAE2-62CB-439B-8194-2AE4DEF15208}"/>
    <pc:docChg chg="custSel modSld">
      <pc:chgData name="Carlsson, Ulrika" userId="f7eeeed8-0754-4d21-8936-a7deabfce282" providerId="ADAL" clId="{0C58AAE2-62CB-439B-8194-2AE4DEF15208}" dt="2021-05-18T06:34:11.828" v="0" actId="478"/>
      <pc:docMkLst>
        <pc:docMk/>
      </pc:docMkLst>
      <pc:sldChg chg="delSp mod">
        <pc:chgData name="Carlsson, Ulrika" userId="f7eeeed8-0754-4d21-8936-a7deabfce282" providerId="ADAL" clId="{0C58AAE2-62CB-439B-8194-2AE4DEF15208}" dt="2021-05-18T06:34:11.828" v="0" actId="478"/>
        <pc:sldMkLst>
          <pc:docMk/>
          <pc:sldMk cId="3612999050" sldId="298"/>
        </pc:sldMkLst>
        <pc:spChg chg="del">
          <ac:chgData name="Carlsson, Ulrika" userId="f7eeeed8-0754-4d21-8936-a7deabfce282" providerId="ADAL" clId="{0C58AAE2-62CB-439B-8194-2AE4DEF15208}" dt="2021-05-18T06:34:11.828" v="0" actId="478"/>
          <ac:spMkLst>
            <pc:docMk/>
            <pc:sldMk cId="3612999050" sldId="298"/>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sv-SE" dirty="0"/>
          </a:p>
        </p:txBody>
      </p:sp>
      <p:sp>
        <p:nvSpPr>
          <p:cNvPr id="3" name="Platshållare för datum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41AE9EB3-8931-49C7-BE2C-A6174C33ACB4}" type="datetimeFigureOut">
              <a:rPr lang="sv-SE" smtClean="0"/>
              <a:t>2021-05-18</a:t>
            </a:fld>
            <a:endParaRPr lang="sv-SE" dirty="0"/>
          </a:p>
        </p:txBody>
      </p:sp>
      <p:sp>
        <p:nvSpPr>
          <p:cNvPr id="5" name="Platshållare för bildnumm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37EE2D9D-F385-4CF0-A100-034B5F23D549}" type="slidenum">
              <a:rPr lang="sv-SE" smtClean="0"/>
              <a:t>‹#›</a:t>
            </a:fld>
            <a:endParaRPr lang="sv-SE" dirty="0"/>
          </a:p>
        </p:txBody>
      </p:sp>
    </p:spTree>
    <p:extLst>
      <p:ext uri="{BB962C8B-B14F-4D97-AF65-F5344CB8AC3E}">
        <p14:creationId xmlns:p14="http://schemas.microsoft.com/office/powerpoint/2010/main" val="4083999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sv-SE" dirty="0"/>
          </a:p>
        </p:txBody>
      </p:sp>
      <p:sp>
        <p:nvSpPr>
          <p:cNvPr id="3" name="Platshållare för datum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3324598-625F-4279-8712-6568122A40DD}" type="datetimeFigureOut">
              <a:rPr lang="sv-SE" smtClean="0"/>
              <a:t>2021-05-18</a:t>
            </a:fld>
            <a:endParaRPr lang="sv-SE" dirty="0"/>
          </a:p>
        </p:txBody>
      </p:sp>
      <p:sp>
        <p:nvSpPr>
          <p:cNvPr id="4" name="Platshållare för bildobjekt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sv-SE" dirty="0"/>
          </a:p>
        </p:txBody>
      </p:sp>
      <p:sp>
        <p:nvSpPr>
          <p:cNvPr id="5" name="Platshållare för anteckninga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sv-SE" dirty="0"/>
          </a:p>
        </p:txBody>
      </p:sp>
      <p:sp>
        <p:nvSpPr>
          <p:cNvPr id="7" name="Platshållare för bildnumm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B5362E9-56F8-4489-B0BC-0270E33C950D}" type="slidenum">
              <a:rPr lang="sv-SE" smtClean="0"/>
              <a:t>‹#›</a:t>
            </a:fld>
            <a:endParaRPr lang="sv-SE" dirty="0"/>
          </a:p>
        </p:txBody>
      </p:sp>
    </p:spTree>
    <p:extLst>
      <p:ext uri="{BB962C8B-B14F-4D97-AF65-F5344CB8AC3E}">
        <p14:creationId xmlns:p14="http://schemas.microsoft.com/office/powerpoint/2010/main" val="40535702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Uppföljning befolkningens hälsa och hälsans bestämningsfaktorer – kunskapsstöd sammanställa och förmedla vetenskapligt grundad kunskap till</a:t>
            </a:r>
            <a:r>
              <a:rPr lang="sv-SE" baseline="0" dirty="0"/>
              <a:t> stöd för förebyggande och hälsofrämjande arbete i landet </a:t>
            </a:r>
            <a:r>
              <a:rPr lang="sv-SE" dirty="0"/>
              <a:t>– samverkan på alla nivåer</a:t>
            </a:r>
          </a:p>
          <a:p>
            <a:endParaRPr lang="sv-SE" dirty="0"/>
          </a:p>
          <a:p>
            <a:r>
              <a:rPr lang="sv-SE" dirty="0"/>
              <a:t>ta fram och sprida vetenskapligt grundad kunskap som främjar hälsa och förebygger sjukdomar och skador</a:t>
            </a:r>
          </a:p>
          <a:p>
            <a:endParaRPr lang="sv-SE" dirty="0"/>
          </a:p>
          <a:p>
            <a:r>
              <a:rPr lang="sv-SE" dirty="0"/>
              <a:t>Mkt samverkan – normalt:</a:t>
            </a:r>
          </a:p>
          <a:p>
            <a:r>
              <a:rPr lang="sv-SE" dirty="0"/>
              <a:t>Inom smittskyddsområdet:</a:t>
            </a:r>
          </a:p>
          <a:p>
            <a:pPr lvl="1"/>
            <a:r>
              <a:rPr lang="sv-SE" dirty="0"/>
              <a:t>Regioner, SKR, Kunskapsstyrningssystemet, Andra myndigheter</a:t>
            </a:r>
          </a:p>
          <a:p>
            <a:r>
              <a:rPr lang="sv-SE" dirty="0"/>
              <a:t>För icke smittsamma sjukdomar även:</a:t>
            </a:r>
          </a:p>
          <a:p>
            <a:pPr lvl="1"/>
            <a:r>
              <a:rPr lang="sv-SE" dirty="0"/>
              <a:t>Kommuner,</a:t>
            </a:r>
            <a:r>
              <a:rPr lang="sv-SE" baseline="0" dirty="0"/>
              <a:t> </a:t>
            </a:r>
            <a:r>
              <a:rPr lang="sv-SE" dirty="0"/>
              <a:t>Länsstyrelser, Civilsamhället </a:t>
            </a:r>
          </a:p>
          <a:p>
            <a:pPr lvl="1"/>
            <a:endParaRPr lang="sv-SE" dirty="0"/>
          </a:p>
          <a:p>
            <a:r>
              <a:rPr lang="sv-SE" dirty="0"/>
              <a:t>Som kunskapsmyndighet</a:t>
            </a:r>
            <a:r>
              <a:rPr lang="sv-SE" baseline="0" dirty="0"/>
              <a:t> är det vår uppgift när det kommer ett helt nytt agens att</a:t>
            </a:r>
            <a:r>
              <a:rPr lang="sv-SE" dirty="0"/>
              <a:t> snabbt samla och vidareförmedla den kunskap som ackumulerades</a:t>
            </a:r>
          </a:p>
          <a:p>
            <a:r>
              <a:rPr lang="sv-SE" dirty="0"/>
              <a:t>Fokalpunkt IHR</a:t>
            </a:r>
          </a:p>
          <a:p>
            <a:r>
              <a:rPr lang="sv-SE" dirty="0"/>
              <a:t>Nyligen uppdaterad pandemiplan</a:t>
            </a:r>
          </a:p>
          <a:p>
            <a:r>
              <a:rPr lang="sv-SE" dirty="0"/>
              <a:t>Följde utvecklingen samlade och rapporterade data</a:t>
            </a:r>
          </a:p>
          <a:p>
            <a:r>
              <a:rPr lang="sv-SE" dirty="0"/>
              <a:t>Gav ut rekommendationer på områden som så småningom ska tillbaka till de aktörer som normalt har ansvaret – ansvarsprincipen </a:t>
            </a:r>
          </a:p>
          <a:p>
            <a:r>
              <a:rPr lang="sv-SE" dirty="0"/>
              <a:t>Tidiga uppdrag</a:t>
            </a:r>
          </a:p>
          <a:p>
            <a:pPr lvl="1"/>
            <a:r>
              <a:rPr lang="sv-SE" dirty="0"/>
              <a:t>Stödja ökad testkapacitet</a:t>
            </a:r>
          </a:p>
          <a:p>
            <a:pPr lvl="1"/>
            <a:r>
              <a:rPr lang="sv-SE" dirty="0"/>
              <a:t>Modellera scenarier</a:t>
            </a:r>
          </a:p>
          <a:p>
            <a:pPr lvl="1"/>
            <a:endParaRPr lang="sv-SE" dirty="0"/>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a:t>
            </a:fld>
            <a:endParaRPr lang="sv-SE" dirty="0"/>
          </a:p>
        </p:txBody>
      </p:sp>
    </p:spTree>
    <p:extLst>
      <p:ext uri="{BB962C8B-B14F-4D97-AF65-F5344CB8AC3E}">
        <p14:creationId xmlns:p14="http://schemas.microsoft.com/office/powerpoint/2010/main" val="3488957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23e jan 1a versionen misstänkta fall, 2 v senare hade vi det första fallet i </a:t>
            </a:r>
            <a:r>
              <a:rPr lang="sv-SE" dirty="0" err="1"/>
              <a:t>sverige</a:t>
            </a:r>
            <a:r>
              <a:rPr lang="sv-SE" dirty="0"/>
              <a:t> och i samband</a:t>
            </a:r>
            <a:r>
              <a:rPr lang="sv-SE" baseline="0" dirty="0"/>
              <a:t> med det kom den om bekräftade fall ut</a:t>
            </a:r>
          </a:p>
          <a:p>
            <a:r>
              <a:rPr lang="sv-SE" baseline="0" dirty="0"/>
              <a:t>Senare slogs de ihop och vi tvingades uppdatera ofta eftersom de innehöll så många olika delar och kunskapen ökade så snabbt</a:t>
            </a:r>
          </a:p>
          <a:p>
            <a:endParaRPr lang="sv-SE" baseline="0" dirty="0"/>
          </a:p>
          <a:p>
            <a:r>
              <a:rPr lang="sv-SE" baseline="0" dirty="0"/>
              <a:t>Source </a:t>
            </a:r>
            <a:r>
              <a:rPr lang="sv-SE" baseline="0" dirty="0" err="1"/>
              <a:t>control</a:t>
            </a:r>
            <a:endParaRPr lang="sv-SE" baseline="0" dirty="0"/>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4</a:t>
            </a:fld>
            <a:endParaRPr lang="sv-SE" dirty="0"/>
          </a:p>
        </p:txBody>
      </p:sp>
    </p:spTree>
    <p:extLst>
      <p:ext uri="{BB962C8B-B14F-4D97-AF65-F5344CB8AC3E}">
        <p14:creationId xmlns:p14="http://schemas.microsoft.com/office/powerpoint/2010/main" val="127250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Kommuner med besöksförbud</a:t>
            </a:r>
          </a:p>
          <a:p>
            <a:r>
              <a:rPr lang="sv-SE" dirty="0"/>
              <a:t>Antal kommuner med pågående besöksförbud: 0</a:t>
            </a:r>
          </a:p>
          <a:p>
            <a:r>
              <a:rPr lang="sv-SE" dirty="0"/>
              <a:t>Totalt antal kommuner som har haft besöksförbud: 67</a:t>
            </a:r>
          </a:p>
          <a:p>
            <a:r>
              <a:rPr lang="sv-SE" dirty="0"/>
              <a:t>Totalt antal kommuner som har haft besöksförbud för fler än en period: 48</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5</a:t>
            </a:fld>
            <a:endParaRPr lang="sv-SE" dirty="0"/>
          </a:p>
        </p:txBody>
      </p:sp>
    </p:spTree>
    <p:extLst>
      <p:ext uri="{BB962C8B-B14F-4D97-AF65-F5344CB8AC3E}">
        <p14:creationId xmlns:p14="http://schemas.microsoft.com/office/powerpoint/2010/main" val="337916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Personal lite sämre</a:t>
            </a:r>
          </a:p>
          <a:p>
            <a:endParaRPr lang="sv-SE" dirty="0"/>
          </a:p>
          <a:p>
            <a:r>
              <a:rPr lang="sv-SE" dirty="0"/>
              <a:t>Genombrottsinfektioner</a:t>
            </a:r>
            <a:r>
              <a:rPr lang="sv-SE" baseline="0" dirty="0"/>
              <a:t> </a:t>
            </a:r>
          </a:p>
          <a:p>
            <a:endParaRPr lang="sv-SE" baseline="0" dirty="0"/>
          </a:p>
          <a:p>
            <a:r>
              <a:rPr lang="sv-SE" baseline="0" dirty="0"/>
              <a:t>Nya varianter</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6</a:t>
            </a:fld>
            <a:endParaRPr lang="sv-SE" dirty="0"/>
          </a:p>
        </p:txBody>
      </p:sp>
    </p:spTree>
    <p:extLst>
      <p:ext uri="{BB962C8B-B14F-4D97-AF65-F5344CB8AC3E}">
        <p14:creationId xmlns:p14="http://schemas.microsoft.com/office/powerpoint/2010/main" val="1725268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Erfarenheter från covid-19 knyts ihop med pågående och planerat arbete</a:t>
            </a:r>
          </a:p>
        </p:txBody>
      </p:sp>
      <p:sp>
        <p:nvSpPr>
          <p:cNvPr id="4" name="Platshållare för bildnummer 3"/>
          <p:cNvSpPr>
            <a:spLocks noGrp="1"/>
          </p:cNvSpPr>
          <p:nvPr>
            <p:ph type="sldNum" sz="quarter" idx="10"/>
          </p:nvPr>
        </p:nvSpPr>
        <p:spPr/>
        <p:txBody>
          <a:bodyPr/>
          <a:lstStyle/>
          <a:p>
            <a:fld id="{8B5362E9-56F8-4489-B0BC-0270E33C950D}" type="slidenum">
              <a:rPr lang="sv-SE" smtClean="0"/>
              <a:t>8</a:t>
            </a:fld>
            <a:endParaRPr lang="sv-SE" dirty="0"/>
          </a:p>
        </p:txBody>
      </p:sp>
    </p:spTree>
    <p:extLst>
      <p:ext uri="{BB962C8B-B14F-4D97-AF65-F5344CB8AC3E}">
        <p14:creationId xmlns:p14="http://schemas.microsoft.com/office/powerpoint/2010/main" val="2629151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når</a:t>
            </a:r>
            <a:r>
              <a:rPr lang="sv-SE" baseline="0" dirty="0"/>
              <a:t> vi varandra?</a:t>
            </a:r>
          </a:p>
          <a:p>
            <a:endParaRPr lang="sv-SE" baseline="0" dirty="0"/>
          </a:p>
          <a:p>
            <a:r>
              <a:rPr lang="sv-SE" baseline="0" dirty="0"/>
              <a:t>Helt anpassat efter vårdbehovet?</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10</a:t>
            </a:fld>
            <a:endParaRPr lang="sv-SE" dirty="0"/>
          </a:p>
        </p:txBody>
      </p:sp>
    </p:spTree>
    <p:extLst>
      <p:ext uri="{BB962C8B-B14F-4D97-AF65-F5344CB8AC3E}">
        <p14:creationId xmlns:p14="http://schemas.microsoft.com/office/powerpoint/2010/main" val="2428171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ts val="2900"/>
              </a:lnSpc>
              <a:buNone/>
            </a:pPr>
            <a:r>
              <a:rPr lang="sv-SE" b="1" dirty="0"/>
              <a:t>Syftet</a:t>
            </a:r>
          </a:p>
          <a:p>
            <a:pPr marL="0" indent="0">
              <a:lnSpc>
                <a:spcPts val="2900"/>
              </a:lnSpc>
              <a:buNone/>
            </a:pPr>
            <a:r>
              <a:rPr lang="sv-SE" dirty="0"/>
              <a:t>Att stärka förutsättningarna för folkhälsoarbetet och samverkan mellan aktörer i Sverige på lokal och regional nivå, </a:t>
            </a:r>
          </a:p>
          <a:p>
            <a:pPr marL="0" indent="0">
              <a:lnSpc>
                <a:spcPts val="2900"/>
              </a:lnSpc>
              <a:buNone/>
            </a:pPr>
            <a:r>
              <a:rPr lang="sv-SE" dirty="0"/>
              <a:t>Genom</a:t>
            </a:r>
            <a:r>
              <a:rPr lang="sv-SE" baseline="0" dirty="0"/>
              <a:t> a</a:t>
            </a:r>
            <a:r>
              <a:rPr lang="sv-SE" dirty="0"/>
              <a:t>tt underlätta för aktörer att få tillgång till material som ska bidra till att vi tillsammans kan arbeta för en god och jämlik hälsa i Sverige. </a:t>
            </a:r>
          </a:p>
          <a:p>
            <a:pPr marL="0" indent="0">
              <a:lnSpc>
                <a:spcPts val="2900"/>
              </a:lnSpc>
              <a:buNone/>
            </a:pPr>
            <a:endParaRPr lang="sv-SE" dirty="0"/>
          </a:p>
          <a:p>
            <a:pPr marL="0" marR="0" lvl="0" indent="0" algn="l" defTabSz="914400" rtl="0" eaLnBrk="1" fontAlgn="auto" latinLnBrk="0" hangingPunct="1">
              <a:lnSpc>
                <a:spcPts val="2900"/>
              </a:lnSpc>
              <a:spcBef>
                <a:spcPts val="0"/>
              </a:spcBef>
              <a:spcAft>
                <a:spcPts val="0"/>
              </a:spcAft>
              <a:buClrTx/>
              <a:buSzTx/>
              <a:buFontTx/>
              <a:buNone/>
              <a:tabLst/>
              <a:defRPr/>
            </a:pPr>
            <a:r>
              <a:rPr lang="sv-SE" dirty="0"/>
              <a:t>Sidorna</a:t>
            </a:r>
            <a:r>
              <a:rPr lang="sv-SE" baseline="0" dirty="0"/>
              <a:t> uppdateras löpande med </a:t>
            </a:r>
            <a:r>
              <a:rPr lang="sv-SE" sz="1200" kern="1200" dirty="0">
                <a:solidFill>
                  <a:schemeClr val="tx1"/>
                </a:solidFill>
                <a:effectLst/>
                <a:latin typeface="+mn-lt"/>
                <a:ea typeface="+mn-ea"/>
                <a:cs typeface="+mn-cs"/>
              </a:rPr>
              <a:t>ny information, nya kunskapsunderlag och intervjuer med olika folkhälsoaktörer och goda exempel från lokal och regional nivå.</a:t>
            </a:r>
          </a:p>
          <a:p>
            <a:pPr marL="0" indent="0">
              <a:lnSpc>
                <a:spcPts val="2900"/>
              </a:lnSpc>
              <a:buNone/>
            </a:pPr>
            <a:endParaRPr lang="sv-SE" baseline="0" dirty="0"/>
          </a:p>
          <a:p>
            <a:r>
              <a:rPr lang="sv-SE" sz="1200" b="1" kern="1200" dirty="0">
                <a:solidFill>
                  <a:schemeClr val="tx1"/>
                </a:solidFill>
                <a:effectLst/>
                <a:latin typeface="+mn-lt"/>
                <a:ea typeface="+mn-ea"/>
                <a:cs typeface="+mn-cs"/>
              </a:rPr>
              <a:t>Vem kan ha användning av informationen som finns på Tema Folkhälsa?</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Tema folkhälsa riktar sig till alla som arbetar med folkhälsa i kommuner, regioner, länsstyrelser och idéburna organisationer. Vi menar inte bara folkhälsoplanerare och liknande professioner, utan också t.ex. de som jobbar i skolan, inom fritidssektorn eller med samhällsplanering.</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Varför har vi tagit fram dessa sidor?</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För att få en bättre hälsa i Sverige måste många delar av samhället arbeta tillsammans där alla bidrag är lika viktiga. Våra målgrupper på lokal och regional nivå har efterfrågat övergripande information om folkhälsa och folkhälsoarbete och vi såg därmed ett behov av att samla generellt material och tillgängliggöra det för aktörer i deras dagliga arbete med folkhälsofrågor. Sammanfattningsvis efterfrågades stärkta förutsättningarna för folkhälsoarbetet i Sverige på lokal och regional nivå genom sammanhållet material och information paketerat på ett enkelt, lättillgängligt sätt. </a:t>
            </a:r>
          </a:p>
          <a:p>
            <a:br>
              <a:rPr lang="sv-SE" sz="1200" b="1"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Hur ska webbsidorna användas?</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Ett strukturerat folkhälsoarbete på lokal och regional nivå underlättas av ett gemensamt språk, kännedom om ramverk och aktörer och kunskap om statistik och metoder.</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Tema folkhälsa kan fungera som inspiration eller kunskapsstöd i det dagliga arbetet eller vid specifika insatser.</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Hur skiljer sig Tema Folkhälsa från Folkhälsomyndighetens webbplats?</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Tema folkhälsa kompletterar de ämnesspecifika delarna på Folkhälsomyndighetens webbplats med mer generell information om folkhälsa och folkhälsoarbete. Webbsidan länkar också vidare till ämnesspecifikt material av relevans för lokal och regional nivå.</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Vad vill ni uppnå med Tema Folkhälsa?</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Folkhälsopolitikens övergripande mål är att skapa samhälleliga förutsättningar för en god och jämlik hälsa i hela befolkningen och sluta de påverkbara hälsoklyftorna inom en generation. För att uppnå detta krävs ett effektivt folkhälsoarbete. Många aktörer på lokal och regional nivå bedriver ett viktigt arbete för folkhälsan. Med Tema folkhälsa hoppas vi kunna underlätta för dessa aktörer att bidra till att stärka folkhälsan i Sverige.</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B5362E9-56F8-4489-B0BC-0270E33C950D}" type="slidenum">
              <a:rPr lang="sv-SE" smtClean="0"/>
              <a:t>11</a:t>
            </a:fld>
            <a:endParaRPr lang="sv-SE" dirty="0"/>
          </a:p>
        </p:txBody>
      </p:sp>
    </p:spTree>
    <p:extLst>
      <p:ext uri="{BB962C8B-B14F-4D97-AF65-F5344CB8AC3E}">
        <p14:creationId xmlns:p14="http://schemas.microsoft.com/office/powerpoint/2010/main" val="768648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362E9-56F8-4489-B0BC-0270E33C950D}" type="slidenum">
              <a:rPr kumimoji="0" lang="sv-S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3547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innehåll">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911424" y="1844675"/>
            <a:ext cx="6553001" cy="3661600"/>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4" name="Rubrik 3"/>
          <p:cNvSpPr>
            <a:spLocks noGrp="1"/>
          </p:cNvSpPr>
          <p:nvPr>
            <p:ph type="title" hasCustomPrompt="1"/>
          </p:nvPr>
        </p:nvSpPr>
        <p:spPr>
          <a:xfrm>
            <a:off x="911424" y="572794"/>
            <a:ext cx="9145015" cy="911990"/>
          </a:xfrm>
        </p:spPr>
        <p:txBody>
          <a:bodyPr/>
          <a:lstStyle>
            <a:lvl1pPr>
              <a:defRPr/>
            </a:lvl1pPr>
          </a:lstStyle>
          <a:p>
            <a:r>
              <a:rPr lang="sv-SE" dirty="0"/>
              <a:t>Rubrik</a:t>
            </a:r>
          </a:p>
        </p:txBody>
      </p:sp>
      <p:pic>
        <p:nvPicPr>
          <p:cNvPr id="2" name="Bildobjekt 1" descr="Folkhälsomyndighetens logoty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0570" y="5949793"/>
            <a:ext cx="1916070" cy="643238"/>
          </a:xfrm>
          <a:prstGeom prst="rect">
            <a:avLst/>
          </a:prstGeom>
        </p:spPr>
      </p:pic>
    </p:spTree>
    <p:extLst>
      <p:ext uri="{BB962C8B-B14F-4D97-AF65-F5344CB8AC3E}">
        <p14:creationId xmlns:p14="http://schemas.microsoft.com/office/powerpoint/2010/main" val="2843557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rgbClr val="0065AC"/>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11424" y="2492896"/>
            <a:ext cx="8506104" cy="911990"/>
          </a:xfrm>
        </p:spPr>
        <p:txBody>
          <a:bodyPr/>
          <a:lstStyle>
            <a:lvl1pPr>
              <a:defRPr b="0" baseline="0">
                <a:solidFill>
                  <a:schemeClr val="bg1"/>
                </a:solidFill>
              </a:defRPr>
            </a:lvl1pPr>
          </a:lstStyle>
          <a:p>
            <a:r>
              <a:rPr lang="sv-SE" dirty="0"/>
              <a:t>Kapitelrubrik</a:t>
            </a:r>
          </a:p>
        </p:txBody>
      </p:sp>
      <p:pic>
        <p:nvPicPr>
          <p:cNvPr id="5" name="Bildobjekt 4" descr="Folkhälsomyndighetens logoty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800" y="460800"/>
            <a:ext cx="2734527" cy="918000"/>
          </a:xfrm>
          <a:prstGeom prst="rect">
            <a:avLst/>
          </a:prstGeom>
        </p:spPr>
      </p:pic>
    </p:spTree>
    <p:extLst>
      <p:ext uri="{BB962C8B-B14F-4D97-AF65-F5344CB8AC3E}">
        <p14:creationId xmlns:p14="http://schemas.microsoft.com/office/powerpoint/2010/main" val="38153473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951162" y="1568222"/>
            <a:ext cx="10328555" cy="380546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805073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6364" y="325085"/>
            <a:ext cx="3990301" cy="1010045"/>
          </a:xfrm>
          <a:prstGeom prst="rect">
            <a:avLst/>
          </a:prstGeom>
          <a:noFill/>
          <a:ln>
            <a:noFill/>
          </a:ln>
        </p:spPr>
      </p:pic>
    </p:spTree>
    <p:extLst>
      <p:ext uri="{BB962C8B-B14F-4D97-AF65-F5344CB8AC3E}">
        <p14:creationId xmlns:p14="http://schemas.microsoft.com/office/powerpoint/2010/main" val="3680331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951162" y="1568222"/>
            <a:ext cx="10328555" cy="380546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4097651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rtsida/Kapitelsida 1">
    <p:bg>
      <p:bgRef idx="1001">
        <a:schemeClr val="bg2"/>
      </p:bgRef>
    </p:bg>
    <p:spTree>
      <p:nvGrpSpPr>
        <p:cNvPr id="1" name=""/>
        <p:cNvGrpSpPr/>
        <p:nvPr/>
      </p:nvGrpSpPr>
      <p:grpSpPr>
        <a:xfrm>
          <a:off x="0" y="0"/>
          <a:ext cx="0" cy="0"/>
          <a:chOff x="0" y="0"/>
          <a:chExt cx="0" cy="0"/>
        </a:xfrm>
      </p:grpSpPr>
      <p:sp>
        <p:nvSpPr>
          <p:cNvPr id="2" name="Rubrik 1"/>
          <p:cNvSpPr>
            <a:spLocks noGrp="1"/>
          </p:cNvSpPr>
          <p:nvPr>
            <p:ph type="ctrTitle"/>
          </p:nvPr>
        </p:nvSpPr>
        <p:spPr>
          <a:xfrm>
            <a:off x="941796" y="1999205"/>
            <a:ext cx="10363200" cy="1470025"/>
          </a:xfrm>
        </p:spPr>
        <p:txBody>
          <a:bodyPr anchor="b"/>
          <a:lstStyle>
            <a:lvl1pPr>
              <a:defRPr sz="3400">
                <a:solidFill>
                  <a:schemeClr val="tx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941796" y="3614112"/>
            <a:ext cx="8534400" cy="838944"/>
          </a:xfrm>
        </p:spPr>
        <p:txBody>
          <a:bodyPr/>
          <a:lstStyle>
            <a:lvl1pPr marL="0" indent="0" algn="l">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9" name="Platshållare för text 8"/>
          <p:cNvSpPr>
            <a:spLocks noGrp="1"/>
          </p:cNvSpPr>
          <p:nvPr>
            <p:ph type="body" sz="quarter" idx="11" hasCustomPrompt="1"/>
          </p:nvPr>
        </p:nvSpPr>
        <p:spPr>
          <a:xfrm>
            <a:off x="949520" y="4755966"/>
            <a:ext cx="8507747" cy="308580"/>
          </a:xfrm>
        </p:spPr>
        <p:txBody>
          <a:bodyPr anchor="b"/>
          <a:lstStyle>
            <a:lvl1pPr marL="0" indent="0">
              <a:buFontTx/>
              <a:buNone/>
              <a:defRPr sz="1500"/>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dirty="0"/>
              <a:t>Namn</a:t>
            </a:r>
          </a:p>
        </p:txBody>
      </p:sp>
      <p:sp>
        <p:nvSpPr>
          <p:cNvPr id="4" name="Platshållare för datum 3"/>
          <p:cNvSpPr>
            <a:spLocks noGrp="1"/>
          </p:cNvSpPr>
          <p:nvPr>
            <p:ph type="dt" sz="half" idx="10"/>
          </p:nvPr>
        </p:nvSpPr>
        <p:spPr>
          <a:xfrm>
            <a:off x="949520" y="5033724"/>
            <a:ext cx="2170149" cy="241734"/>
          </a:xfrm>
        </p:spPr>
        <p:txBody>
          <a:bodyPr anchor="t"/>
          <a:lstStyle>
            <a:lvl1pPr>
              <a:defRPr sz="1500"/>
            </a:lvl1pPr>
          </a:lstStyle>
          <a:p>
            <a:fld id="{DDFA7D65-8468-4D20-B3F3-9513536D082D}" type="datetime1">
              <a:rPr lang="sv-SE" smtClean="0"/>
              <a:t>2021-05-18</a:t>
            </a:fld>
            <a:endParaRPr lang="sv-SE" dirty="0"/>
          </a:p>
        </p:txBody>
      </p:sp>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04842" y="5951355"/>
            <a:ext cx="2184404" cy="550198"/>
          </a:xfrm>
          <a:prstGeom prst="rect">
            <a:avLst/>
          </a:prstGeom>
        </p:spPr>
      </p:pic>
    </p:spTree>
    <p:extLst>
      <p:ext uri="{BB962C8B-B14F-4D97-AF65-F5344CB8AC3E}">
        <p14:creationId xmlns:p14="http://schemas.microsoft.com/office/powerpoint/2010/main" val="17236167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rtsida/Kapitelsi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941796" y="1742952"/>
            <a:ext cx="10363200" cy="1470025"/>
          </a:xfrm>
        </p:spPr>
        <p:txBody>
          <a:bodyPr anchor="b"/>
          <a:lstStyle>
            <a:lvl1pPr>
              <a:defRPr sz="3400">
                <a:solidFill>
                  <a:schemeClr val="tx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941796" y="3346234"/>
            <a:ext cx="8534400" cy="838944"/>
          </a:xfrm>
        </p:spPr>
        <p:txBody>
          <a:bodyPr/>
          <a:lstStyle>
            <a:lvl1pPr marL="0" indent="0" algn="l">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6364" y="325084"/>
            <a:ext cx="3988824" cy="1004318"/>
          </a:xfrm>
          <a:prstGeom prst="rect">
            <a:avLst/>
          </a:prstGeom>
        </p:spPr>
      </p:pic>
    </p:spTree>
    <p:extLst>
      <p:ext uri="{BB962C8B-B14F-4D97-AF65-F5344CB8AC3E}">
        <p14:creationId xmlns:p14="http://schemas.microsoft.com/office/powerpoint/2010/main" val="167042111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rtsida/Kapitelsid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941796" y="1742952"/>
            <a:ext cx="10363200" cy="1470025"/>
          </a:xfrm>
        </p:spPr>
        <p:txBody>
          <a:bodyPr anchor="b"/>
          <a:lstStyle>
            <a:lvl1pPr>
              <a:defRPr sz="3400">
                <a:solidFill>
                  <a:schemeClr val="tx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941796" y="3346234"/>
            <a:ext cx="8534400" cy="838944"/>
          </a:xfrm>
        </p:spPr>
        <p:txBody>
          <a:bodyPr/>
          <a:lstStyle>
            <a:lvl1pPr marL="0" indent="0" algn="l">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098" y="325084"/>
            <a:ext cx="3987356" cy="1004318"/>
          </a:xfrm>
          <a:prstGeom prst="rect">
            <a:avLst/>
          </a:prstGeom>
        </p:spPr>
      </p:pic>
    </p:spTree>
    <p:extLst>
      <p:ext uri="{BB962C8B-B14F-4D97-AF65-F5344CB8AC3E}">
        <p14:creationId xmlns:p14="http://schemas.microsoft.com/office/powerpoint/2010/main" val="1750179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528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6364" y="325084"/>
            <a:ext cx="3988824" cy="1004318"/>
          </a:xfrm>
          <a:prstGeom prst="rect">
            <a:avLst/>
          </a:prstGeom>
        </p:spPr>
      </p:pic>
    </p:spTree>
    <p:extLst>
      <p:ext uri="{BB962C8B-B14F-4D97-AF65-F5344CB8AC3E}">
        <p14:creationId xmlns:p14="http://schemas.microsoft.com/office/powerpoint/2010/main" val="2238767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6364" y="325084"/>
            <a:ext cx="3988824" cy="1004318"/>
          </a:xfrm>
          <a:prstGeom prst="rect">
            <a:avLst/>
          </a:prstGeom>
        </p:spPr>
      </p:pic>
    </p:spTree>
    <p:extLst>
      <p:ext uri="{BB962C8B-B14F-4D97-AF65-F5344CB8AC3E}">
        <p14:creationId xmlns:p14="http://schemas.microsoft.com/office/powerpoint/2010/main" val="144051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ast logotyp">
    <p:spTree>
      <p:nvGrpSpPr>
        <p:cNvPr id="1" name=""/>
        <p:cNvGrpSpPr/>
        <p:nvPr/>
      </p:nvGrpSpPr>
      <p:grpSpPr>
        <a:xfrm>
          <a:off x="0" y="0"/>
          <a:ext cx="0" cy="0"/>
          <a:chOff x="0" y="0"/>
          <a:chExt cx="0" cy="0"/>
        </a:xfrm>
      </p:grpSpPr>
      <p:pic>
        <p:nvPicPr>
          <p:cNvPr id="3" name="Bildobjekt 2" descr="Folkhälsomyndighetens logoty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0570" y="5949793"/>
            <a:ext cx="1916070" cy="643238"/>
          </a:xfrm>
          <a:prstGeom prst="rect">
            <a:avLst/>
          </a:prstGeom>
        </p:spPr>
      </p:pic>
    </p:spTree>
    <p:extLst>
      <p:ext uri="{BB962C8B-B14F-4D97-AF65-F5344CB8AC3E}">
        <p14:creationId xmlns:p14="http://schemas.microsoft.com/office/powerpoint/2010/main" val="1973226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6364" y="325084"/>
            <a:ext cx="3988824" cy="1004318"/>
          </a:xfrm>
          <a:prstGeom prst="rect">
            <a:avLst/>
          </a:prstGeom>
        </p:spPr>
      </p:pic>
    </p:spTree>
    <p:extLst>
      <p:ext uri="{BB962C8B-B14F-4D97-AF65-F5344CB8AC3E}">
        <p14:creationId xmlns:p14="http://schemas.microsoft.com/office/powerpoint/2010/main" val="368232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6364" y="325084"/>
            <a:ext cx="3988824" cy="1004318"/>
          </a:xfrm>
          <a:prstGeom prst="rect">
            <a:avLst/>
          </a:prstGeom>
        </p:spPr>
      </p:pic>
    </p:spTree>
    <p:extLst>
      <p:ext uri="{BB962C8B-B14F-4D97-AF65-F5344CB8AC3E}">
        <p14:creationId xmlns:p14="http://schemas.microsoft.com/office/powerpoint/2010/main" val="2688085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6364" y="325084"/>
            <a:ext cx="3988824" cy="1004318"/>
          </a:xfrm>
          <a:prstGeom prst="rect">
            <a:avLst/>
          </a:prstGeom>
        </p:spPr>
      </p:pic>
    </p:spTree>
    <p:extLst>
      <p:ext uri="{BB962C8B-B14F-4D97-AF65-F5344CB8AC3E}">
        <p14:creationId xmlns:p14="http://schemas.microsoft.com/office/powerpoint/2010/main" val="3142133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6364" y="325084"/>
            <a:ext cx="3988824" cy="1004318"/>
          </a:xfrm>
          <a:prstGeom prst="rect">
            <a:avLst/>
          </a:prstGeom>
        </p:spPr>
      </p:pic>
    </p:spTree>
    <p:extLst>
      <p:ext uri="{BB962C8B-B14F-4D97-AF65-F5344CB8AC3E}">
        <p14:creationId xmlns:p14="http://schemas.microsoft.com/office/powerpoint/2010/main" val="2342338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innehåll och kvadratisk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951163" y="1568222"/>
            <a:ext cx="6488987" cy="380546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7874222" y="1617171"/>
            <a:ext cx="3364780" cy="2527578"/>
          </a:xfrm>
        </p:spPr>
        <p:txBody>
          <a:bodyPr/>
          <a:lstStyle/>
          <a:p>
            <a:r>
              <a:rPr lang="sv-SE"/>
              <a:t>Klicka på ikonen för att lägga till en bild</a:t>
            </a:r>
            <a:endParaRPr lang="sv-SE" dirty="0"/>
          </a:p>
        </p:txBody>
      </p:sp>
      <p:sp>
        <p:nvSpPr>
          <p:cNvPr id="12" name="Platshållare för bildnummer 11"/>
          <p:cNvSpPr>
            <a:spLocks noGrp="1"/>
          </p:cNvSpPr>
          <p:nvPr>
            <p:ph type="sldNum" sz="quarter" idx="16"/>
          </p:nvPr>
        </p:nvSpPr>
        <p:spPr/>
        <p:txBody>
          <a:bodyPr/>
          <a:lstStyle/>
          <a:p>
            <a:fld id="{E1886F89-4F1B-4009-B2B5-E581F1209212}" type="slidenum">
              <a:rPr lang="sv-SE" smtClean="0"/>
              <a:pPr/>
              <a:t>‹#›</a:t>
            </a:fld>
            <a:endParaRPr lang="sv-SE" dirty="0"/>
          </a:p>
        </p:txBody>
      </p:sp>
      <p:sp>
        <p:nvSpPr>
          <p:cNvPr id="10" name="Platshållare för datum 9"/>
          <p:cNvSpPr>
            <a:spLocks noGrp="1"/>
          </p:cNvSpPr>
          <p:nvPr>
            <p:ph type="dt" sz="half" idx="14"/>
          </p:nvPr>
        </p:nvSpPr>
        <p:spPr/>
        <p:txBody>
          <a:bodyPr/>
          <a:lstStyle/>
          <a:p>
            <a:fld id="{3D9F043D-3871-4848-83D7-9B025BB4ADA3}" type="datetime1">
              <a:rPr lang="sv-SE" smtClean="0"/>
              <a:t>2021-05-18</a:t>
            </a:fld>
            <a:endParaRPr lang="sv-SE" dirty="0"/>
          </a:p>
        </p:txBody>
      </p:sp>
      <p:sp>
        <p:nvSpPr>
          <p:cNvPr id="11" name="Platshållare för sidfot 10"/>
          <p:cNvSpPr>
            <a:spLocks noGrp="1"/>
          </p:cNvSpPr>
          <p:nvPr>
            <p:ph type="ftr" sz="quarter" idx="15"/>
          </p:nvPr>
        </p:nvSpPr>
        <p:spPr/>
        <p:txBody>
          <a:bodyPr/>
          <a:lstStyle/>
          <a:p>
            <a:endParaRPr lang="sv-SE" dirty="0"/>
          </a:p>
        </p:txBody>
      </p:sp>
    </p:spTree>
    <p:extLst>
      <p:ext uri="{BB962C8B-B14F-4D97-AF65-F5344CB8AC3E}">
        <p14:creationId xmlns:p14="http://schemas.microsoft.com/office/powerpoint/2010/main" val="3354517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innehåll, bild och bil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951163" y="1568222"/>
            <a:ext cx="5720901" cy="380546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6904235" y="1617171"/>
            <a:ext cx="4334768" cy="2527578"/>
          </a:xfrm>
        </p:spPr>
        <p:txBody>
          <a:bodyPr/>
          <a:lstStyle/>
          <a:p>
            <a:r>
              <a:rPr lang="sv-SE"/>
              <a:t>Klicka på ikonen för att lägga till en bild</a:t>
            </a:r>
            <a:endParaRPr lang="sv-SE" dirty="0"/>
          </a:p>
        </p:txBody>
      </p:sp>
      <p:sp>
        <p:nvSpPr>
          <p:cNvPr id="10" name="Platshållare för text 9"/>
          <p:cNvSpPr>
            <a:spLocks noGrp="1"/>
          </p:cNvSpPr>
          <p:nvPr>
            <p:ph type="body" sz="quarter" idx="14" hasCustomPrompt="1"/>
          </p:nvPr>
        </p:nvSpPr>
        <p:spPr>
          <a:xfrm>
            <a:off x="6905181" y="4179992"/>
            <a:ext cx="4334400" cy="1193392"/>
          </a:xfrm>
        </p:spPr>
        <p:txBody>
          <a:bodyPr/>
          <a:lstStyle>
            <a:lvl1pPr marL="0" indent="0">
              <a:lnSpc>
                <a:spcPts val="1200"/>
              </a:lnSpc>
              <a:spcBef>
                <a:spcPts val="0"/>
              </a:spcBef>
              <a:buFontTx/>
              <a:buNone/>
              <a:defRPr sz="1000"/>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dirty="0"/>
              <a:t>Bildtext</a:t>
            </a:r>
          </a:p>
        </p:txBody>
      </p:sp>
      <p:sp>
        <p:nvSpPr>
          <p:cNvPr id="14" name="Platshållare för bildnummer 13"/>
          <p:cNvSpPr>
            <a:spLocks noGrp="1"/>
          </p:cNvSpPr>
          <p:nvPr>
            <p:ph type="sldNum" sz="quarter" idx="17"/>
          </p:nvPr>
        </p:nvSpPr>
        <p:spPr/>
        <p:txBody>
          <a:bodyPr/>
          <a:lstStyle/>
          <a:p>
            <a:fld id="{E1886F89-4F1B-4009-B2B5-E581F1209212}" type="slidenum">
              <a:rPr lang="sv-SE" smtClean="0"/>
              <a:pPr/>
              <a:t>‹#›</a:t>
            </a:fld>
            <a:endParaRPr lang="sv-SE" dirty="0"/>
          </a:p>
        </p:txBody>
      </p:sp>
      <p:sp>
        <p:nvSpPr>
          <p:cNvPr id="12" name="Platshållare för datum 11"/>
          <p:cNvSpPr>
            <a:spLocks noGrp="1"/>
          </p:cNvSpPr>
          <p:nvPr>
            <p:ph type="dt" sz="half" idx="15"/>
          </p:nvPr>
        </p:nvSpPr>
        <p:spPr/>
        <p:txBody>
          <a:bodyPr/>
          <a:lstStyle/>
          <a:p>
            <a:fld id="{27007481-9688-4AD8-A1E8-FFC6B58A09AB}" type="datetime1">
              <a:rPr lang="sv-SE" smtClean="0"/>
              <a:t>2021-05-18</a:t>
            </a:fld>
            <a:endParaRPr lang="sv-SE" dirty="0"/>
          </a:p>
        </p:txBody>
      </p:sp>
      <p:sp>
        <p:nvSpPr>
          <p:cNvPr id="13" name="Platshållare för sidfot 12"/>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1539165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och tre 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17" name="Platshållare för text 16"/>
          <p:cNvSpPr>
            <a:spLocks noGrp="1"/>
          </p:cNvSpPr>
          <p:nvPr>
            <p:ph type="body" sz="quarter" idx="16"/>
          </p:nvPr>
        </p:nvSpPr>
        <p:spPr>
          <a:xfrm>
            <a:off x="940918" y="1844676"/>
            <a:ext cx="8502649" cy="360189"/>
          </a:xfrm>
        </p:spPr>
        <p:txBody>
          <a:bodyPr/>
          <a:lstStyle>
            <a:lvl1pPr marL="0" indent="0">
              <a:buFontTx/>
              <a:buNone/>
              <a:defRPr sz="1200" b="1"/>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a:t>Klicka här för att ändra format på bakgrundstexten</a:t>
            </a:r>
          </a:p>
        </p:txBody>
      </p:sp>
      <p:sp>
        <p:nvSpPr>
          <p:cNvPr id="11" name="Platshållare för diagram 10"/>
          <p:cNvSpPr>
            <a:spLocks noGrp="1"/>
          </p:cNvSpPr>
          <p:nvPr>
            <p:ph type="chart" sz="quarter" idx="13"/>
          </p:nvPr>
        </p:nvSpPr>
        <p:spPr>
          <a:xfrm>
            <a:off x="940919" y="2276475"/>
            <a:ext cx="3124200" cy="2447925"/>
          </a:xfrm>
        </p:spPr>
        <p:txBody>
          <a:bodyPr/>
          <a:lstStyle/>
          <a:p>
            <a:r>
              <a:rPr lang="sv-SE"/>
              <a:t>Klicka på ikonen för att lägga till ett diagram</a:t>
            </a:r>
            <a:endParaRPr lang="sv-SE" dirty="0"/>
          </a:p>
        </p:txBody>
      </p:sp>
      <p:sp>
        <p:nvSpPr>
          <p:cNvPr id="13" name="Platshållare för diagram 12"/>
          <p:cNvSpPr>
            <a:spLocks noGrp="1"/>
          </p:cNvSpPr>
          <p:nvPr>
            <p:ph type="chart" sz="quarter" idx="14"/>
          </p:nvPr>
        </p:nvSpPr>
        <p:spPr>
          <a:xfrm>
            <a:off x="4529329" y="2276873"/>
            <a:ext cx="3124200" cy="2447925"/>
          </a:xfrm>
        </p:spPr>
        <p:txBody>
          <a:bodyPr/>
          <a:lstStyle/>
          <a:p>
            <a:r>
              <a:rPr lang="sv-SE"/>
              <a:t>Klicka på ikonen för att lägga till ett diagram</a:t>
            </a:r>
            <a:endParaRPr lang="sv-SE" dirty="0"/>
          </a:p>
        </p:txBody>
      </p:sp>
      <p:sp>
        <p:nvSpPr>
          <p:cNvPr id="15" name="Platshållare för diagram 14"/>
          <p:cNvSpPr>
            <a:spLocks noGrp="1"/>
          </p:cNvSpPr>
          <p:nvPr>
            <p:ph type="chart" sz="quarter" idx="15"/>
          </p:nvPr>
        </p:nvSpPr>
        <p:spPr>
          <a:xfrm>
            <a:off x="8117740" y="2276873"/>
            <a:ext cx="3161977" cy="2447925"/>
          </a:xfrm>
        </p:spPr>
        <p:txBody>
          <a:bodyPr/>
          <a:lstStyle/>
          <a:p>
            <a:r>
              <a:rPr lang="sv-SE"/>
              <a:t>Klicka på ikonen för att lägga till ett diagram</a:t>
            </a:r>
            <a:endParaRPr lang="sv-SE" dirty="0"/>
          </a:p>
        </p:txBody>
      </p:sp>
      <p:sp>
        <p:nvSpPr>
          <p:cNvPr id="20" name="Platshållare för bildnummer 19"/>
          <p:cNvSpPr>
            <a:spLocks noGrp="1"/>
          </p:cNvSpPr>
          <p:nvPr>
            <p:ph type="sldNum" sz="quarter" idx="19"/>
          </p:nvPr>
        </p:nvSpPr>
        <p:spPr/>
        <p:txBody>
          <a:bodyPr/>
          <a:lstStyle/>
          <a:p>
            <a:fld id="{E1886F89-4F1B-4009-B2B5-E581F1209212}" type="slidenum">
              <a:rPr lang="sv-SE" smtClean="0"/>
              <a:pPr/>
              <a:t>‹#›</a:t>
            </a:fld>
            <a:endParaRPr lang="sv-SE" dirty="0"/>
          </a:p>
        </p:txBody>
      </p:sp>
      <p:sp>
        <p:nvSpPr>
          <p:cNvPr id="18" name="Platshållare för datum 17"/>
          <p:cNvSpPr>
            <a:spLocks noGrp="1"/>
          </p:cNvSpPr>
          <p:nvPr>
            <p:ph type="dt" sz="half" idx="17"/>
          </p:nvPr>
        </p:nvSpPr>
        <p:spPr/>
        <p:txBody>
          <a:bodyPr/>
          <a:lstStyle/>
          <a:p>
            <a:fld id="{952EEBFA-0A08-4C39-9908-3BC863AAB3DC}" type="datetime1">
              <a:rPr lang="sv-SE" smtClean="0"/>
              <a:t>2021-05-18</a:t>
            </a:fld>
            <a:endParaRPr lang="sv-SE" dirty="0"/>
          </a:p>
        </p:txBody>
      </p:sp>
      <p:sp>
        <p:nvSpPr>
          <p:cNvPr id="19" name="Platshållare för sidfot 18"/>
          <p:cNvSpPr>
            <a:spLocks noGrp="1"/>
          </p:cNvSpPr>
          <p:nvPr>
            <p:ph type="ftr" sz="quarter" idx="18"/>
          </p:nvPr>
        </p:nvSpPr>
        <p:spPr/>
        <p:txBody>
          <a:bodyPr/>
          <a:lstStyle/>
          <a:p>
            <a:endParaRPr lang="sv-SE" dirty="0"/>
          </a:p>
        </p:txBody>
      </p:sp>
    </p:spTree>
    <p:extLst>
      <p:ext uri="{BB962C8B-B14F-4D97-AF65-F5344CB8AC3E}">
        <p14:creationId xmlns:p14="http://schemas.microsoft.com/office/powerpoint/2010/main" val="3875225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och två 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17" name="Platshållare för text 16"/>
          <p:cNvSpPr>
            <a:spLocks noGrp="1"/>
          </p:cNvSpPr>
          <p:nvPr>
            <p:ph type="body" sz="quarter" idx="16"/>
          </p:nvPr>
        </p:nvSpPr>
        <p:spPr>
          <a:xfrm>
            <a:off x="940918" y="1361317"/>
            <a:ext cx="8502649" cy="360189"/>
          </a:xfrm>
        </p:spPr>
        <p:txBody>
          <a:bodyPr/>
          <a:lstStyle>
            <a:lvl1pPr marL="0" indent="0">
              <a:buFontTx/>
              <a:buNone/>
              <a:defRPr sz="1100" b="1"/>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a:t>Klicka här för att ändra format på bakgrundstexten</a:t>
            </a:r>
          </a:p>
        </p:txBody>
      </p:sp>
      <p:sp>
        <p:nvSpPr>
          <p:cNvPr id="11" name="Platshållare för diagram 10"/>
          <p:cNvSpPr>
            <a:spLocks noGrp="1"/>
          </p:cNvSpPr>
          <p:nvPr>
            <p:ph type="chart" sz="quarter" idx="13"/>
          </p:nvPr>
        </p:nvSpPr>
        <p:spPr>
          <a:xfrm>
            <a:off x="951163" y="1726058"/>
            <a:ext cx="3992709" cy="3647630"/>
          </a:xfrm>
        </p:spPr>
        <p:txBody>
          <a:bodyPr/>
          <a:lstStyle/>
          <a:p>
            <a:r>
              <a:rPr lang="sv-SE"/>
              <a:t>Klicka på ikonen för att lägga till ett diagram</a:t>
            </a:r>
            <a:endParaRPr lang="sv-SE" dirty="0"/>
          </a:p>
        </p:txBody>
      </p:sp>
      <p:sp>
        <p:nvSpPr>
          <p:cNvPr id="13" name="Platshållare för diagram 12"/>
          <p:cNvSpPr>
            <a:spLocks noGrp="1"/>
          </p:cNvSpPr>
          <p:nvPr>
            <p:ph type="chart" sz="quarter" idx="14"/>
          </p:nvPr>
        </p:nvSpPr>
        <p:spPr>
          <a:xfrm>
            <a:off x="5244486" y="1726058"/>
            <a:ext cx="3992709" cy="3647630"/>
          </a:xfrm>
        </p:spPr>
        <p:txBody>
          <a:bodyPr/>
          <a:lstStyle/>
          <a:p>
            <a:r>
              <a:rPr lang="sv-SE"/>
              <a:t>Klicka på ikonen för att lägga till ett diagram</a:t>
            </a:r>
            <a:endParaRPr lang="sv-SE" dirty="0"/>
          </a:p>
        </p:txBody>
      </p:sp>
      <p:sp>
        <p:nvSpPr>
          <p:cNvPr id="9" name="Platshållare för bildnummer 8"/>
          <p:cNvSpPr>
            <a:spLocks noGrp="1"/>
          </p:cNvSpPr>
          <p:nvPr>
            <p:ph type="sldNum" sz="quarter" idx="19"/>
          </p:nvPr>
        </p:nvSpPr>
        <p:spPr/>
        <p:txBody>
          <a:bodyPr/>
          <a:lstStyle/>
          <a:p>
            <a:fld id="{E1886F89-4F1B-4009-B2B5-E581F1209212}" type="slidenum">
              <a:rPr lang="sv-SE" smtClean="0"/>
              <a:pPr/>
              <a:t>‹#›</a:t>
            </a:fld>
            <a:endParaRPr lang="sv-SE" dirty="0"/>
          </a:p>
        </p:txBody>
      </p:sp>
      <p:sp>
        <p:nvSpPr>
          <p:cNvPr id="7" name="Platshållare för datum 6"/>
          <p:cNvSpPr>
            <a:spLocks noGrp="1"/>
          </p:cNvSpPr>
          <p:nvPr>
            <p:ph type="dt" sz="half" idx="17"/>
          </p:nvPr>
        </p:nvSpPr>
        <p:spPr/>
        <p:txBody>
          <a:bodyPr/>
          <a:lstStyle/>
          <a:p>
            <a:fld id="{CB3FF9F4-8503-48CC-8195-2BF76CD977F3}" type="datetime1">
              <a:rPr lang="sv-SE" smtClean="0"/>
              <a:t>2021-05-18</a:t>
            </a:fld>
            <a:endParaRPr lang="sv-SE" dirty="0"/>
          </a:p>
        </p:txBody>
      </p:sp>
      <p:sp>
        <p:nvSpPr>
          <p:cNvPr id="8" name="Platshållare för sidfot 7"/>
          <p:cNvSpPr>
            <a:spLocks noGrp="1"/>
          </p:cNvSpPr>
          <p:nvPr>
            <p:ph type="ftr" sz="quarter" idx="18"/>
          </p:nvPr>
        </p:nvSpPr>
        <p:spPr/>
        <p:txBody>
          <a:bodyPr/>
          <a:lstStyle/>
          <a:p>
            <a:endParaRPr lang="sv-SE" dirty="0"/>
          </a:p>
        </p:txBody>
      </p:sp>
    </p:spTree>
    <p:extLst>
      <p:ext uri="{BB962C8B-B14F-4D97-AF65-F5344CB8AC3E}">
        <p14:creationId xmlns:p14="http://schemas.microsoft.com/office/powerpoint/2010/main" val="775691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innehåll och två 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12" name="Platshållare för innehåll 11"/>
          <p:cNvSpPr>
            <a:spLocks noGrp="1"/>
          </p:cNvSpPr>
          <p:nvPr>
            <p:ph sz="quarter" idx="19"/>
          </p:nvPr>
        </p:nvSpPr>
        <p:spPr>
          <a:xfrm>
            <a:off x="951163" y="1568222"/>
            <a:ext cx="6488987" cy="380546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diagram 10"/>
          <p:cNvSpPr>
            <a:spLocks noGrp="1"/>
          </p:cNvSpPr>
          <p:nvPr>
            <p:ph type="chart" sz="quarter" idx="13"/>
          </p:nvPr>
        </p:nvSpPr>
        <p:spPr>
          <a:xfrm>
            <a:off x="9264352" y="1402592"/>
            <a:ext cx="2015365" cy="1440160"/>
          </a:xfrm>
        </p:spPr>
        <p:txBody>
          <a:bodyPr/>
          <a:lstStyle/>
          <a:p>
            <a:r>
              <a:rPr lang="sv-SE"/>
              <a:t>Klicka på ikonen för att lägga till ett diagram</a:t>
            </a:r>
            <a:endParaRPr lang="sv-SE" dirty="0"/>
          </a:p>
        </p:txBody>
      </p:sp>
      <p:sp>
        <p:nvSpPr>
          <p:cNvPr id="8" name="Platshållare för text 7"/>
          <p:cNvSpPr>
            <a:spLocks noGrp="1"/>
          </p:cNvSpPr>
          <p:nvPr>
            <p:ph type="body" sz="quarter" idx="17"/>
          </p:nvPr>
        </p:nvSpPr>
        <p:spPr>
          <a:xfrm>
            <a:off x="9471613" y="2852936"/>
            <a:ext cx="1808104" cy="504056"/>
          </a:xfrm>
        </p:spPr>
        <p:txBody>
          <a:bodyPr/>
          <a:lstStyle>
            <a:lvl1pPr marL="0" indent="0">
              <a:lnSpc>
                <a:spcPts val="1200"/>
              </a:lnSpc>
              <a:spcBef>
                <a:spcPts val="0"/>
              </a:spcBef>
              <a:buFontTx/>
              <a:buNone/>
              <a:defRPr sz="1000"/>
            </a:lvl1pPr>
            <a:lvl2pPr marL="180000" indent="0">
              <a:lnSpc>
                <a:spcPts val="1200"/>
              </a:lnSpc>
              <a:spcBef>
                <a:spcPts val="0"/>
              </a:spcBef>
              <a:buFontTx/>
              <a:buNone/>
              <a:defRPr sz="1000"/>
            </a:lvl2pPr>
            <a:lvl3pPr marL="360000" indent="0">
              <a:lnSpc>
                <a:spcPts val="1200"/>
              </a:lnSpc>
              <a:spcBef>
                <a:spcPts val="0"/>
              </a:spcBef>
              <a:buFontTx/>
              <a:buNone/>
              <a:defRPr sz="1000"/>
            </a:lvl3pPr>
            <a:lvl4pPr marL="540000" indent="0">
              <a:lnSpc>
                <a:spcPts val="1200"/>
              </a:lnSpc>
              <a:spcBef>
                <a:spcPts val="0"/>
              </a:spcBef>
              <a:buFontTx/>
              <a:buNone/>
              <a:defRPr sz="1000"/>
            </a:lvl4pPr>
            <a:lvl5pPr marL="720000" indent="0">
              <a:lnSpc>
                <a:spcPts val="1200"/>
              </a:lnSpc>
              <a:spcBef>
                <a:spcPts val="0"/>
              </a:spcBef>
              <a:buFontTx/>
              <a:buNone/>
              <a:defRPr sz="1000"/>
            </a:lvl5pPr>
          </a:lstStyle>
          <a:p>
            <a:pPr lvl="0"/>
            <a:r>
              <a:rPr lang="sv-SE"/>
              <a:t>Klicka här för att ändra format på bakgrundstexten</a:t>
            </a:r>
          </a:p>
        </p:txBody>
      </p:sp>
      <p:sp>
        <p:nvSpPr>
          <p:cNvPr id="13" name="Platshållare för diagram 12"/>
          <p:cNvSpPr>
            <a:spLocks noGrp="1"/>
          </p:cNvSpPr>
          <p:nvPr>
            <p:ph type="chart" sz="quarter" idx="14"/>
          </p:nvPr>
        </p:nvSpPr>
        <p:spPr>
          <a:xfrm>
            <a:off x="9264352" y="3398178"/>
            <a:ext cx="2015365" cy="1440160"/>
          </a:xfrm>
        </p:spPr>
        <p:txBody>
          <a:bodyPr/>
          <a:lstStyle/>
          <a:p>
            <a:r>
              <a:rPr lang="sv-SE"/>
              <a:t>Klicka på ikonen för att lägga till ett diagram</a:t>
            </a:r>
            <a:endParaRPr lang="sv-SE" dirty="0"/>
          </a:p>
        </p:txBody>
      </p:sp>
      <p:sp>
        <p:nvSpPr>
          <p:cNvPr id="14" name="Platshållare för text 7"/>
          <p:cNvSpPr>
            <a:spLocks noGrp="1"/>
          </p:cNvSpPr>
          <p:nvPr>
            <p:ph type="body" sz="quarter" idx="18"/>
          </p:nvPr>
        </p:nvSpPr>
        <p:spPr>
          <a:xfrm>
            <a:off x="9457267" y="4860106"/>
            <a:ext cx="1822451" cy="576064"/>
          </a:xfrm>
        </p:spPr>
        <p:txBody>
          <a:bodyPr/>
          <a:lstStyle>
            <a:lvl1pPr marL="0" indent="0">
              <a:lnSpc>
                <a:spcPts val="1200"/>
              </a:lnSpc>
              <a:spcBef>
                <a:spcPts val="0"/>
              </a:spcBef>
              <a:buFontTx/>
              <a:buNone/>
              <a:defRPr sz="1000"/>
            </a:lvl1pPr>
            <a:lvl2pPr marL="180000" indent="0">
              <a:lnSpc>
                <a:spcPts val="1200"/>
              </a:lnSpc>
              <a:spcBef>
                <a:spcPts val="0"/>
              </a:spcBef>
              <a:buFontTx/>
              <a:buNone/>
              <a:defRPr sz="1000"/>
            </a:lvl2pPr>
            <a:lvl3pPr marL="360000" indent="0">
              <a:lnSpc>
                <a:spcPts val="1200"/>
              </a:lnSpc>
              <a:spcBef>
                <a:spcPts val="0"/>
              </a:spcBef>
              <a:buFontTx/>
              <a:buNone/>
              <a:defRPr sz="1000"/>
            </a:lvl3pPr>
            <a:lvl4pPr marL="540000" indent="0">
              <a:lnSpc>
                <a:spcPts val="1200"/>
              </a:lnSpc>
              <a:spcBef>
                <a:spcPts val="0"/>
              </a:spcBef>
              <a:buFontTx/>
              <a:buNone/>
              <a:defRPr sz="1000"/>
            </a:lvl4pPr>
            <a:lvl5pPr marL="720000" indent="0">
              <a:lnSpc>
                <a:spcPts val="1200"/>
              </a:lnSpc>
              <a:spcBef>
                <a:spcPts val="0"/>
              </a:spcBef>
              <a:buFontTx/>
              <a:buNone/>
              <a:defRPr sz="1000"/>
            </a:lvl5pPr>
          </a:lstStyle>
          <a:p>
            <a:pPr lvl="0"/>
            <a:r>
              <a:rPr lang="sv-SE"/>
              <a:t>Klicka här för att ändra format på bakgrundstexten</a:t>
            </a:r>
          </a:p>
        </p:txBody>
      </p:sp>
      <p:sp>
        <p:nvSpPr>
          <p:cNvPr id="18" name="Platshållare för bildnummer 17"/>
          <p:cNvSpPr>
            <a:spLocks noGrp="1"/>
          </p:cNvSpPr>
          <p:nvPr>
            <p:ph type="sldNum" sz="quarter" idx="22"/>
          </p:nvPr>
        </p:nvSpPr>
        <p:spPr/>
        <p:txBody>
          <a:bodyPr/>
          <a:lstStyle/>
          <a:p>
            <a:fld id="{E1886F89-4F1B-4009-B2B5-E581F1209212}" type="slidenum">
              <a:rPr lang="sv-SE" smtClean="0"/>
              <a:pPr/>
              <a:t>‹#›</a:t>
            </a:fld>
            <a:endParaRPr lang="sv-SE" dirty="0"/>
          </a:p>
        </p:txBody>
      </p:sp>
      <p:sp>
        <p:nvSpPr>
          <p:cNvPr id="15" name="Platshållare för datum 14"/>
          <p:cNvSpPr>
            <a:spLocks noGrp="1"/>
          </p:cNvSpPr>
          <p:nvPr>
            <p:ph type="dt" sz="half" idx="20"/>
          </p:nvPr>
        </p:nvSpPr>
        <p:spPr/>
        <p:txBody>
          <a:bodyPr/>
          <a:lstStyle/>
          <a:p>
            <a:fld id="{21CE82F2-0509-412A-B488-4A6F83D320AB}" type="datetime1">
              <a:rPr lang="sv-SE" smtClean="0"/>
              <a:t>2021-05-18</a:t>
            </a:fld>
            <a:endParaRPr lang="sv-SE" dirty="0"/>
          </a:p>
        </p:txBody>
      </p:sp>
      <p:sp>
        <p:nvSpPr>
          <p:cNvPr id="16" name="Platshållare för sidfot 15"/>
          <p:cNvSpPr>
            <a:spLocks noGrp="1"/>
          </p:cNvSpPr>
          <p:nvPr>
            <p:ph type="ftr" sz="quarter" idx="21"/>
          </p:nvPr>
        </p:nvSpPr>
        <p:spPr/>
        <p:txBody>
          <a:bodyPr/>
          <a:lstStyle/>
          <a:p>
            <a:endParaRPr lang="sv-SE" dirty="0"/>
          </a:p>
        </p:txBody>
      </p:sp>
    </p:spTree>
    <p:extLst>
      <p:ext uri="{BB962C8B-B14F-4D97-AF65-F5344CB8AC3E}">
        <p14:creationId xmlns:p14="http://schemas.microsoft.com/office/powerpoint/2010/main" val="1782604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innehåll, två diagram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12" name="Platshållare för innehåll 11"/>
          <p:cNvSpPr>
            <a:spLocks noGrp="1"/>
          </p:cNvSpPr>
          <p:nvPr>
            <p:ph sz="quarter" idx="19"/>
          </p:nvPr>
        </p:nvSpPr>
        <p:spPr>
          <a:xfrm>
            <a:off x="951163" y="1568222"/>
            <a:ext cx="8506104" cy="17167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diagram 10"/>
          <p:cNvSpPr>
            <a:spLocks noGrp="1"/>
          </p:cNvSpPr>
          <p:nvPr>
            <p:ph type="chart" sz="quarter" idx="13"/>
          </p:nvPr>
        </p:nvSpPr>
        <p:spPr>
          <a:xfrm>
            <a:off x="954617" y="3429000"/>
            <a:ext cx="3413191" cy="1440160"/>
          </a:xfrm>
        </p:spPr>
        <p:txBody>
          <a:bodyPr/>
          <a:lstStyle/>
          <a:p>
            <a:r>
              <a:rPr lang="sv-SE"/>
              <a:t>Klicka på ikonen för att lägga till ett diagram</a:t>
            </a:r>
            <a:endParaRPr lang="sv-SE" dirty="0"/>
          </a:p>
        </p:txBody>
      </p:sp>
      <p:sp>
        <p:nvSpPr>
          <p:cNvPr id="8" name="Platshållare för text 7"/>
          <p:cNvSpPr>
            <a:spLocks noGrp="1"/>
          </p:cNvSpPr>
          <p:nvPr>
            <p:ph type="body" sz="quarter" idx="17"/>
          </p:nvPr>
        </p:nvSpPr>
        <p:spPr>
          <a:xfrm>
            <a:off x="1161879" y="4879344"/>
            <a:ext cx="3003848" cy="504056"/>
          </a:xfrm>
        </p:spPr>
        <p:txBody>
          <a:bodyPr/>
          <a:lstStyle>
            <a:lvl1pPr marL="0" indent="0">
              <a:lnSpc>
                <a:spcPts val="1200"/>
              </a:lnSpc>
              <a:spcBef>
                <a:spcPts val="0"/>
              </a:spcBef>
              <a:buFontTx/>
              <a:buNone/>
              <a:defRPr sz="1000"/>
            </a:lvl1pPr>
            <a:lvl2pPr marL="180000" indent="0">
              <a:lnSpc>
                <a:spcPts val="1200"/>
              </a:lnSpc>
              <a:spcBef>
                <a:spcPts val="0"/>
              </a:spcBef>
              <a:buFontTx/>
              <a:buNone/>
              <a:defRPr sz="1000"/>
            </a:lvl2pPr>
            <a:lvl3pPr marL="360000" indent="0">
              <a:lnSpc>
                <a:spcPts val="1200"/>
              </a:lnSpc>
              <a:spcBef>
                <a:spcPts val="0"/>
              </a:spcBef>
              <a:buFontTx/>
              <a:buNone/>
              <a:defRPr sz="1000"/>
            </a:lvl3pPr>
            <a:lvl4pPr marL="540000" indent="0">
              <a:lnSpc>
                <a:spcPts val="1200"/>
              </a:lnSpc>
              <a:spcBef>
                <a:spcPts val="0"/>
              </a:spcBef>
              <a:buFontTx/>
              <a:buNone/>
              <a:defRPr sz="1000"/>
            </a:lvl4pPr>
            <a:lvl5pPr marL="720000" indent="0">
              <a:lnSpc>
                <a:spcPts val="1200"/>
              </a:lnSpc>
              <a:spcBef>
                <a:spcPts val="0"/>
              </a:spcBef>
              <a:buFontTx/>
              <a:buNone/>
              <a:defRPr sz="1000"/>
            </a:lvl5pPr>
          </a:lstStyle>
          <a:p>
            <a:pPr lvl="0"/>
            <a:r>
              <a:rPr lang="sv-SE"/>
              <a:t>Klicka här för att ändra format på bakgrundstexten</a:t>
            </a:r>
          </a:p>
        </p:txBody>
      </p:sp>
      <p:sp>
        <p:nvSpPr>
          <p:cNvPr id="13" name="Platshållare för diagram 12"/>
          <p:cNvSpPr>
            <a:spLocks noGrp="1"/>
          </p:cNvSpPr>
          <p:nvPr>
            <p:ph type="chart" sz="quarter" idx="14"/>
          </p:nvPr>
        </p:nvSpPr>
        <p:spPr>
          <a:xfrm>
            <a:off x="5135894" y="3429000"/>
            <a:ext cx="4800533" cy="1440160"/>
          </a:xfrm>
        </p:spPr>
        <p:txBody>
          <a:bodyPr/>
          <a:lstStyle/>
          <a:p>
            <a:r>
              <a:rPr lang="sv-SE"/>
              <a:t>Klicka på ikonen för att lägga till ett diagram</a:t>
            </a:r>
            <a:endParaRPr lang="sv-SE" dirty="0"/>
          </a:p>
        </p:txBody>
      </p:sp>
      <p:sp>
        <p:nvSpPr>
          <p:cNvPr id="14" name="Platshållare för text 7"/>
          <p:cNvSpPr>
            <a:spLocks noGrp="1"/>
          </p:cNvSpPr>
          <p:nvPr>
            <p:ph type="body" sz="quarter" idx="18"/>
          </p:nvPr>
        </p:nvSpPr>
        <p:spPr>
          <a:xfrm>
            <a:off x="5328808" y="4890928"/>
            <a:ext cx="4224808" cy="576064"/>
          </a:xfrm>
        </p:spPr>
        <p:txBody>
          <a:bodyPr/>
          <a:lstStyle>
            <a:lvl1pPr marL="0" indent="0">
              <a:lnSpc>
                <a:spcPts val="1200"/>
              </a:lnSpc>
              <a:spcBef>
                <a:spcPts val="0"/>
              </a:spcBef>
              <a:buFontTx/>
              <a:buNone/>
              <a:defRPr sz="1000"/>
            </a:lvl1pPr>
            <a:lvl2pPr marL="180000" indent="0">
              <a:lnSpc>
                <a:spcPts val="1200"/>
              </a:lnSpc>
              <a:spcBef>
                <a:spcPts val="0"/>
              </a:spcBef>
              <a:buFontTx/>
              <a:buNone/>
              <a:defRPr sz="1000"/>
            </a:lvl2pPr>
            <a:lvl3pPr marL="360000" indent="0">
              <a:lnSpc>
                <a:spcPts val="1200"/>
              </a:lnSpc>
              <a:spcBef>
                <a:spcPts val="0"/>
              </a:spcBef>
              <a:buFontTx/>
              <a:buNone/>
              <a:defRPr sz="1000"/>
            </a:lvl3pPr>
            <a:lvl4pPr marL="540000" indent="0">
              <a:lnSpc>
                <a:spcPts val="1200"/>
              </a:lnSpc>
              <a:spcBef>
                <a:spcPts val="0"/>
              </a:spcBef>
              <a:buFontTx/>
              <a:buNone/>
              <a:defRPr sz="1000"/>
            </a:lvl4pPr>
            <a:lvl5pPr marL="720000" indent="0">
              <a:lnSpc>
                <a:spcPts val="1200"/>
              </a:lnSpc>
              <a:spcBef>
                <a:spcPts val="0"/>
              </a:spcBef>
              <a:buFontTx/>
              <a:buNone/>
              <a:defRPr sz="1000"/>
            </a:lvl5pPr>
          </a:lstStyle>
          <a:p>
            <a:pPr lvl="0"/>
            <a:r>
              <a:rPr lang="sv-SE"/>
              <a:t>Klicka här för att ändra format på bakgrundstexten</a:t>
            </a:r>
          </a:p>
        </p:txBody>
      </p:sp>
      <p:sp>
        <p:nvSpPr>
          <p:cNvPr id="10" name="Platshållare för bildnummer 9"/>
          <p:cNvSpPr>
            <a:spLocks noGrp="1"/>
          </p:cNvSpPr>
          <p:nvPr>
            <p:ph type="sldNum" sz="quarter" idx="22"/>
          </p:nvPr>
        </p:nvSpPr>
        <p:spPr/>
        <p:txBody>
          <a:bodyPr/>
          <a:lstStyle/>
          <a:p>
            <a:fld id="{E1886F89-4F1B-4009-B2B5-E581F1209212}" type="slidenum">
              <a:rPr lang="sv-SE" smtClean="0"/>
              <a:pPr/>
              <a:t>‹#›</a:t>
            </a:fld>
            <a:endParaRPr lang="sv-SE" dirty="0"/>
          </a:p>
        </p:txBody>
      </p:sp>
      <p:sp>
        <p:nvSpPr>
          <p:cNvPr id="7" name="Platshållare för datum 6"/>
          <p:cNvSpPr>
            <a:spLocks noGrp="1"/>
          </p:cNvSpPr>
          <p:nvPr>
            <p:ph type="dt" sz="half" idx="20"/>
          </p:nvPr>
        </p:nvSpPr>
        <p:spPr/>
        <p:txBody>
          <a:bodyPr/>
          <a:lstStyle/>
          <a:p>
            <a:fld id="{F92A5563-E352-4DDA-9241-288362A67E8B}" type="datetime1">
              <a:rPr lang="sv-SE" smtClean="0"/>
              <a:t>2021-05-18</a:t>
            </a:fld>
            <a:endParaRPr lang="sv-SE" dirty="0"/>
          </a:p>
        </p:txBody>
      </p:sp>
      <p:sp>
        <p:nvSpPr>
          <p:cNvPr id="9" name="Platshållare för sidfot 8"/>
          <p:cNvSpPr>
            <a:spLocks noGrp="1"/>
          </p:cNvSpPr>
          <p:nvPr>
            <p:ph type="ftr" sz="quarter" idx="21"/>
          </p:nvPr>
        </p:nvSpPr>
        <p:spPr/>
        <p:txBody>
          <a:bodyPr/>
          <a:lstStyle/>
          <a:p>
            <a:endParaRPr lang="sv-SE" dirty="0"/>
          </a:p>
        </p:txBody>
      </p:sp>
    </p:spTree>
    <p:extLst>
      <p:ext uri="{BB962C8B-B14F-4D97-AF65-F5344CB8AC3E}">
        <p14:creationId xmlns:p14="http://schemas.microsoft.com/office/powerpoint/2010/main" val="235646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rtsid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4" y="1922880"/>
            <a:ext cx="8534400" cy="1470025"/>
          </a:xfrm>
        </p:spPr>
        <p:txBody>
          <a:bodyPr anchor="b"/>
          <a:lstStyle>
            <a:lvl1pPr>
              <a:lnSpc>
                <a:spcPts val="4200"/>
              </a:lnSpc>
              <a:spcBef>
                <a:spcPts val="300"/>
              </a:spcBef>
              <a:spcAft>
                <a:spcPts val="600"/>
              </a:spcAft>
              <a:defRPr sz="3800" baseline="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4" y="3526160"/>
            <a:ext cx="8534400" cy="838944"/>
          </a:xfrm>
        </p:spPr>
        <p:txBody>
          <a:bodyPr/>
          <a:lstStyle>
            <a:lvl1pPr marL="0" indent="0" algn="l">
              <a:lnSpc>
                <a:spcPts val="3000"/>
              </a:lnSpc>
              <a:spcBef>
                <a:spcPts val="600"/>
              </a:spcBef>
              <a:spcAft>
                <a:spcPts val="300"/>
              </a:spcAft>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datum osv.</a:t>
            </a:r>
          </a:p>
        </p:txBody>
      </p:sp>
      <p:pic>
        <p:nvPicPr>
          <p:cNvPr id="5" name="Bildobjekt 4" descr="Folkhälsomyndighetens logoty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458897"/>
            <a:ext cx="2736304" cy="918596"/>
          </a:xfrm>
          <a:prstGeom prst="rect">
            <a:avLst/>
          </a:prstGeom>
        </p:spPr>
      </p:pic>
    </p:spTree>
    <p:extLst>
      <p:ext uri="{BB962C8B-B14F-4D97-AF65-F5344CB8AC3E}">
        <p14:creationId xmlns:p14="http://schemas.microsoft.com/office/powerpoint/2010/main" val="39952880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ingen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951162" y="1999600"/>
            <a:ext cx="10328555" cy="3374089"/>
          </a:xfrm>
        </p:spPr>
        <p:txBody>
          <a:bodyPr/>
          <a:lstStyle>
            <a:lvl1pPr marL="0" indent="0">
              <a:lnSpc>
                <a:spcPts val="2300"/>
              </a:lnSpc>
              <a:spcBef>
                <a:spcPts val="2300"/>
              </a:spcBef>
              <a:buFontTx/>
              <a:buNone/>
              <a:defRPr/>
            </a:lvl1pPr>
            <a:lvl2pPr marL="176400" indent="0">
              <a:lnSpc>
                <a:spcPts val="2300"/>
              </a:lnSpc>
              <a:buFontTx/>
              <a:buNone/>
              <a:defRPr/>
            </a:lvl2pPr>
            <a:lvl3pPr marL="356400" indent="0">
              <a:lnSpc>
                <a:spcPts val="2300"/>
              </a:lnSpc>
              <a:buFontTx/>
              <a:buNone/>
              <a:defRPr/>
            </a:lvl3pPr>
            <a:lvl4pPr marL="536400" indent="0">
              <a:lnSpc>
                <a:spcPts val="2300"/>
              </a:lnSpc>
              <a:buFontTx/>
              <a:buNone/>
              <a:defRPr/>
            </a:lvl4pPr>
            <a:lvl5pPr marL="716400" indent="0">
              <a:lnSpc>
                <a:spcPts val="2300"/>
              </a:lnSpc>
              <a:buFontTx/>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p:cNvSpPr>
            <a:spLocks noGrp="1"/>
          </p:cNvSpPr>
          <p:nvPr>
            <p:ph type="sldNum" sz="quarter" idx="12"/>
          </p:nvPr>
        </p:nvSpPr>
        <p:spPr/>
        <p:txBody>
          <a:bodyPr/>
          <a:lstStyle/>
          <a:p>
            <a:fld id="{E1886F89-4F1B-4009-B2B5-E581F1209212}" type="slidenum">
              <a:rPr lang="sv-SE" smtClean="0"/>
              <a:pPr/>
              <a:t>‹#›</a:t>
            </a:fld>
            <a:endParaRPr lang="sv-SE" dirty="0"/>
          </a:p>
        </p:txBody>
      </p:sp>
      <p:sp>
        <p:nvSpPr>
          <p:cNvPr id="7" name="Platshållare för datum 6"/>
          <p:cNvSpPr>
            <a:spLocks noGrp="1"/>
          </p:cNvSpPr>
          <p:nvPr>
            <p:ph type="dt" sz="half" idx="10"/>
          </p:nvPr>
        </p:nvSpPr>
        <p:spPr/>
        <p:txBody>
          <a:bodyPr/>
          <a:lstStyle/>
          <a:p>
            <a:fld id="{03541A69-A53D-4C94-99A3-E1248F7C637C}" type="datetime1">
              <a:rPr lang="sv-SE" smtClean="0"/>
              <a:t>2021-05-18</a:t>
            </a:fld>
            <a:endParaRPr lang="sv-SE" dirty="0"/>
          </a:p>
        </p:txBody>
      </p:sp>
      <p:sp>
        <p:nvSpPr>
          <p:cNvPr id="8" name="Platshållare för sidfot 7"/>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697672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9" name="Platshållare för datum 8"/>
          <p:cNvSpPr>
            <a:spLocks noGrp="1"/>
          </p:cNvSpPr>
          <p:nvPr>
            <p:ph type="dt" sz="half" idx="10"/>
          </p:nvPr>
        </p:nvSpPr>
        <p:spPr/>
        <p:txBody>
          <a:bodyPr/>
          <a:lstStyle/>
          <a:p>
            <a:fld id="{6498D23B-3220-407D-8C69-1E6C368239AE}" type="datetime1">
              <a:rPr lang="sv-SE" smtClean="0"/>
              <a:t>2021-05-18</a:t>
            </a:fld>
            <a:endParaRPr lang="sv-SE" dirty="0"/>
          </a:p>
        </p:txBody>
      </p:sp>
      <p:sp>
        <p:nvSpPr>
          <p:cNvPr id="10" name="Platshållare för sidfot 9"/>
          <p:cNvSpPr>
            <a:spLocks noGrp="1"/>
          </p:cNvSpPr>
          <p:nvPr>
            <p:ph type="ftr" sz="quarter" idx="11"/>
          </p:nvPr>
        </p:nvSpPr>
        <p:spPr/>
        <p:txBody>
          <a:bodyPr/>
          <a:lstStyle/>
          <a:p>
            <a:endParaRPr lang="sv-SE" dirty="0"/>
          </a:p>
        </p:txBody>
      </p:sp>
      <p:sp>
        <p:nvSpPr>
          <p:cNvPr id="11" name="Platshållare för bildnummer 10"/>
          <p:cNvSpPr>
            <a:spLocks noGrp="1"/>
          </p:cNvSpPr>
          <p:nvPr>
            <p:ph type="sldNum" sz="quarter" idx="12"/>
          </p:nvPr>
        </p:nvSpPr>
        <p:spPr/>
        <p:txBody>
          <a:bodyPr/>
          <a:lstStyle/>
          <a:p>
            <a:fld id="{E1886F89-4F1B-4009-B2B5-E581F1209212}" type="slidenum">
              <a:rPr lang="sv-SE" smtClean="0"/>
              <a:pPr/>
              <a:t>‹#›</a:t>
            </a:fld>
            <a:endParaRPr lang="sv-SE" dirty="0"/>
          </a:p>
        </p:txBody>
      </p:sp>
    </p:spTree>
    <p:extLst>
      <p:ext uri="{BB962C8B-B14F-4D97-AF65-F5344CB8AC3E}">
        <p14:creationId xmlns:p14="http://schemas.microsoft.com/office/powerpoint/2010/main" val="2951826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E1886F89-4F1B-4009-B2B5-E581F1209212}" type="slidenum">
              <a:rPr lang="sv-SE" smtClean="0"/>
              <a:t>‹#›</a:t>
            </a:fld>
            <a:endParaRPr lang="sv-SE" dirty="0"/>
          </a:p>
        </p:txBody>
      </p:sp>
      <p:sp>
        <p:nvSpPr>
          <p:cNvPr id="2" name="Platshållare för datum 1"/>
          <p:cNvSpPr>
            <a:spLocks noGrp="1"/>
          </p:cNvSpPr>
          <p:nvPr>
            <p:ph type="dt" sz="half" idx="10"/>
          </p:nvPr>
        </p:nvSpPr>
        <p:spPr/>
        <p:txBody>
          <a:bodyPr/>
          <a:lstStyle/>
          <a:p>
            <a:fld id="{5AE65056-8E28-46A1-A9E6-247C5BD44B7C}" type="datetime1">
              <a:rPr lang="sv-SE" smtClean="0"/>
              <a:t>2021-05-18</a:t>
            </a:fld>
            <a:endParaRPr lang="sv-SE" dirty="0"/>
          </a:p>
        </p:txBody>
      </p:sp>
      <p:sp>
        <p:nvSpPr>
          <p:cNvPr id="3" name="Platshållare för sidfot 2"/>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174469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Startsida/Kapitelsida">
    <p:bg>
      <p:bgRef idx="1001">
        <a:schemeClr val="bg2"/>
      </p:bgRef>
    </p:bg>
    <p:spTree>
      <p:nvGrpSpPr>
        <p:cNvPr id="1" name=""/>
        <p:cNvGrpSpPr/>
        <p:nvPr/>
      </p:nvGrpSpPr>
      <p:grpSpPr>
        <a:xfrm>
          <a:off x="0" y="0"/>
          <a:ext cx="0" cy="0"/>
          <a:chOff x="0" y="0"/>
          <a:chExt cx="0" cy="0"/>
        </a:xfrm>
      </p:grpSpPr>
      <p:sp>
        <p:nvSpPr>
          <p:cNvPr id="2" name="Rubrik 1"/>
          <p:cNvSpPr>
            <a:spLocks noGrp="1"/>
          </p:cNvSpPr>
          <p:nvPr>
            <p:ph type="ctrTitle"/>
          </p:nvPr>
        </p:nvSpPr>
        <p:spPr>
          <a:xfrm>
            <a:off x="941796" y="1999205"/>
            <a:ext cx="10363200" cy="1470025"/>
          </a:xfrm>
        </p:spPr>
        <p:txBody>
          <a:bodyPr anchor="b"/>
          <a:lstStyle>
            <a:lvl1pPr>
              <a:defRPr sz="3400">
                <a:solidFill>
                  <a:schemeClr val="tx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941796" y="3614112"/>
            <a:ext cx="8534400" cy="838944"/>
          </a:xfrm>
        </p:spPr>
        <p:txBody>
          <a:bodyPr/>
          <a:lstStyle>
            <a:lvl1pPr marL="0" indent="0" algn="l">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9" name="Platshållare för text 8"/>
          <p:cNvSpPr>
            <a:spLocks noGrp="1"/>
          </p:cNvSpPr>
          <p:nvPr>
            <p:ph type="body" sz="quarter" idx="11" hasCustomPrompt="1"/>
          </p:nvPr>
        </p:nvSpPr>
        <p:spPr>
          <a:xfrm>
            <a:off x="949520" y="4755966"/>
            <a:ext cx="8507747" cy="308580"/>
          </a:xfrm>
        </p:spPr>
        <p:txBody>
          <a:bodyPr anchor="b"/>
          <a:lstStyle>
            <a:lvl1pPr marL="0" indent="0">
              <a:buFontTx/>
              <a:buNone/>
              <a:defRPr sz="1500"/>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dirty="0"/>
              <a:t>Namn</a:t>
            </a:r>
          </a:p>
        </p:txBody>
      </p:sp>
      <p:sp>
        <p:nvSpPr>
          <p:cNvPr id="4" name="Platshållare för datum 3"/>
          <p:cNvSpPr>
            <a:spLocks noGrp="1"/>
          </p:cNvSpPr>
          <p:nvPr>
            <p:ph type="dt" sz="half" idx="10"/>
          </p:nvPr>
        </p:nvSpPr>
        <p:spPr>
          <a:xfrm>
            <a:off x="949520" y="5033724"/>
            <a:ext cx="2170149" cy="241734"/>
          </a:xfrm>
        </p:spPr>
        <p:txBody>
          <a:bodyPr anchor="t"/>
          <a:lstStyle>
            <a:lvl1pPr>
              <a:defRPr sz="1500"/>
            </a:lvl1pPr>
          </a:lstStyle>
          <a:p>
            <a:fld id="{DDFA7D65-8468-4D20-B3F3-9513536D082D}" type="datetime1">
              <a:rPr lang="sv-SE" smtClean="0"/>
              <a:t>2021-05-18</a:t>
            </a:fld>
            <a:endParaRPr lang="sv-SE" dirty="0"/>
          </a:p>
        </p:txBody>
      </p:sp>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04842" y="5951355"/>
            <a:ext cx="2184404" cy="550198"/>
          </a:xfrm>
          <a:prstGeom prst="rect">
            <a:avLst/>
          </a:prstGeom>
        </p:spPr>
      </p:pic>
    </p:spTree>
    <p:extLst>
      <p:ext uri="{BB962C8B-B14F-4D97-AF65-F5344CB8AC3E}">
        <p14:creationId xmlns:p14="http://schemas.microsoft.com/office/powerpoint/2010/main" val="30323788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tartsida 2">
    <p:bg>
      <p:bgPr>
        <a:solidFill>
          <a:srgbClr val="0065AC"/>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4" y="1922880"/>
            <a:ext cx="8534400" cy="1470025"/>
          </a:xfrm>
        </p:spPr>
        <p:txBody>
          <a:bodyPr anchor="b"/>
          <a:lstStyle>
            <a:lvl1pPr>
              <a:lnSpc>
                <a:spcPts val="4200"/>
              </a:lnSpc>
              <a:spcBef>
                <a:spcPts val="300"/>
              </a:spcBef>
              <a:spcAft>
                <a:spcPts val="600"/>
              </a:spcAft>
              <a:defRPr sz="380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4" y="3526160"/>
            <a:ext cx="8534400" cy="838944"/>
          </a:xfrm>
        </p:spPr>
        <p:txBody>
          <a:bodyPr/>
          <a:lstStyle>
            <a:lvl1pPr marL="0" indent="0" algn="l">
              <a:lnSpc>
                <a:spcPts val="3000"/>
              </a:lnSpc>
              <a:spcBef>
                <a:spcPts val="600"/>
              </a:spcBef>
              <a:spcAft>
                <a:spcPts val="300"/>
              </a:spcAft>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datum osv.</a:t>
            </a:r>
          </a:p>
        </p:txBody>
      </p:sp>
      <p:pic>
        <p:nvPicPr>
          <p:cNvPr id="6" name="Bildobjekt 5" descr="Folkhälsomyndighetens logoty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800" y="460800"/>
            <a:ext cx="2734527" cy="9180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7154" y="23787"/>
            <a:ext cx="4888720" cy="6858000"/>
          </a:xfrm>
          <a:prstGeom prst="rect">
            <a:avLst/>
          </a:prstGeom>
        </p:spPr>
      </p:pic>
    </p:spTree>
    <p:extLst>
      <p:ext uri="{BB962C8B-B14F-4D97-AF65-F5344CB8AC3E}">
        <p14:creationId xmlns:p14="http://schemas.microsoft.com/office/powerpoint/2010/main" val="26668532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rgbClr val="0065AC"/>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11424" y="2492896"/>
            <a:ext cx="8506104" cy="911990"/>
          </a:xfrm>
        </p:spPr>
        <p:txBody>
          <a:bodyPr/>
          <a:lstStyle>
            <a:lvl1pPr>
              <a:defRPr b="0" baseline="0">
                <a:solidFill>
                  <a:schemeClr val="bg1"/>
                </a:solidFill>
              </a:defRPr>
            </a:lvl1pPr>
          </a:lstStyle>
          <a:p>
            <a:r>
              <a:rPr lang="sv-SE" dirty="0"/>
              <a:t>Kapitelrubrik</a:t>
            </a:r>
          </a:p>
        </p:txBody>
      </p:sp>
      <p:pic>
        <p:nvPicPr>
          <p:cNvPr id="5" name="Bildobjekt 4" descr="Folkhälsomyndighetens logoty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800" y="460800"/>
            <a:ext cx="2734527" cy="918000"/>
          </a:xfrm>
          <a:prstGeom prst="rect">
            <a:avLst/>
          </a:prstGeom>
        </p:spPr>
      </p:pic>
    </p:spTree>
    <p:extLst>
      <p:ext uri="{BB962C8B-B14F-4D97-AF65-F5344CB8AC3E}">
        <p14:creationId xmlns:p14="http://schemas.microsoft.com/office/powerpoint/2010/main" val="14809829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innehåll">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911424" y="1700808"/>
            <a:ext cx="6984775" cy="3805467"/>
          </a:xfrm>
        </p:spPr>
        <p:txBody>
          <a:bodyPr/>
          <a:lstStyle>
            <a:lvl1pPr>
              <a:defRPr/>
            </a:lvl1pPr>
            <a:lvl4pPr>
              <a:defRPr sz="1300"/>
            </a:lvl4pPr>
          </a:lstStyle>
          <a:p>
            <a:pPr lvl="0"/>
            <a:r>
              <a:rPr lang="sv-SE" dirty="0"/>
              <a:t>Punktlista</a:t>
            </a:r>
          </a:p>
          <a:p>
            <a:pPr lvl="1"/>
            <a:r>
              <a:rPr lang="sv-SE" dirty="0"/>
              <a:t>Nivå två</a:t>
            </a:r>
          </a:p>
          <a:p>
            <a:pPr lvl="2"/>
            <a:r>
              <a:rPr lang="sv-SE" dirty="0"/>
              <a:t>Nivå tre</a:t>
            </a:r>
          </a:p>
        </p:txBody>
      </p:sp>
      <p:sp>
        <p:nvSpPr>
          <p:cNvPr id="4" name="Rubrik 3"/>
          <p:cNvSpPr>
            <a:spLocks noGrp="1"/>
          </p:cNvSpPr>
          <p:nvPr>
            <p:ph type="title" hasCustomPrompt="1"/>
          </p:nvPr>
        </p:nvSpPr>
        <p:spPr>
          <a:xfrm>
            <a:off x="911424" y="572794"/>
            <a:ext cx="9145015" cy="911990"/>
          </a:xfrm>
        </p:spPr>
        <p:txBody>
          <a:bodyPr/>
          <a:lstStyle>
            <a:lvl1pPr>
              <a:defRPr/>
            </a:lvl1pPr>
          </a:lstStyle>
          <a:p>
            <a:r>
              <a:rPr lang="sv-SE" dirty="0"/>
              <a:t>Rubrik</a:t>
            </a:r>
          </a:p>
        </p:txBody>
      </p:sp>
      <p:pic>
        <p:nvPicPr>
          <p:cNvPr id="2" name="Bildobjekt 1" descr="Folkhälsomyndighetens logoty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0570" y="5949793"/>
            <a:ext cx="1916070" cy="643238"/>
          </a:xfrm>
          <a:prstGeom prst="rect">
            <a:avLst/>
          </a:prstGeom>
        </p:spPr>
      </p:pic>
    </p:spTree>
    <p:extLst>
      <p:ext uri="{BB962C8B-B14F-4D97-AF65-F5344CB8AC3E}">
        <p14:creationId xmlns:p14="http://schemas.microsoft.com/office/powerpoint/2010/main" val="331822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logotyp">
    <p:spTree>
      <p:nvGrpSpPr>
        <p:cNvPr id="1" name=""/>
        <p:cNvGrpSpPr/>
        <p:nvPr/>
      </p:nvGrpSpPr>
      <p:grpSpPr>
        <a:xfrm>
          <a:off x="0" y="0"/>
          <a:ext cx="0" cy="0"/>
          <a:chOff x="0" y="0"/>
          <a:chExt cx="0" cy="0"/>
        </a:xfrm>
      </p:grpSpPr>
      <p:pic>
        <p:nvPicPr>
          <p:cNvPr id="3" name="Bildobjekt 2" descr="Folkhälsomyndighetens logoty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0570" y="5949793"/>
            <a:ext cx="1916070" cy="643238"/>
          </a:xfrm>
          <a:prstGeom prst="rect">
            <a:avLst/>
          </a:prstGeom>
        </p:spPr>
      </p:pic>
    </p:spTree>
    <p:extLst>
      <p:ext uri="{BB962C8B-B14F-4D97-AF65-F5344CB8AC3E}">
        <p14:creationId xmlns:p14="http://schemas.microsoft.com/office/powerpoint/2010/main" val="342206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tartsid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4" y="1922880"/>
            <a:ext cx="8534400" cy="1470025"/>
          </a:xfrm>
        </p:spPr>
        <p:txBody>
          <a:bodyPr anchor="b"/>
          <a:lstStyle>
            <a:lvl1pPr>
              <a:lnSpc>
                <a:spcPts val="4200"/>
              </a:lnSpc>
              <a:spcBef>
                <a:spcPts val="300"/>
              </a:spcBef>
              <a:spcAft>
                <a:spcPts val="600"/>
              </a:spcAft>
              <a:defRPr sz="3800" baseline="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4" y="3526160"/>
            <a:ext cx="8534400" cy="838944"/>
          </a:xfrm>
        </p:spPr>
        <p:txBody>
          <a:bodyPr/>
          <a:lstStyle>
            <a:lvl1pPr marL="0" indent="0" algn="l">
              <a:lnSpc>
                <a:spcPts val="3000"/>
              </a:lnSpc>
              <a:spcBef>
                <a:spcPts val="600"/>
              </a:spcBef>
              <a:spcAft>
                <a:spcPts val="300"/>
              </a:spcAft>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datum osv.</a:t>
            </a:r>
          </a:p>
        </p:txBody>
      </p:sp>
      <p:pic>
        <p:nvPicPr>
          <p:cNvPr id="5" name="Bildobjekt 4" descr="Folkhälsomyndighetens logoty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458897"/>
            <a:ext cx="2736304" cy="918596"/>
          </a:xfrm>
          <a:prstGeom prst="rect">
            <a:avLst/>
          </a:prstGeom>
        </p:spPr>
      </p:pic>
    </p:spTree>
    <p:extLst>
      <p:ext uri="{BB962C8B-B14F-4D97-AF65-F5344CB8AC3E}">
        <p14:creationId xmlns:p14="http://schemas.microsoft.com/office/powerpoint/2010/main" val="840423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rtsida 2">
    <p:bg>
      <p:bgPr>
        <a:solidFill>
          <a:srgbClr val="0065AC"/>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4" y="1922880"/>
            <a:ext cx="8534400" cy="1470025"/>
          </a:xfrm>
        </p:spPr>
        <p:txBody>
          <a:bodyPr anchor="b"/>
          <a:lstStyle>
            <a:lvl1pPr>
              <a:lnSpc>
                <a:spcPts val="4200"/>
              </a:lnSpc>
              <a:spcBef>
                <a:spcPts val="300"/>
              </a:spcBef>
              <a:spcAft>
                <a:spcPts val="600"/>
              </a:spcAft>
              <a:defRPr sz="380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4" y="3526160"/>
            <a:ext cx="8534400" cy="838944"/>
          </a:xfrm>
        </p:spPr>
        <p:txBody>
          <a:bodyPr/>
          <a:lstStyle>
            <a:lvl1pPr marL="0" indent="0" algn="l">
              <a:lnSpc>
                <a:spcPts val="3000"/>
              </a:lnSpc>
              <a:spcBef>
                <a:spcPts val="600"/>
              </a:spcBef>
              <a:spcAft>
                <a:spcPts val="300"/>
              </a:spcAft>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datum osv.</a:t>
            </a:r>
          </a:p>
        </p:txBody>
      </p:sp>
      <p:pic>
        <p:nvPicPr>
          <p:cNvPr id="6" name="Bildobjekt 5" descr="Folkhälsomyndighetens logoty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800" y="460800"/>
            <a:ext cx="2734527" cy="9180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7154" y="23787"/>
            <a:ext cx="4888720" cy="6858000"/>
          </a:xfrm>
          <a:prstGeom prst="rect">
            <a:avLst/>
          </a:prstGeom>
        </p:spPr>
      </p:pic>
    </p:spTree>
    <p:extLst>
      <p:ext uri="{BB962C8B-B14F-4D97-AF65-F5344CB8AC3E}">
        <p14:creationId xmlns:p14="http://schemas.microsoft.com/office/powerpoint/2010/main" val="9671056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6.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3.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11424" y="572794"/>
            <a:ext cx="8506104" cy="911990"/>
          </a:xfrm>
          <a:prstGeom prst="rect">
            <a:avLst/>
          </a:prstGeom>
        </p:spPr>
        <p:txBody>
          <a:bodyPr vert="horz" lIns="0" tIns="0" rIns="0" bIns="0" rtlCol="0" anchor="b">
            <a:noAutofit/>
          </a:bodyPr>
          <a:lstStyle/>
          <a:p>
            <a:r>
              <a:rPr lang="sv-SE" dirty="0"/>
              <a:t>Rubrik</a:t>
            </a:r>
          </a:p>
        </p:txBody>
      </p:sp>
      <p:sp>
        <p:nvSpPr>
          <p:cNvPr id="3" name="Platshållare för text 2"/>
          <p:cNvSpPr>
            <a:spLocks noGrp="1"/>
          </p:cNvSpPr>
          <p:nvPr>
            <p:ph type="body" idx="1"/>
          </p:nvPr>
        </p:nvSpPr>
        <p:spPr>
          <a:xfrm>
            <a:off x="911426" y="1844675"/>
            <a:ext cx="6553000" cy="3529014"/>
          </a:xfrm>
          <a:prstGeom prst="rect">
            <a:avLst/>
          </a:prstGeom>
        </p:spPr>
        <p:txBody>
          <a:bodyPr vert="horz" lIns="0" tIns="0" rIns="0" bIns="0" rtlCol="0">
            <a:noAutofit/>
          </a:bodyPr>
          <a:lstStyle/>
          <a:p>
            <a:pPr lvl="0"/>
            <a:r>
              <a:rPr lang="sv-SE" dirty="0"/>
              <a:t>Punktlista</a:t>
            </a:r>
          </a:p>
          <a:p>
            <a:pPr lvl="1"/>
            <a:r>
              <a:rPr lang="sv-SE" dirty="0"/>
              <a:t>Nivå två</a:t>
            </a:r>
          </a:p>
          <a:p>
            <a:pPr lvl="2"/>
            <a:r>
              <a:rPr lang="sv-SE" dirty="0"/>
              <a:t>Nivå tre</a:t>
            </a:r>
          </a:p>
        </p:txBody>
      </p:sp>
    </p:spTree>
    <p:extLst>
      <p:ext uri="{BB962C8B-B14F-4D97-AF65-F5344CB8AC3E}">
        <p14:creationId xmlns:p14="http://schemas.microsoft.com/office/powerpoint/2010/main" val="415390243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6" r:id="rId3"/>
    <p:sldLayoutId id="2147483719" r:id="rId4"/>
    <p:sldLayoutId id="2147483720" r:id="rId5"/>
  </p:sldLayoutIdLst>
  <p:hf sldNum="0" hdr="0" ftr="0" dt="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269875" indent="-269875" algn="l" defTabSz="914400" rtl="0" eaLnBrk="1" latinLnBrk="0" hangingPunct="1">
        <a:lnSpc>
          <a:spcPts val="2500"/>
        </a:lnSpc>
        <a:spcBef>
          <a:spcPts val="1000"/>
        </a:spcBef>
        <a:spcAft>
          <a:spcPts val="300"/>
        </a:spcAft>
        <a:buFont typeface="Tahoma" panose="020B0604030504040204" pitchFamily="34" charset="0"/>
        <a:buChar char="•"/>
        <a:tabLst/>
        <a:defRPr sz="2000" kern="1200" baseline="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Arial" panose="020B060402020202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162" userDrawn="1">
          <p15:clr>
            <a:srgbClr val="F26B43"/>
          </p15:clr>
        </p15:guide>
        <p15:guide id="1" pos="4702" userDrawn="1">
          <p15:clr>
            <a:srgbClr val="F26B43"/>
          </p15:clr>
        </p15:guide>
        <p15:guide id="2" pos="574" userDrawn="1">
          <p15:clr>
            <a:srgbClr val="F26B43"/>
          </p15:clr>
        </p15:guide>
        <p15:guide id="3" orient="horz" pos="890" userDrawn="1">
          <p15:clr>
            <a:srgbClr val="F26B43"/>
          </p15:clr>
        </p15:guide>
        <p15:guide id="4" orient="horz" pos="3395" userDrawn="1">
          <p15:clr>
            <a:srgbClr val="F26B43"/>
          </p15:clr>
        </p15:guide>
        <p15:guide id="5" pos="711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11424" y="572794"/>
            <a:ext cx="8506104" cy="911990"/>
          </a:xfrm>
          <a:prstGeom prst="rect">
            <a:avLst/>
          </a:prstGeom>
        </p:spPr>
        <p:txBody>
          <a:bodyPr vert="horz" lIns="0" tIns="0" rIns="0" bIns="0" rtlCol="0" anchor="b">
            <a:noAutofit/>
          </a:bodyPr>
          <a:lstStyle/>
          <a:p>
            <a:r>
              <a:rPr lang="sv-SE" dirty="0"/>
              <a:t>Rubrik</a:t>
            </a:r>
          </a:p>
        </p:txBody>
      </p:sp>
      <p:sp>
        <p:nvSpPr>
          <p:cNvPr id="3" name="Platshållare för text 2"/>
          <p:cNvSpPr>
            <a:spLocks noGrp="1"/>
          </p:cNvSpPr>
          <p:nvPr>
            <p:ph type="body" idx="1"/>
          </p:nvPr>
        </p:nvSpPr>
        <p:spPr>
          <a:xfrm>
            <a:off x="911425" y="1700809"/>
            <a:ext cx="7017045" cy="3672880"/>
          </a:xfrm>
          <a:prstGeom prst="rect">
            <a:avLst/>
          </a:prstGeom>
        </p:spPr>
        <p:txBody>
          <a:bodyPr vert="horz" lIns="0" tIns="0" rIns="0" bIns="0" rtlCol="0">
            <a:noAutofit/>
          </a:bodyPr>
          <a:lstStyle/>
          <a:p>
            <a:pPr lvl="0"/>
            <a:r>
              <a:rPr lang="sv-SE" dirty="0"/>
              <a:t>Punktlista</a:t>
            </a:r>
          </a:p>
          <a:p>
            <a:pPr lvl="1"/>
            <a:r>
              <a:rPr lang="sv-SE" dirty="0"/>
              <a:t>Nivå två</a:t>
            </a:r>
          </a:p>
          <a:p>
            <a:pPr lvl="2"/>
            <a:r>
              <a:rPr lang="sv-SE" dirty="0"/>
              <a:t>Nivå tre</a:t>
            </a:r>
          </a:p>
        </p:txBody>
      </p:sp>
    </p:spTree>
    <p:extLst>
      <p:ext uri="{BB962C8B-B14F-4D97-AF65-F5344CB8AC3E}">
        <p14:creationId xmlns:p14="http://schemas.microsoft.com/office/powerpoint/2010/main" val="256772210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8" r:id="rId6"/>
  </p:sldLayoutIdLst>
  <p:hf sldNum="0" hdr="0" ftr="0" dt="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071">
          <p15:clr>
            <a:srgbClr val="F26B43"/>
          </p15:clr>
        </p15:guide>
        <p15:guide id="1" pos="3840">
          <p15:clr>
            <a:srgbClr val="F26B43"/>
          </p15:clr>
        </p15:guide>
        <p15:guide id="2" pos="596">
          <p15:clr>
            <a:srgbClr val="F26B43"/>
          </p15:clr>
        </p15:guide>
        <p15:guide id="3" orient="horz" pos="890">
          <p15:clr>
            <a:srgbClr val="F26B43"/>
          </p15:clr>
        </p15:guide>
        <p15:guide id="4" orient="horz" pos="3395">
          <p15:clr>
            <a:srgbClr val="F26B43"/>
          </p15:clr>
        </p15:guide>
        <p15:guide id="5" pos="711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51163" y="437715"/>
            <a:ext cx="8506104" cy="911990"/>
          </a:xfrm>
          <a:prstGeom prst="rect">
            <a:avLst/>
          </a:prstGeom>
        </p:spPr>
        <p:txBody>
          <a:bodyPr vert="horz" lIns="0" tIns="0" rIns="0" bIns="0" rtlCol="0" anchor="b">
            <a:noAutofit/>
          </a:bodyPr>
          <a:lstStyle/>
          <a:p>
            <a:r>
              <a:rPr lang="sv-SE" dirty="0"/>
              <a:t>Klicka här för att ändra format</a:t>
            </a:r>
          </a:p>
        </p:txBody>
      </p:sp>
      <p:sp>
        <p:nvSpPr>
          <p:cNvPr id="3" name="Platshållare för text 2"/>
          <p:cNvSpPr>
            <a:spLocks noGrp="1"/>
          </p:cNvSpPr>
          <p:nvPr>
            <p:ph type="body" idx="1"/>
          </p:nvPr>
        </p:nvSpPr>
        <p:spPr>
          <a:xfrm>
            <a:off x="951163" y="1700809"/>
            <a:ext cx="10329413" cy="367288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6</a:t>
            </a:r>
          </a:p>
          <a:p>
            <a:pPr lvl="6"/>
            <a:r>
              <a:rPr lang="sv-SE" dirty="0"/>
              <a:t>7</a:t>
            </a:r>
          </a:p>
          <a:p>
            <a:pPr lvl="7"/>
            <a:r>
              <a:rPr lang="sv-SE" dirty="0"/>
              <a:t>8</a:t>
            </a:r>
          </a:p>
          <a:p>
            <a:pPr lvl="8"/>
            <a:r>
              <a:rPr lang="sv-SE" dirty="0"/>
              <a:t>9</a:t>
            </a:r>
          </a:p>
        </p:txBody>
      </p:sp>
      <p:sp>
        <p:nvSpPr>
          <p:cNvPr id="6" name="Platshållare för bildnummer 5"/>
          <p:cNvSpPr>
            <a:spLocks noGrp="1"/>
          </p:cNvSpPr>
          <p:nvPr>
            <p:ph type="sldNum" sz="quarter" idx="4"/>
          </p:nvPr>
        </p:nvSpPr>
        <p:spPr>
          <a:xfrm>
            <a:off x="949035" y="6337370"/>
            <a:ext cx="400911" cy="181154"/>
          </a:xfrm>
          <a:prstGeom prst="rect">
            <a:avLst/>
          </a:prstGeom>
        </p:spPr>
        <p:txBody>
          <a:bodyPr vert="horz" lIns="0" tIns="0" rIns="0" bIns="0" rtlCol="0" anchor="b">
            <a:noAutofit/>
          </a:bodyPr>
          <a:lstStyle>
            <a:lvl1pPr algn="r">
              <a:defRPr sz="900">
                <a:solidFill>
                  <a:schemeClr val="tx1"/>
                </a:solidFill>
              </a:defRPr>
            </a:lvl1pPr>
          </a:lstStyle>
          <a:p>
            <a:fld id="{E1886F89-4F1B-4009-B2B5-E581F1209212}" type="slidenum">
              <a:rPr lang="sv-SE" smtClean="0"/>
              <a:pPr/>
              <a:t>‹#›</a:t>
            </a:fld>
            <a:endParaRPr lang="sv-SE" dirty="0"/>
          </a:p>
        </p:txBody>
      </p:sp>
      <p:sp>
        <p:nvSpPr>
          <p:cNvPr id="4" name="Platshållare för datum 3"/>
          <p:cNvSpPr>
            <a:spLocks noGrp="1"/>
          </p:cNvSpPr>
          <p:nvPr>
            <p:ph type="dt" sz="half" idx="2"/>
          </p:nvPr>
        </p:nvSpPr>
        <p:spPr>
          <a:xfrm>
            <a:off x="1439212" y="6338524"/>
            <a:ext cx="1045995" cy="180000"/>
          </a:xfrm>
          <a:prstGeom prst="rect">
            <a:avLst/>
          </a:prstGeom>
        </p:spPr>
        <p:txBody>
          <a:bodyPr vert="horz" lIns="0" tIns="0" rIns="0" bIns="0" rtlCol="0" anchor="b">
            <a:noAutofit/>
          </a:bodyPr>
          <a:lstStyle>
            <a:lvl1pPr algn="l">
              <a:defRPr sz="900">
                <a:solidFill>
                  <a:schemeClr val="tx1"/>
                </a:solidFill>
              </a:defRPr>
            </a:lvl1pPr>
          </a:lstStyle>
          <a:p>
            <a:fld id="{6C6525A7-767A-4EB4-A71B-B9E26961A2B0}" type="datetime1">
              <a:rPr lang="sv-SE" smtClean="0"/>
              <a:t>2021-05-18</a:t>
            </a:fld>
            <a:endParaRPr lang="sv-SE" dirty="0"/>
          </a:p>
        </p:txBody>
      </p:sp>
      <p:sp>
        <p:nvSpPr>
          <p:cNvPr id="5" name="Platshållare för sidfot 4"/>
          <p:cNvSpPr>
            <a:spLocks noGrp="1"/>
          </p:cNvSpPr>
          <p:nvPr>
            <p:ph type="ftr" sz="quarter" idx="3"/>
          </p:nvPr>
        </p:nvSpPr>
        <p:spPr>
          <a:xfrm>
            <a:off x="3546624" y="6338524"/>
            <a:ext cx="5098752" cy="180000"/>
          </a:xfrm>
          <a:prstGeom prst="rect">
            <a:avLst/>
          </a:prstGeom>
        </p:spPr>
        <p:txBody>
          <a:bodyPr vert="horz" lIns="0" tIns="0" rIns="0" bIns="0" rtlCol="0" anchor="b">
            <a:noAutofit/>
          </a:bodyPr>
          <a:lstStyle>
            <a:lvl1pPr algn="ctr">
              <a:defRPr sz="1200">
                <a:solidFill>
                  <a:schemeClr val="tx1"/>
                </a:solidFill>
              </a:defRPr>
            </a:lvl1pPr>
          </a:lstStyle>
          <a:p>
            <a:endParaRPr lang="sv-SE" dirty="0"/>
          </a:p>
        </p:txBody>
      </p:sp>
      <p:sp>
        <p:nvSpPr>
          <p:cNvPr id="8" name="textruta 7"/>
          <p:cNvSpPr txBox="1"/>
          <p:nvPr userDrawn="1"/>
        </p:nvSpPr>
        <p:spPr>
          <a:xfrm>
            <a:off x="1246592" y="6337370"/>
            <a:ext cx="192021" cy="230832"/>
          </a:xfrm>
          <a:prstGeom prst="rect">
            <a:avLst/>
          </a:prstGeom>
          <a:noFill/>
        </p:spPr>
        <p:txBody>
          <a:bodyPr wrap="square" rtlCol="0">
            <a:spAutoFit/>
          </a:bodyPr>
          <a:lstStyle/>
          <a:p>
            <a:r>
              <a:rPr lang="sv-SE" sz="900" dirty="0">
                <a:solidFill>
                  <a:schemeClr val="tx1"/>
                </a:solidFill>
              </a:rPr>
              <a:t>.</a:t>
            </a:r>
          </a:p>
        </p:txBody>
      </p:sp>
      <p:pic>
        <p:nvPicPr>
          <p:cNvPr id="9" name="Bildobjekt 8"/>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9108045" y="5952357"/>
            <a:ext cx="2172531" cy="547006"/>
          </a:xfrm>
          <a:prstGeom prst="rect">
            <a:avLst/>
          </a:prstGeom>
        </p:spPr>
      </p:pic>
      <p:sp>
        <p:nvSpPr>
          <p:cNvPr id="7" name="textruta 6"/>
          <p:cNvSpPr txBox="1"/>
          <p:nvPr userDrawn="1"/>
        </p:nvSpPr>
        <p:spPr>
          <a:xfrm>
            <a:off x="939996" y="6382084"/>
            <a:ext cx="153888" cy="138499"/>
          </a:xfrm>
          <a:prstGeom prst="rect">
            <a:avLst/>
          </a:prstGeom>
          <a:noFill/>
        </p:spPr>
        <p:txBody>
          <a:bodyPr wrap="none" lIns="0" tIns="0" rIns="0" bIns="0" rtlCol="0">
            <a:spAutoFit/>
          </a:bodyPr>
          <a:lstStyle/>
          <a:p>
            <a:r>
              <a:rPr lang="sv-SE" sz="900" dirty="0"/>
              <a:t>Sid</a:t>
            </a:r>
          </a:p>
        </p:txBody>
      </p:sp>
    </p:spTree>
    <p:extLst>
      <p:ext uri="{BB962C8B-B14F-4D97-AF65-F5344CB8AC3E}">
        <p14:creationId xmlns:p14="http://schemas.microsoft.com/office/powerpoint/2010/main" val="31959170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Lst>
  <p:hf hdr="0" ftr="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180000" indent="-180000" algn="l" defTabSz="914400" rtl="0" eaLnBrk="1" latinLnBrk="0" hangingPunct="1">
        <a:lnSpc>
          <a:spcPts val="2300"/>
        </a:lnSpc>
        <a:spcBef>
          <a:spcPts val="1400"/>
        </a:spcBef>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300"/>
        </a:lnSpc>
        <a:spcBef>
          <a:spcPts val="0"/>
        </a:spcBef>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447">
          <p15:clr>
            <a:srgbClr val="F26B43"/>
          </p15:clr>
        </p15:guide>
        <p15:guide id="4" orient="horz" pos="800">
          <p15:clr>
            <a:srgbClr val="F26B43"/>
          </p15:clr>
        </p15:guide>
        <p15:guide id="5" orient="horz" pos="3395">
          <p15:clr>
            <a:srgbClr val="F26B43"/>
          </p15:clr>
        </p15:guide>
        <p15:guide id="6" pos="533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folkhalsomyndigheten.se/tema-folkhalsa"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911424" y="1922880"/>
            <a:ext cx="10585176" cy="1470025"/>
          </a:xfrm>
        </p:spPr>
        <p:txBody>
          <a:bodyPr/>
          <a:lstStyle/>
          <a:p>
            <a:r>
              <a:rPr lang="sv-SE" sz="4000" b="0" dirty="0"/>
              <a:t>Kommunerna och Folkhälsomyndigheten</a:t>
            </a:r>
            <a:br>
              <a:rPr lang="sv-SE" sz="4000" b="0" dirty="0"/>
            </a:br>
            <a:r>
              <a:rPr lang="sv-SE" sz="3200" b="0" dirty="0"/>
              <a:t>- Smittskyddsarbetet under pandemin och framåt</a:t>
            </a:r>
            <a:endParaRPr lang="sv-SE" dirty="0"/>
          </a:p>
        </p:txBody>
      </p:sp>
      <p:sp>
        <p:nvSpPr>
          <p:cNvPr id="5" name="Underrubrik 4"/>
          <p:cNvSpPr>
            <a:spLocks noGrp="1"/>
          </p:cNvSpPr>
          <p:nvPr>
            <p:ph type="subTitle" idx="1"/>
          </p:nvPr>
        </p:nvSpPr>
        <p:spPr>
          <a:xfrm>
            <a:off x="911424" y="3958208"/>
            <a:ext cx="8534400" cy="838944"/>
          </a:xfrm>
        </p:spPr>
        <p:txBody>
          <a:bodyPr/>
          <a:lstStyle/>
          <a:p>
            <a:pPr>
              <a:lnSpc>
                <a:spcPts val="3400"/>
              </a:lnSpc>
              <a:spcBef>
                <a:spcPts val="0"/>
              </a:spcBef>
            </a:pPr>
            <a:r>
              <a:rPr lang="sv-SE" sz="2400" dirty="0"/>
              <a:t>Kompetensdag MAS/MAR, 20 maj 2021</a:t>
            </a:r>
          </a:p>
          <a:p>
            <a:pPr>
              <a:lnSpc>
                <a:spcPts val="3400"/>
              </a:lnSpc>
              <a:spcBef>
                <a:spcPts val="0"/>
              </a:spcBef>
            </a:pPr>
            <a:r>
              <a:rPr lang="sv-SE" sz="2400" dirty="0"/>
              <a:t>Malin Grape</a:t>
            </a:r>
          </a:p>
          <a:p>
            <a:pPr>
              <a:lnSpc>
                <a:spcPts val="3400"/>
              </a:lnSpc>
              <a:spcBef>
                <a:spcPts val="0"/>
              </a:spcBef>
            </a:pPr>
            <a:r>
              <a:rPr lang="sv-SE" sz="2400" dirty="0"/>
              <a:t>Enheten för antibiotika och vårdhygien</a:t>
            </a:r>
            <a:br>
              <a:rPr lang="sv-SE" sz="2400" dirty="0"/>
            </a:br>
            <a:r>
              <a:rPr lang="sv-SE" sz="2400" dirty="0"/>
              <a:t>Avdelningen för smittskydd och hälsoskydd</a:t>
            </a:r>
          </a:p>
          <a:p>
            <a:endParaRPr lang="sv-SE" sz="2400" dirty="0"/>
          </a:p>
        </p:txBody>
      </p:sp>
    </p:spTree>
    <p:extLst>
      <p:ext uri="{BB962C8B-B14F-4D97-AF65-F5344CB8AC3E}">
        <p14:creationId xmlns:p14="http://schemas.microsoft.com/office/powerpoint/2010/main" val="3341153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Lärdomar </a:t>
            </a:r>
          </a:p>
        </p:txBody>
      </p:sp>
      <p:sp>
        <p:nvSpPr>
          <p:cNvPr id="3" name="Platshållare för innehåll 2"/>
          <p:cNvSpPr>
            <a:spLocks noGrp="1"/>
          </p:cNvSpPr>
          <p:nvPr>
            <p:ph idx="1"/>
          </p:nvPr>
        </p:nvSpPr>
        <p:spPr/>
        <p:txBody>
          <a:bodyPr/>
          <a:lstStyle/>
          <a:p>
            <a:r>
              <a:rPr lang="sv-SE" dirty="0"/>
              <a:t>Variation i landet</a:t>
            </a:r>
          </a:p>
          <a:p>
            <a:r>
              <a:rPr lang="sv-SE" dirty="0"/>
              <a:t>Kommunikationskanaler </a:t>
            </a:r>
          </a:p>
          <a:p>
            <a:r>
              <a:rPr lang="sv-SE" dirty="0"/>
              <a:t>Vårdbehov brukare</a:t>
            </a:r>
          </a:p>
          <a:p>
            <a:endParaRPr lang="sv-SE" dirty="0"/>
          </a:p>
          <a:p>
            <a:pPr marL="0" indent="0">
              <a:buNone/>
            </a:pPr>
            <a:r>
              <a:rPr lang="sv-SE" dirty="0"/>
              <a:t>Fokus vårdhygien, kompetens, beredskap</a:t>
            </a:r>
          </a:p>
          <a:p>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2184" y="980728"/>
            <a:ext cx="3219098" cy="4830580"/>
          </a:xfrm>
          <a:prstGeom prst="rect">
            <a:avLst/>
          </a:prstGeom>
        </p:spPr>
      </p:pic>
      <p:sp>
        <p:nvSpPr>
          <p:cNvPr id="5" name="textruta 4"/>
          <p:cNvSpPr txBox="1"/>
          <p:nvPr/>
        </p:nvSpPr>
        <p:spPr>
          <a:xfrm>
            <a:off x="7824192" y="5811308"/>
            <a:ext cx="2808312" cy="230832"/>
          </a:xfrm>
          <a:prstGeom prst="rect">
            <a:avLst/>
          </a:prstGeom>
          <a:noFill/>
        </p:spPr>
        <p:txBody>
          <a:bodyPr wrap="square" rtlCol="0">
            <a:spAutoFit/>
          </a:bodyPr>
          <a:lstStyle/>
          <a:p>
            <a:r>
              <a:rPr lang="sv-SE" sz="900" dirty="0"/>
              <a:t>Foto: Susanne Kronholm</a:t>
            </a:r>
          </a:p>
        </p:txBody>
      </p:sp>
    </p:spTree>
    <p:extLst>
      <p:ext uri="{BB962C8B-B14F-4D97-AF65-F5344CB8AC3E}">
        <p14:creationId xmlns:p14="http://schemas.microsoft.com/office/powerpoint/2010/main" val="108188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911424" y="2041915"/>
            <a:ext cx="4104456" cy="3589443"/>
          </a:xfrm>
        </p:spPr>
        <p:txBody>
          <a:bodyPr/>
          <a:lstStyle/>
          <a:p>
            <a:pPr marL="0" indent="0">
              <a:lnSpc>
                <a:spcPts val="2900"/>
              </a:lnSpc>
              <a:buNone/>
            </a:pPr>
            <a:r>
              <a:rPr lang="sv-SE" dirty="0"/>
              <a:t>Nya webbsidor som samlar information, råd och stöd för </a:t>
            </a:r>
            <a:br>
              <a:rPr lang="sv-SE" dirty="0"/>
            </a:br>
            <a:r>
              <a:rPr lang="sv-SE" dirty="0"/>
              <a:t>alla som arbetar med folkhälsa </a:t>
            </a:r>
            <a:br>
              <a:rPr lang="sv-SE" dirty="0"/>
            </a:br>
            <a:r>
              <a:rPr lang="sv-SE" dirty="0"/>
              <a:t>i kommuner, regioner, länsstyrelser och idéburna organisationer.</a:t>
            </a:r>
          </a:p>
          <a:p>
            <a:pPr marL="0" indent="0">
              <a:buNone/>
            </a:pPr>
            <a:endParaRPr lang="sv-SE" dirty="0"/>
          </a:p>
        </p:txBody>
      </p:sp>
      <p:sp>
        <p:nvSpPr>
          <p:cNvPr id="3" name="Rubrik 2"/>
          <p:cNvSpPr>
            <a:spLocks noGrp="1"/>
          </p:cNvSpPr>
          <p:nvPr>
            <p:ph type="title"/>
          </p:nvPr>
        </p:nvSpPr>
        <p:spPr>
          <a:xfrm>
            <a:off x="911424" y="572794"/>
            <a:ext cx="9289032" cy="911990"/>
          </a:xfrm>
        </p:spPr>
        <p:txBody>
          <a:bodyPr/>
          <a:lstStyle/>
          <a:p>
            <a:r>
              <a:rPr lang="sv-SE" dirty="0">
                <a:hlinkClick r:id="rId3"/>
              </a:rPr>
              <a:t>Tema Folkhälsa – lokalt och regionalt stöd</a:t>
            </a:r>
            <a:endParaRPr lang="sv-SE" dirty="0"/>
          </a:p>
        </p:txBody>
      </p:sp>
      <p:pic>
        <p:nvPicPr>
          <p:cNvPr id="4" name="Bildobjekt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880" y="1772816"/>
            <a:ext cx="4824537" cy="4526597"/>
          </a:xfrm>
          <a:prstGeom prst="rect">
            <a:avLst/>
          </a:prstGeom>
        </p:spPr>
      </p:pic>
    </p:spTree>
    <p:extLst>
      <p:ext uri="{BB962C8B-B14F-4D97-AF65-F5344CB8AC3E}">
        <p14:creationId xmlns:p14="http://schemas.microsoft.com/office/powerpoint/2010/main" val="3437502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endParaRPr lang="sv-SE"/>
          </a:p>
        </p:txBody>
      </p:sp>
      <p:sp>
        <p:nvSpPr>
          <p:cNvPr id="4" name="Underrubrik 3"/>
          <p:cNvSpPr>
            <a:spLocks noGrp="1"/>
          </p:cNvSpPr>
          <p:nvPr>
            <p:ph type="subTitle" idx="1"/>
          </p:nvPr>
        </p:nvSpPr>
        <p:spPr/>
        <p:txBody>
          <a:bodyPr/>
          <a:lstStyle/>
          <a:p>
            <a:endParaRPr lang="sv-SE"/>
          </a:p>
        </p:txBody>
      </p:sp>
      <p:pic>
        <p:nvPicPr>
          <p:cNvPr id="6" name="Bildobjekt 5"/>
          <p:cNvPicPr>
            <a:picLocks noChangeAspect="1"/>
          </p:cNvPicPr>
          <p:nvPr/>
        </p:nvPicPr>
        <p:blipFill rotWithShape="1">
          <a:blip r:embed="rId3" cstate="print">
            <a:extLst>
              <a:ext uri="{28A0092B-C50C-407E-A947-70E740481C1C}">
                <a14:useLocalDpi xmlns:a14="http://schemas.microsoft.com/office/drawing/2010/main" val="0"/>
              </a:ext>
            </a:extLst>
          </a:blip>
          <a:srcRect t="17994" b="6649"/>
          <a:stretch/>
        </p:blipFill>
        <p:spPr>
          <a:xfrm>
            <a:off x="0" y="-27384"/>
            <a:ext cx="12197944" cy="4896544"/>
          </a:xfrm>
          <a:prstGeom prst="rect">
            <a:avLst/>
          </a:prstGeom>
        </p:spPr>
      </p:pic>
      <p:sp>
        <p:nvSpPr>
          <p:cNvPr id="8" name="Rubrik 1"/>
          <p:cNvSpPr txBox="1">
            <a:spLocks/>
          </p:cNvSpPr>
          <p:nvPr/>
        </p:nvSpPr>
        <p:spPr>
          <a:xfrm>
            <a:off x="695400" y="5865954"/>
            <a:ext cx="6379578" cy="911990"/>
          </a:xfrm>
          <a:prstGeom prst="rect">
            <a:avLst/>
          </a:prstGeom>
        </p:spPr>
        <p:txBody>
          <a:bodyPr vert="horz" lIns="0" tIns="0" rIns="0" bIns="0" rtlCol="0" anchor="b">
            <a:noAutofit/>
          </a:bodyPr>
          <a:lstStyle>
            <a:lvl1pPr algn="l" defTabSz="914400" rtl="0" eaLnBrk="1" latinLnBrk="0" hangingPunct="1">
              <a:lnSpc>
                <a:spcPts val="3400"/>
              </a:lnSpc>
              <a:spcBef>
                <a:spcPct val="0"/>
              </a:spcBef>
              <a:buNone/>
              <a:defRPr sz="3000" b="1" kern="1200" baseline="0">
                <a:solidFill>
                  <a:srgbClr val="00927A"/>
                </a:solidFill>
                <a:latin typeface="+mj-lt"/>
                <a:ea typeface="+mj-ea"/>
                <a:cs typeface="+mj-cs"/>
              </a:defRPr>
            </a:lvl1pPr>
          </a:lstStyle>
          <a:p>
            <a:pPr>
              <a:defRPr/>
            </a:pPr>
            <a:r>
              <a:rPr lang="sv-SE" sz="7200" dirty="0">
                <a:solidFill>
                  <a:sysClr val="window" lastClr="FFFFFF"/>
                </a:solidFill>
                <a:latin typeface="Tahoma"/>
              </a:rPr>
              <a:t>TACK!</a:t>
            </a:r>
            <a:endParaRPr lang="sv-SE" sz="2000" dirty="0">
              <a:solidFill>
                <a:sysClr val="window" lastClr="FFFFFF"/>
              </a:solidFill>
              <a:latin typeface="Tahoma"/>
            </a:endParaRPr>
          </a:p>
          <a:p>
            <a:pPr>
              <a:lnSpc>
                <a:spcPct val="100000"/>
              </a:lnSpc>
              <a:defRPr/>
            </a:pPr>
            <a:endParaRPr lang="sv-SE" sz="1000" dirty="0">
              <a:solidFill>
                <a:sysClr val="window" lastClr="FFFFFF"/>
              </a:solidFill>
              <a:latin typeface="Tahoma"/>
            </a:endParaRPr>
          </a:p>
          <a:p>
            <a:pPr>
              <a:defRPr/>
            </a:pPr>
            <a:r>
              <a:rPr lang="sv-SE" sz="2000" b="0" dirty="0">
                <a:solidFill>
                  <a:sysClr val="window" lastClr="FFFFFF"/>
                </a:solidFill>
                <a:latin typeface="Tahoma"/>
              </a:rPr>
              <a:t>malin.grape@fohm.se</a:t>
            </a:r>
            <a:br>
              <a:rPr lang="sv-SE" sz="2000" b="0" dirty="0">
                <a:solidFill>
                  <a:sysClr val="window" lastClr="FFFFFF"/>
                </a:solidFill>
                <a:latin typeface="Tahoma"/>
              </a:rPr>
            </a:br>
            <a:r>
              <a:rPr lang="sv-SE" sz="2000" b="0" dirty="0">
                <a:solidFill>
                  <a:sysClr val="window" lastClr="FFFFFF"/>
                </a:solidFill>
                <a:latin typeface="Tahoma"/>
              </a:rPr>
              <a:t>www.folkhalsomyndigheten.se</a:t>
            </a:r>
          </a:p>
        </p:txBody>
      </p:sp>
    </p:spTree>
    <p:extLst>
      <p:ext uri="{BB962C8B-B14F-4D97-AF65-F5344CB8AC3E}">
        <p14:creationId xmlns:p14="http://schemas.microsoft.com/office/powerpoint/2010/main" val="361299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911425" y="1844675"/>
            <a:ext cx="6048671" cy="3661600"/>
          </a:xfrm>
        </p:spPr>
        <p:txBody>
          <a:bodyPr/>
          <a:lstStyle/>
          <a:p>
            <a:pPr marL="0" indent="0">
              <a:lnSpc>
                <a:spcPts val="3000"/>
              </a:lnSpc>
              <a:buNone/>
            </a:pPr>
            <a:r>
              <a:rPr lang="sv-SE" dirty="0"/>
              <a:t>Folkhälsomyndigheten är en nationell kunskapsmyndighet som arbetar för bättre folkhälsa. </a:t>
            </a:r>
            <a:br>
              <a:rPr lang="sv-SE" dirty="0"/>
            </a:br>
            <a:br>
              <a:rPr lang="sv-SE" dirty="0"/>
            </a:br>
            <a:r>
              <a:rPr lang="sv-SE" dirty="0"/>
              <a:t>Det gör myndigheten genom att utveckla och stödja samhällets arbete med att främja hälsa, förebygga ohälsa och skydda mot hälsohot. </a:t>
            </a:r>
            <a:br>
              <a:rPr lang="sv-SE" dirty="0"/>
            </a:br>
            <a:br>
              <a:rPr lang="sv-SE" dirty="0"/>
            </a:br>
            <a:r>
              <a:rPr lang="sv-SE" dirty="0"/>
              <a:t>Vår vision är en folkhälsa som stärker samhällets utveckling. </a:t>
            </a:r>
            <a:br>
              <a:rPr lang="sv-SE" dirty="0"/>
            </a:br>
            <a:br>
              <a:rPr lang="sv-SE" dirty="0"/>
            </a:br>
            <a:endParaRPr lang="sv-SE" dirty="0"/>
          </a:p>
        </p:txBody>
      </p:sp>
      <p:sp>
        <p:nvSpPr>
          <p:cNvPr id="3" name="Rubrik 2"/>
          <p:cNvSpPr>
            <a:spLocks noGrp="1"/>
          </p:cNvSpPr>
          <p:nvPr>
            <p:ph type="title"/>
          </p:nvPr>
        </p:nvSpPr>
        <p:spPr/>
        <p:txBody>
          <a:bodyPr/>
          <a:lstStyle/>
          <a:p>
            <a:r>
              <a:rPr lang="sv-SE" dirty="0"/>
              <a:t>Folkhälsomyndigheten </a:t>
            </a:r>
          </a:p>
        </p:txBody>
      </p:sp>
      <p:pic>
        <p:nvPicPr>
          <p:cNvPr id="4" name="Bildobjekt 3"/>
          <p:cNvPicPr>
            <a:picLocks noChangeAspect="1"/>
          </p:cNvPicPr>
          <p:nvPr/>
        </p:nvPicPr>
        <p:blipFill>
          <a:blip r:embed="rId3"/>
          <a:stretch>
            <a:fillRect/>
          </a:stretch>
        </p:blipFill>
        <p:spPr>
          <a:xfrm>
            <a:off x="7608168" y="1756064"/>
            <a:ext cx="3913313" cy="3833176"/>
          </a:xfrm>
          <a:prstGeom prst="rect">
            <a:avLst/>
          </a:prstGeom>
        </p:spPr>
      </p:pic>
    </p:spTree>
    <p:extLst>
      <p:ext uri="{BB962C8B-B14F-4D97-AF65-F5344CB8AC3E}">
        <p14:creationId xmlns:p14="http://schemas.microsoft.com/office/powerpoint/2010/main" val="777491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Fohm</a:t>
            </a:r>
            <a:r>
              <a:rPr lang="sv-SE" dirty="0"/>
              <a:t> aktiviteter covid-19 med koppling till äldreomsorgen</a:t>
            </a:r>
          </a:p>
        </p:txBody>
      </p:sp>
      <p:sp>
        <p:nvSpPr>
          <p:cNvPr id="3" name="Platshållare för innehåll 2"/>
          <p:cNvSpPr>
            <a:spLocks noGrp="1"/>
          </p:cNvSpPr>
          <p:nvPr>
            <p:ph idx="1"/>
          </p:nvPr>
        </p:nvSpPr>
        <p:spPr>
          <a:xfrm>
            <a:off x="911424" y="1844675"/>
            <a:ext cx="6048672" cy="3661600"/>
          </a:xfrm>
        </p:spPr>
        <p:txBody>
          <a:bodyPr/>
          <a:lstStyle/>
          <a:p>
            <a:r>
              <a:rPr lang="sv-SE" sz="2400" dirty="0"/>
              <a:t>Samverkan – ofta veckovis eller tätare</a:t>
            </a:r>
          </a:p>
          <a:p>
            <a:pPr lvl="1"/>
            <a:r>
              <a:rPr lang="sv-SE" sz="1800" dirty="0"/>
              <a:t>SKR – SoS – </a:t>
            </a:r>
            <a:r>
              <a:rPr lang="sv-SE" sz="1800" dirty="0" err="1"/>
              <a:t>Fohm</a:t>
            </a:r>
            <a:endParaRPr lang="sv-SE" sz="1800" dirty="0"/>
          </a:p>
          <a:p>
            <a:pPr lvl="1"/>
            <a:r>
              <a:rPr lang="sv-SE" sz="1800" dirty="0"/>
              <a:t>AV – SoS – </a:t>
            </a:r>
            <a:r>
              <a:rPr lang="sv-SE" sz="1800" dirty="0" err="1"/>
              <a:t>Fohm</a:t>
            </a:r>
            <a:endParaRPr lang="sv-SE" sz="1800" dirty="0"/>
          </a:p>
          <a:p>
            <a:pPr lvl="1"/>
            <a:r>
              <a:rPr lang="sv-SE" sz="1800" dirty="0"/>
              <a:t>Vårdhygien, smittskydd, MAS/MAR, socialchefer, IVO, fackliga organisationer, Försäkringskassan </a:t>
            </a:r>
            <a:r>
              <a:rPr lang="sv-SE" sz="1800" dirty="0" err="1"/>
              <a:t>mfl</a:t>
            </a:r>
            <a:endParaRPr lang="sv-SE" sz="1800" dirty="0"/>
          </a:p>
          <a:p>
            <a:pPr marL="180000" lvl="1" indent="0">
              <a:buNone/>
            </a:pPr>
            <a:endParaRPr lang="sv-SE" sz="1800" dirty="0"/>
          </a:p>
          <a:p>
            <a:r>
              <a:rPr lang="sv-SE" sz="2400" dirty="0"/>
              <a:t>Kartläggning start april 2020</a:t>
            </a:r>
          </a:p>
          <a:p>
            <a:pPr lvl="1"/>
            <a:r>
              <a:rPr lang="sv-SE" sz="1800" dirty="0"/>
              <a:t>Enkät särskilda boenden i tidigt drabbade regioner</a:t>
            </a:r>
          </a:p>
          <a:p>
            <a:pPr lvl="1"/>
            <a:r>
              <a:rPr lang="sv-SE" sz="1800" dirty="0"/>
              <a:t>Intervjustudie</a:t>
            </a:r>
          </a:p>
          <a:p>
            <a:pPr lvl="1"/>
            <a:r>
              <a:rPr lang="sv-SE" sz="1800" dirty="0"/>
              <a:t>Insamling exempel arbetssätt</a:t>
            </a:r>
          </a:p>
          <a:p>
            <a:pPr lvl="1"/>
            <a:endParaRPr lang="sv-SE" dirty="0"/>
          </a:p>
          <a:p>
            <a:pPr lvl="1"/>
            <a:endParaRPr lang="sv-SE" dirty="0"/>
          </a:p>
        </p:txBody>
      </p:sp>
      <p:sp>
        <p:nvSpPr>
          <p:cNvPr id="4" name="Rektangel med rundade hörn 3"/>
          <p:cNvSpPr/>
          <p:nvPr/>
        </p:nvSpPr>
        <p:spPr>
          <a:xfrm>
            <a:off x="8688288" y="1844675"/>
            <a:ext cx="2520280" cy="3240509"/>
          </a:xfrm>
          <a:prstGeom prst="roundRect">
            <a:avLst/>
          </a:prstGeom>
          <a:solidFill>
            <a:srgbClr val="66C5EE"/>
          </a:solidFill>
          <a:ln>
            <a:solidFill>
              <a:srgbClr val="66C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Mycket ny information som ändrades fort. </a:t>
            </a:r>
          </a:p>
          <a:p>
            <a:pPr algn="ctr"/>
            <a:endParaRPr lang="sv-SE" sz="2000" dirty="0"/>
          </a:p>
          <a:p>
            <a:pPr algn="ctr"/>
            <a:r>
              <a:rPr lang="sv-SE" sz="2000" dirty="0"/>
              <a:t>Hur tolka, dela och stödja snabb och effektiv implementering? </a:t>
            </a:r>
          </a:p>
        </p:txBody>
      </p:sp>
    </p:spTree>
    <p:extLst>
      <p:ext uri="{BB962C8B-B14F-4D97-AF65-F5344CB8AC3E}">
        <p14:creationId xmlns:p14="http://schemas.microsoft.com/office/powerpoint/2010/main" val="1107946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Fohm</a:t>
            </a:r>
            <a:r>
              <a:rPr lang="sv-SE" dirty="0"/>
              <a:t> aktiviteter covid-19 med koppling till äldreomsorgen – forts </a:t>
            </a:r>
          </a:p>
        </p:txBody>
      </p:sp>
      <p:sp>
        <p:nvSpPr>
          <p:cNvPr id="3" name="Platshållare för innehåll 2"/>
          <p:cNvSpPr>
            <a:spLocks noGrp="1"/>
          </p:cNvSpPr>
          <p:nvPr>
            <p:ph idx="1"/>
          </p:nvPr>
        </p:nvSpPr>
        <p:spPr>
          <a:xfrm>
            <a:off x="911424" y="1844675"/>
            <a:ext cx="9721080" cy="3661600"/>
          </a:xfrm>
        </p:spPr>
        <p:txBody>
          <a:bodyPr/>
          <a:lstStyle/>
          <a:p>
            <a:r>
              <a:rPr lang="sv-SE" sz="2400" dirty="0"/>
              <a:t>Rekommendationer – för regional/lokal anpassning</a:t>
            </a:r>
          </a:p>
          <a:p>
            <a:pPr lvl="1"/>
            <a:r>
              <a:rPr lang="sv-SE" sz="1800" dirty="0"/>
              <a:t>Handläggningsrekommendation – </a:t>
            </a:r>
            <a:r>
              <a:rPr lang="sv-SE" sz="1800" dirty="0" err="1"/>
              <a:t>inkl</a:t>
            </a:r>
            <a:r>
              <a:rPr lang="sv-SE" sz="1800" dirty="0"/>
              <a:t> isolering och skyddsutrustning</a:t>
            </a:r>
          </a:p>
          <a:p>
            <a:pPr lvl="1"/>
            <a:r>
              <a:rPr lang="sv-SE" sz="1800" dirty="0"/>
              <a:t>Åtgärder förhindra smitta från personal</a:t>
            </a:r>
          </a:p>
          <a:p>
            <a:pPr lvl="1"/>
            <a:r>
              <a:rPr lang="sv-SE" sz="1800" dirty="0"/>
              <a:t>Testning kommunal vård och omsorg – </a:t>
            </a:r>
            <a:r>
              <a:rPr lang="sv-SE" sz="1800" dirty="0" err="1"/>
              <a:t>inkl</a:t>
            </a:r>
            <a:r>
              <a:rPr lang="sv-SE" sz="1800" dirty="0"/>
              <a:t> smittspårning och screening</a:t>
            </a:r>
          </a:p>
          <a:p>
            <a:pPr lvl="1"/>
            <a:r>
              <a:rPr lang="sv-SE" sz="1800" dirty="0"/>
              <a:t>Begränsning av besök Säbo –&gt; nationellt förbud -&gt; rutiner säkra besök -&gt; lokala besöksförbud</a:t>
            </a:r>
          </a:p>
          <a:p>
            <a:pPr marL="180000" lvl="1" indent="0">
              <a:buNone/>
            </a:pPr>
            <a:endParaRPr lang="sv-SE" sz="1800" dirty="0"/>
          </a:p>
          <a:p>
            <a:r>
              <a:rPr lang="sv-SE" sz="2400" dirty="0"/>
              <a:t>Regeringsuppdrag om åtgärder inom vissa av socialtjänstens verksamheter vid smittspridning av covid-19</a:t>
            </a:r>
          </a:p>
          <a:p>
            <a:endParaRPr lang="sv-SE" sz="2400" dirty="0"/>
          </a:p>
        </p:txBody>
      </p:sp>
    </p:spTree>
    <p:extLst>
      <p:ext uri="{BB962C8B-B14F-4D97-AF65-F5344CB8AC3E}">
        <p14:creationId xmlns:p14="http://schemas.microsoft.com/office/powerpoint/2010/main" val="4007428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7248128" y="1052736"/>
            <a:ext cx="4718933" cy="3661600"/>
          </a:xfrm>
        </p:spPr>
        <p:txBody>
          <a:bodyPr/>
          <a:lstStyle/>
          <a:p>
            <a:pPr marL="0" indent="0">
              <a:buNone/>
            </a:pPr>
            <a:r>
              <a:rPr lang="sv-SE" b="1" dirty="0"/>
              <a:t>Anpassning </a:t>
            </a:r>
          </a:p>
          <a:p>
            <a:r>
              <a:rPr lang="sv-SE" dirty="0"/>
              <a:t>Tydlig effekt av vaccinationerna </a:t>
            </a:r>
          </a:p>
          <a:p>
            <a:r>
              <a:rPr lang="sv-SE" dirty="0"/>
              <a:t>Epidemiologiska läget varierar, nya varianter sprids</a:t>
            </a:r>
          </a:p>
          <a:p>
            <a:r>
              <a:rPr lang="sv-SE" dirty="0"/>
              <a:t>Regional/lokal anpassning kan behövas</a:t>
            </a:r>
          </a:p>
          <a:p>
            <a:r>
              <a:rPr lang="sv-SE" dirty="0"/>
              <a:t>Basen lagstadgad och tas inte bort</a:t>
            </a:r>
          </a:p>
        </p:txBody>
      </p:sp>
      <p:sp>
        <p:nvSpPr>
          <p:cNvPr id="3" name="Rubrik 2"/>
          <p:cNvSpPr>
            <a:spLocks noGrp="1"/>
          </p:cNvSpPr>
          <p:nvPr>
            <p:ph type="title"/>
          </p:nvPr>
        </p:nvSpPr>
        <p:spPr>
          <a:xfrm>
            <a:off x="767408" y="260648"/>
            <a:ext cx="9145015" cy="911990"/>
          </a:xfrm>
        </p:spPr>
        <p:txBody>
          <a:bodyPr/>
          <a:lstStyle/>
          <a:p>
            <a:r>
              <a:rPr lang="sv-SE" dirty="0"/>
              <a:t>Åtgärder</a:t>
            </a:r>
          </a:p>
        </p:txBody>
      </p:sp>
      <p:grpSp>
        <p:nvGrpSpPr>
          <p:cNvPr id="23" name="Grupp 22"/>
          <p:cNvGrpSpPr/>
          <p:nvPr/>
        </p:nvGrpSpPr>
        <p:grpSpPr>
          <a:xfrm>
            <a:off x="407368" y="1115568"/>
            <a:ext cx="9001000" cy="5539880"/>
            <a:chOff x="3180855" y="1225451"/>
            <a:chExt cx="8737243" cy="5209407"/>
          </a:xfrm>
        </p:grpSpPr>
        <p:grpSp>
          <p:nvGrpSpPr>
            <p:cNvPr id="13" name="Grupp 12"/>
            <p:cNvGrpSpPr/>
            <p:nvPr/>
          </p:nvGrpSpPr>
          <p:grpSpPr>
            <a:xfrm>
              <a:off x="4169627" y="1225451"/>
              <a:ext cx="6372802" cy="4873170"/>
              <a:chOff x="2342792" y="1225451"/>
              <a:chExt cx="6372802" cy="4873170"/>
            </a:xfrm>
          </p:grpSpPr>
          <p:sp>
            <p:nvSpPr>
              <p:cNvPr id="14" name="Parallelltrapets 13"/>
              <p:cNvSpPr/>
              <p:nvPr/>
            </p:nvSpPr>
            <p:spPr>
              <a:xfrm>
                <a:off x="4080041" y="1225451"/>
                <a:ext cx="3323383" cy="2022689"/>
              </a:xfrm>
              <a:prstGeom prst="trapezoid">
                <a:avLst>
                  <a:gd name="adj" fmla="val 79040"/>
                </a:avLst>
              </a:prstGeom>
            </p:spPr>
            <p:style>
              <a:lnRef idx="2">
                <a:schemeClr val="lt1">
                  <a:hueOff val="0"/>
                  <a:satOff val="0"/>
                  <a:lumOff val="0"/>
                  <a:alphaOff val="0"/>
                </a:schemeClr>
              </a:lnRef>
              <a:fillRef idx="1">
                <a:schemeClr val="accent3">
                  <a:alpha val="90000"/>
                  <a:hueOff val="0"/>
                  <a:satOff val="0"/>
                  <a:lumOff val="0"/>
                  <a:alphaOff val="0"/>
                </a:schemeClr>
              </a:fillRef>
              <a:effectRef idx="0">
                <a:schemeClr val="accent3">
                  <a:alpha val="90000"/>
                  <a:hueOff val="0"/>
                  <a:satOff val="0"/>
                  <a:lumOff val="0"/>
                  <a:alphaOff val="0"/>
                </a:schemeClr>
              </a:effectRef>
              <a:fontRef idx="minor">
                <a:schemeClr val="lt1"/>
              </a:fontRef>
            </p:style>
          </p:sp>
          <p:sp>
            <p:nvSpPr>
              <p:cNvPr id="15" name="Parallelltrapets 4"/>
              <p:cNvSpPr txBox="1"/>
              <p:nvPr/>
            </p:nvSpPr>
            <p:spPr>
              <a:xfrm>
                <a:off x="3624553" y="1867186"/>
                <a:ext cx="4196173" cy="1311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v-SE" dirty="0"/>
                  <a:t>Besök </a:t>
                </a:r>
              </a:p>
              <a:p>
                <a:pPr lvl="0" algn="ctr" defTabSz="533400">
                  <a:lnSpc>
                    <a:spcPct val="90000"/>
                  </a:lnSpc>
                  <a:spcBef>
                    <a:spcPct val="0"/>
                  </a:spcBef>
                  <a:spcAft>
                    <a:spcPct val="35000"/>
                  </a:spcAft>
                </a:pPr>
                <a:r>
                  <a:rPr lang="sv-SE" kern="1200" dirty="0"/>
                  <a:t>Aktiviteter </a:t>
                </a:r>
                <a:r>
                  <a:rPr lang="sv-SE" kern="1200" dirty="0" err="1"/>
                  <a:t>säbo</a:t>
                </a:r>
                <a:endParaRPr lang="sv-SE" kern="1200" dirty="0"/>
              </a:p>
              <a:p>
                <a:pPr lvl="0" algn="ctr" defTabSz="533400">
                  <a:lnSpc>
                    <a:spcPct val="90000"/>
                  </a:lnSpc>
                  <a:spcBef>
                    <a:spcPct val="0"/>
                  </a:spcBef>
                  <a:spcAft>
                    <a:spcPct val="35000"/>
                  </a:spcAft>
                </a:pPr>
                <a:r>
                  <a:rPr lang="sv-SE" kern="1200" dirty="0"/>
                  <a:t>Aktiviteter utanför </a:t>
                </a:r>
                <a:r>
                  <a:rPr lang="sv-SE" kern="1200" dirty="0" err="1"/>
                  <a:t>säbo</a:t>
                </a:r>
                <a:r>
                  <a:rPr lang="sv-SE" kern="1200" dirty="0"/>
                  <a:t> </a:t>
                </a:r>
                <a:r>
                  <a:rPr lang="sv-SE" dirty="0"/>
                  <a:t> </a:t>
                </a:r>
                <a:endParaRPr lang="sv-SE" kern="1200" dirty="0"/>
              </a:p>
            </p:txBody>
          </p:sp>
          <p:grpSp>
            <p:nvGrpSpPr>
              <p:cNvPr id="16" name="Grupp 15"/>
              <p:cNvGrpSpPr/>
              <p:nvPr/>
            </p:nvGrpSpPr>
            <p:grpSpPr>
              <a:xfrm>
                <a:off x="2751980" y="3230022"/>
                <a:ext cx="5963613" cy="1560229"/>
                <a:chOff x="710696" y="628519"/>
                <a:chExt cx="3270781" cy="1203666"/>
              </a:xfrm>
            </p:grpSpPr>
            <p:sp>
              <p:nvSpPr>
                <p:cNvPr id="18" name="Parallelltrapets 17"/>
                <p:cNvSpPr/>
                <p:nvPr/>
              </p:nvSpPr>
              <p:spPr>
                <a:xfrm>
                  <a:off x="710696" y="628519"/>
                  <a:ext cx="3270781" cy="1203666"/>
                </a:xfrm>
                <a:prstGeom prst="trapezoid">
                  <a:avLst>
                    <a:gd name="adj" fmla="val 84161"/>
                  </a:avLst>
                </a:prstGeom>
              </p:spPr>
              <p:style>
                <a:lnRef idx="2">
                  <a:schemeClr val="lt1">
                    <a:hueOff val="0"/>
                    <a:satOff val="0"/>
                    <a:lumOff val="0"/>
                    <a:alphaOff val="0"/>
                  </a:schemeClr>
                </a:lnRef>
                <a:fillRef idx="1">
                  <a:schemeClr val="accent3">
                    <a:alpha val="90000"/>
                    <a:hueOff val="0"/>
                    <a:satOff val="0"/>
                    <a:lumOff val="0"/>
                    <a:alphaOff val="-20000"/>
                  </a:schemeClr>
                </a:fillRef>
                <a:effectRef idx="0">
                  <a:schemeClr val="accent3">
                    <a:alpha val="90000"/>
                    <a:hueOff val="0"/>
                    <a:satOff val="0"/>
                    <a:lumOff val="0"/>
                    <a:alphaOff val="-20000"/>
                  </a:schemeClr>
                </a:effectRef>
                <a:fontRef idx="minor">
                  <a:schemeClr val="lt1"/>
                </a:fontRef>
              </p:style>
            </p:sp>
            <p:sp>
              <p:nvSpPr>
                <p:cNvPr id="19" name="Parallelltrapets 6"/>
                <p:cNvSpPr txBox="1"/>
                <p:nvPr/>
              </p:nvSpPr>
              <p:spPr>
                <a:xfrm>
                  <a:off x="1325985" y="793290"/>
                  <a:ext cx="2027978" cy="9099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v-SE" dirty="0"/>
                    <a:t>Screening av brukare </a:t>
                  </a:r>
                </a:p>
                <a:p>
                  <a:pPr lvl="0" algn="ctr" defTabSz="533400">
                    <a:lnSpc>
                      <a:spcPct val="90000"/>
                    </a:lnSpc>
                    <a:spcBef>
                      <a:spcPct val="0"/>
                    </a:spcBef>
                    <a:spcAft>
                      <a:spcPct val="35000"/>
                    </a:spcAft>
                  </a:pPr>
                  <a:r>
                    <a:rPr lang="sv-SE" kern="1200" dirty="0"/>
                    <a:t>Screening personal</a:t>
                  </a:r>
                </a:p>
                <a:p>
                  <a:pPr lvl="0" algn="ctr" defTabSz="533400">
                    <a:lnSpc>
                      <a:spcPct val="90000"/>
                    </a:lnSpc>
                    <a:spcBef>
                      <a:spcPct val="0"/>
                    </a:spcBef>
                    <a:spcAft>
                      <a:spcPct val="35000"/>
                    </a:spcAft>
                  </a:pPr>
                  <a:r>
                    <a:rPr lang="sv-SE" dirty="0"/>
                    <a:t>Source </a:t>
                  </a:r>
                  <a:r>
                    <a:rPr lang="sv-SE" dirty="0" err="1"/>
                    <a:t>control</a:t>
                  </a:r>
                  <a:endParaRPr lang="sv-SE" dirty="0"/>
                </a:p>
                <a:p>
                  <a:pPr lvl="0" algn="ctr" defTabSz="533400">
                    <a:lnSpc>
                      <a:spcPct val="90000"/>
                    </a:lnSpc>
                    <a:spcBef>
                      <a:spcPct val="0"/>
                    </a:spcBef>
                    <a:spcAft>
                      <a:spcPct val="35000"/>
                    </a:spcAft>
                  </a:pPr>
                  <a:r>
                    <a:rPr lang="sv-SE" kern="1200" dirty="0"/>
                    <a:t>Omfattande förhållningsregler</a:t>
                  </a:r>
                </a:p>
              </p:txBody>
            </p:sp>
          </p:grpSp>
          <p:sp>
            <p:nvSpPr>
              <p:cNvPr id="17" name="Parallelltrapets 8"/>
              <p:cNvSpPr txBox="1"/>
              <p:nvPr/>
            </p:nvSpPr>
            <p:spPr>
              <a:xfrm>
                <a:off x="2342792" y="4820952"/>
                <a:ext cx="6372802" cy="12776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sv-SE" sz="1200" kern="1200" dirty="0">
                  <a:solidFill>
                    <a:srgbClr val="E30613"/>
                  </a:solidFill>
                </a:endParaRPr>
              </a:p>
            </p:txBody>
          </p:sp>
        </p:grpSp>
        <p:grpSp>
          <p:nvGrpSpPr>
            <p:cNvPr id="20" name="Grupp 19"/>
            <p:cNvGrpSpPr/>
            <p:nvPr/>
          </p:nvGrpSpPr>
          <p:grpSpPr>
            <a:xfrm>
              <a:off x="3180855" y="4820950"/>
              <a:ext cx="8737243" cy="1613908"/>
              <a:chOff x="-210667" y="1819910"/>
              <a:chExt cx="5266671" cy="1149425"/>
            </a:xfrm>
          </p:grpSpPr>
          <p:sp>
            <p:nvSpPr>
              <p:cNvPr id="21" name="Parallelltrapets 20"/>
              <p:cNvSpPr/>
              <p:nvPr/>
            </p:nvSpPr>
            <p:spPr>
              <a:xfrm>
                <a:off x="-210667" y="1819910"/>
                <a:ext cx="5266671" cy="1149425"/>
              </a:xfrm>
              <a:prstGeom prst="trapezoid">
                <a:avLst>
                  <a:gd name="adj" fmla="val 85718"/>
                </a:avLst>
              </a:prstGeom>
            </p:spPr>
            <p:style>
              <a:lnRef idx="2">
                <a:schemeClr val="lt1">
                  <a:hueOff val="0"/>
                  <a:satOff val="0"/>
                  <a:lumOff val="0"/>
                  <a:alphaOff val="0"/>
                </a:schemeClr>
              </a:lnRef>
              <a:fillRef idx="1">
                <a:schemeClr val="accent3">
                  <a:alpha val="90000"/>
                  <a:hueOff val="0"/>
                  <a:satOff val="0"/>
                  <a:lumOff val="0"/>
                  <a:alphaOff val="-40000"/>
                </a:schemeClr>
              </a:fillRef>
              <a:effectRef idx="0">
                <a:schemeClr val="accent3">
                  <a:alpha val="90000"/>
                  <a:hueOff val="0"/>
                  <a:satOff val="0"/>
                  <a:lumOff val="0"/>
                  <a:alphaOff val="-40000"/>
                </a:schemeClr>
              </a:effectRef>
              <a:fontRef idx="minor">
                <a:schemeClr val="lt1"/>
              </a:fontRef>
            </p:style>
          </p:sp>
          <p:sp>
            <p:nvSpPr>
              <p:cNvPr id="22" name="Parallelltrapets 8"/>
              <p:cNvSpPr txBox="1"/>
              <p:nvPr/>
            </p:nvSpPr>
            <p:spPr>
              <a:xfrm>
                <a:off x="824701" y="2037517"/>
                <a:ext cx="3041967" cy="9099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sv-SE" kern="1200" dirty="0"/>
              </a:p>
              <a:p>
                <a:pPr lvl="0" algn="ctr" defTabSz="533400">
                  <a:lnSpc>
                    <a:spcPct val="90000"/>
                  </a:lnSpc>
                  <a:spcBef>
                    <a:spcPct val="0"/>
                  </a:spcBef>
                  <a:spcAft>
                    <a:spcPct val="35000"/>
                  </a:spcAft>
                </a:pPr>
                <a:r>
                  <a:rPr lang="sv-SE" kern="1200" dirty="0"/>
                  <a:t>Provtagning vid symtom</a:t>
                </a:r>
              </a:p>
              <a:p>
                <a:pPr lvl="0" algn="ctr" defTabSz="533400">
                  <a:lnSpc>
                    <a:spcPct val="90000"/>
                  </a:lnSpc>
                  <a:spcBef>
                    <a:spcPct val="0"/>
                  </a:spcBef>
                  <a:spcAft>
                    <a:spcPct val="35000"/>
                  </a:spcAft>
                </a:pPr>
                <a:r>
                  <a:rPr lang="sv-SE" kern="1200" dirty="0"/>
                  <a:t>Smittspårning</a:t>
                </a:r>
              </a:p>
              <a:p>
                <a:pPr algn="ctr" defTabSz="533400">
                  <a:lnSpc>
                    <a:spcPct val="90000"/>
                  </a:lnSpc>
                  <a:spcBef>
                    <a:spcPct val="0"/>
                  </a:spcBef>
                  <a:spcAft>
                    <a:spcPct val="35000"/>
                  </a:spcAft>
                </a:pPr>
                <a:r>
                  <a:rPr lang="sv-SE" dirty="0">
                    <a:solidFill>
                      <a:schemeClr val="bg1"/>
                    </a:solidFill>
                  </a:rPr>
                  <a:t>Stanna hemma vid symtom</a:t>
                </a:r>
              </a:p>
              <a:p>
                <a:pPr algn="ctr" defTabSz="533400">
                  <a:lnSpc>
                    <a:spcPct val="90000"/>
                  </a:lnSpc>
                  <a:spcBef>
                    <a:spcPct val="0"/>
                  </a:spcBef>
                  <a:spcAft>
                    <a:spcPct val="35000"/>
                  </a:spcAft>
                </a:pPr>
                <a:r>
                  <a:rPr lang="sv-SE" dirty="0">
                    <a:solidFill>
                      <a:schemeClr val="bg1"/>
                    </a:solidFill>
                  </a:rPr>
                  <a:t>Basala hygienrutiner</a:t>
                </a:r>
              </a:p>
              <a:p>
                <a:pPr algn="ctr" defTabSz="533400">
                  <a:lnSpc>
                    <a:spcPct val="90000"/>
                  </a:lnSpc>
                  <a:spcBef>
                    <a:spcPct val="0"/>
                  </a:spcBef>
                  <a:spcAft>
                    <a:spcPct val="35000"/>
                  </a:spcAft>
                </a:pPr>
                <a:endParaRPr lang="sv-SE" dirty="0">
                  <a:solidFill>
                    <a:schemeClr val="bg1"/>
                  </a:solidFill>
                </a:endParaRPr>
              </a:p>
              <a:p>
                <a:pPr algn="ctr" defTabSz="533400">
                  <a:lnSpc>
                    <a:spcPct val="90000"/>
                  </a:lnSpc>
                  <a:spcBef>
                    <a:spcPct val="0"/>
                  </a:spcBef>
                  <a:spcAft>
                    <a:spcPct val="35000"/>
                  </a:spcAft>
                </a:pPr>
                <a:endParaRPr lang="sv-SE" dirty="0">
                  <a:solidFill>
                    <a:srgbClr val="E30613"/>
                  </a:solidFill>
                </a:endParaRPr>
              </a:p>
            </p:txBody>
          </p:sp>
        </p:grpSp>
      </p:grpSp>
    </p:spTree>
    <p:extLst>
      <p:ext uri="{BB962C8B-B14F-4D97-AF65-F5344CB8AC3E}">
        <p14:creationId xmlns:p14="http://schemas.microsoft.com/office/powerpoint/2010/main" val="20620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803411" y="5955804"/>
            <a:ext cx="9361040" cy="648221"/>
          </a:xfrm>
        </p:spPr>
        <p:txBody>
          <a:bodyPr/>
          <a:lstStyle/>
          <a:p>
            <a:pPr marL="0" indent="0">
              <a:buNone/>
            </a:pPr>
            <a:r>
              <a:rPr lang="sv-SE" altLang="sv-SE" dirty="0">
                <a:solidFill>
                  <a:srgbClr val="333333"/>
                </a:solidFill>
                <a:latin typeface="Tahoma" panose="020B0604030504040204" pitchFamily="34" charset="0"/>
                <a:cs typeface="Tahoma" panose="020B0604030504040204" pitchFamily="34" charset="0"/>
              </a:rPr>
              <a:t>Personer som är 65 år och äldre, och som bor på SÄBO eller har hemtjänst med personlig omvårdnad. 5 maj</a:t>
            </a:r>
            <a:endParaRPr lang="sv-SE" dirty="0"/>
          </a:p>
        </p:txBody>
      </p:sp>
      <p:sp>
        <p:nvSpPr>
          <p:cNvPr id="2" name="Rubrik 1"/>
          <p:cNvSpPr>
            <a:spLocks noGrp="1"/>
          </p:cNvSpPr>
          <p:nvPr>
            <p:ph type="title"/>
          </p:nvPr>
        </p:nvSpPr>
        <p:spPr/>
        <p:txBody>
          <a:bodyPr/>
          <a:lstStyle/>
          <a:p>
            <a:r>
              <a:rPr lang="sv-SE" altLang="sv-SE" sz="3200" dirty="0">
                <a:solidFill>
                  <a:srgbClr val="333333"/>
                </a:solidFill>
                <a:latin typeface="Tahoma" panose="020B0604030504040204" pitchFamily="34" charset="0"/>
                <a:cs typeface="Tahoma" panose="020B0604030504040204" pitchFamily="34" charset="0"/>
              </a:rPr>
              <a:t>Vaccinationstäckning</a:t>
            </a:r>
            <a:endParaRPr lang="sv-SE" dirty="0"/>
          </a:p>
        </p:txBody>
      </p:sp>
      <p:sp>
        <p:nvSpPr>
          <p:cNvPr id="4" name="Rectangle 1"/>
          <p:cNvSpPr>
            <a:spLocks noChangeArrowheads="1"/>
          </p:cNvSpPr>
          <p:nvPr/>
        </p:nvSpPr>
        <p:spPr bwMode="auto">
          <a:xfrm>
            <a:off x="938982" y="2578060"/>
            <a:ext cx="274434"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1" i="0" u="none" strike="noStrike" cap="none" normalizeH="0" baseline="0" dirty="0">
                <a:ln>
                  <a:noFill/>
                </a:ln>
                <a:solidFill>
                  <a:srgbClr val="333333"/>
                </a:solidFill>
                <a:effectLst/>
                <a:latin typeface="Tahoma" panose="020B0604030504040204" pitchFamily="34" charset="0"/>
                <a:cs typeface="Tahoma" panose="020B0604030504040204" pitchFamily="34" charset="0"/>
              </a:rPr>
              <a:t>.</a:t>
            </a:r>
            <a:endParaRPr kumimoji="0" lang="sv-SE" altLang="sv-S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100" b="0" i="0" u="none" strike="noStrike" cap="none" normalizeH="0" baseline="0" dirty="0">
                <a:ln>
                  <a:noFill/>
                </a:ln>
                <a:solidFill>
                  <a:srgbClr val="333333"/>
                </a:solidFill>
                <a:effectLst/>
                <a:latin typeface="Tahoma" panose="020B0604030504040204" pitchFamily="34" charset="0"/>
                <a:cs typeface="Tahoma" panose="020B0604030504040204" pitchFamily="34" charset="0"/>
              </a:rPr>
              <a:t>  </a:t>
            </a:r>
            <a:endParaRPr kumimoji="0" lang="sv-SE" altLang="sv-SE" sz="21300" b="0" i="0" u="none" strike="noStrike" cap="none" normalizeH="0" baseline="0" dirty="0">
              <a:ln>
                <a:noFill/>
              </a:ln>
              <a:solidFill>
                <a:srgbClr val="333333"/>
              </a:solidFill>
              <a:effectLst/>
              <a:latin typeface="Tahoma" panose="020B0604030504040204" pitchFamily="34" charset="0"/>
              <a:cs typeface="Tahoma" panose="020B0604030504040204" pitchFamily="34" charset="0"/>
            </a:endParaRPr>
          </a:p>
        </p:txBody>
      </p:sp>
      <p:pic>
        <p:nvPicPr>
          <p:cNvPr id="1026" name="Picture 2" descr="Diagrammet visar ett stapeldiagram för vaccinationstäckning med en och två doser i grupperna SÄBO och Hemtjänst den 5 maj. För SÄBO är täckningen 94% med en dos och 89% med två doser. För hemtjänst 88% respektiv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32" y="1700808"/>
            <a:ext cx="6840760" cy="4127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18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9416" y="572794"/>
            <a:ext cx="9145015" cy="911990"/>
          </a:xfrm>
        </p:spPr>
        <p:txBody>
          <a:bodyPr/>
          <a:lstStyle/>
          <a:p>
            <a:r>
              <a:rPr lang="sv-SE" dirty="0"/>
              <a:t>Fokusområden  </a:t>
            </a:r>
          </a:p>
        </p:txBody>
      </p:sp>
      <p:sp>
        <p:nvSpPr>
          <p:cNvPr id="3" name="Platshållare för innehåll 2"/>
          <p:cNvSpPr>
            <a:spLocks noGrp="1"/>
          </p:cNvSpPr>
          <p:nvPr>
            <p:ph idx="1"/>
          </p:nvPr>
        </p:nvSpPr>
        <p:spPr/>
        <p:txBody>
          <a:bodyPr/>
          <a:lstStyle/>
          <a:p>
            <a:r>
              <a:rPr lang="sv-SE" dirty="0"/>
              <a:t>Samverkan </a:t>
            </a:r>
          </a:p>
          <a:p>
            <a:r>
              <a:rPr lang="sv-SE" dirty="0"/>
              <a:t>Beredskap</a:t>
            </a:r>
          </a:p>
          <a:p>
            <a:r>
              <a:rPr lang="sv-SE" b="1" dirty="0"/>
              <a:t>Uppföljning och kvalitetsarbete</a:t>
            </a:r>
          </a:p>
          <a:p>
            <a:r>
              <a:rPr lang="sv-SE" b="1" dirty="0"/>
              <a:t>Kunskap och kompetens</a:t>
            </a:r>
          </a:p>
          <a:p>
            <a:r>
              <a:rPr lang="sv-SE" dirty="0"/>
              <a:t>Organisation personal</a:t>
            </a:r>
          </a:p>
          <a:p>
            <a:endParaRPr lang="sv-SE" dirty="0"/>
          </a:p>
        </p:txBody>
      </p:sp>
      <p:pic>
        <p:nvPicPr>
          <p:cNvPr id="4" name="Bildobjekt 3"/>
          <p:cNvPicPr>
            <a:picLocks noChangeAspect="1"/>
          </p:cNvPicPr>
          <p:nvPr/>
        </p:nvPicPr>
        <p:blipFill>
          <a:blip r:embed="rId2"/>
          <a:stretch>
            <a:fillRect/>
          </a:stretch>
        </p:blipFill>
        <p:spPr>
          <a:xfrm>
            <a:off x="7752184" y="908720"/>
            <a:ext cx="3240360" cy="4860540"/>
          </a:xfrm>
          <a:prstGeom prst="rect">
            <a:avLst/>
          </a:prstGeom>
        </p:spPr>
      </p:pic>
      <p:sp>
        <p:nvSpPr>
          <p:cNvPr id="5" name="textruta 4"/>
          <p:cNvSpPr txBox="1"/>
          <p:nvPr/>
        </p:nvSpPr>
        <p:spPr>
          <a:xfrm>
            <a:off x="7824192" y="5811308"/>
            <a:ext cx="2808312" cy="230832"/>
          </a:xfrm>
          <a:prstGeom prst="rect">
            <a:avLst/>
          </a:prstGeom>
          <a:noFill/>
        </p:spPr>
        <p:txBody>
          <a:bodyPr wrap="square" rtlCol="0">
            <a:spAutoFit/>
          </a:bodyPr>
          <a:lstStyle/>
          <a:p>
            <a:r>
              <a:rPr lang="sv-SE" sz="900" dirty="0"/>
              <a:t>Foto: Jan </a:t>
            </a:r>
            <a:r>
              <a:rPr lang="sv-SE" sz="900" dirty="0" err="1"/>
              <a:t>Töve</a:t>
            </a:r>
            <a:endParaRPr lang="sv-SE" sz="900" dirty="0"/>
          </a:p>
        </p:txBody>
      </p:sp>
    </p:spTree>
    <p:extLst>
      <p:ext uri="{BB962C8B-B14F-4D97-AF65-F5344CB8AC3E}">
        <p14:creationId xmlns:p14="http://schemas.microsoft.com/office/powerpoint/2010/main" val="428215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Svenska HALT</a:t>
            </a:r>
            <a:endParaRPr lang="sv-SE" dirty="0"/>
          </a:p>
        </p:txBody>
      </p:sp>
      <p:sp>
        <p:nvSpPr>
          <p:cNvPr id="3" name="Platshållare för innehåll 2"/>
          <p:cNvSpPr>
            <a:spLocks noGrp="1"/>
          </p:cNvSpPr>
          <p:nvPr>
            <p:ph idx="1"/>
          </p:nvPr>
        </p:nvSpPr>
        <p:spPr>
          <a:xfrm>
            <a:off x="911424" y="1844675"/>
            <a:ext cx="8136904" cy="3661600"/>
          </a:xfrm>
        </p:spPr>
        <p:txBody>
          <a:bodyPr/>
          <a:lstStyle/>
          <a:p>
            <a:pPr marL="0" indent="0">
              <a:buNone/>
            </a:pPr>
            <a:r>
              <a:rPr lang="sv-SE" dirty="0"/>
              <a:t>En mätning av vårdrelaterade infektioner och antibiotikaanvändning i särskilt boende med syfte att stödja och stimulera till ett lokalt och regionalt systematiskt kvalitetsarbete.</a:t>
            </a:r>
          </a:p>
          <a:p>
            <a:pPr marL="0" indent="0">
              <a:buNone/>
            </a:pPr>
            <a:endParaRPr lang="sv-SE" dirty="0"/>
          </a:p>
          <a:p>
            <a:pPr marL="0" indent="0">
              <a:buNone/>
            </a:pPr>
            <a:r>
              <a:rPr lang="sv-SE" dirty="0"/>
              <a:t>Mätning 2021 – tidsplan</a:t>
            </a:r>
          </a:p>
          <a:p>
            <a:r>
              <a:rPr lang="sv-SE" dirty="0"/>
              <a:t>Mätning v 46-47</a:t>
            </a:r>
          </a:p>
          <a:p>
            <a:r>
              <a:rPr lang="sv-SE" dirty="0"/>
              <a:t>Inbjudan går ut i maj</a:t>
            </a:r>
          </a:p>
          <a:p>
            <a:r>
              <a:rPr lang="sv-SE" dirty="0"/>
              <a:t>Utbildning</a:t>
            </a:r>
          </a:p>
          <a:p>
            <a:pPr lvl="1"/>
            <a:r>
              <a:rPr lang="sv-SE" dirty="0"/>
              <a:t>Nyfiken på HALT, två tillfällen i </a:t>
            </a:r>
            <a:r>
              <a:rPr lang="sv-SE" dirty="0" err="1"/>
              <a:t>sept</a:t>
            </a:r>
            <a:r>
              <a:rPr lang="sv-SE" dirty="0"/>
              <a:t> á 45 min</a:t>
            </a:r>
          </a:p>
          <a:p>
            <a:pPr lvl="1"/>
            <a:r>
              <a:rPr lang="sv-SE" dirty="0"/>
              <a:t>Frågestund för mätansvariga, två tillfällen i nov á 45 min </a:t>
            </a:r>
          </a:p>
          <a:p>
            <a:pPr marL="0" indent="0">
              <a:buNone/>
            </a:pPr>
            <a:endParaRPr lang="sv-SE" dirty="0"/>
          </a:p>
        </p:txBody>
      </p:sp>
      <p:pic>
        <p:nvPicPr>
          <p:cNvPr id="5" name="Bildobjekt 4"/>
          <p:cNvPicPr>
            <a:picLocks noChangeAspect="1"/>
          </p:cNvPicPr>
          <p:nvPr/>
        </p:nvPicPr>
        <p:blipFill>
          <a:blip r:embed="rId3"/>
          <a:stretch>
            <a:fillRect/>
          </a:stretch>
        </p:blipFill>
        <p:spPr>
          <a:xfrm>
            <a:off x="9892068" y="908720"/>
            <a:ext cx="2108588" cy="4480750"/>
          </a:xfrm>
          <a:prstGeom prst="rect">
            <a:avLst/>
          </a:prstGeom>
        </p:spPr>
      </p:pic>
      <p:pic>
        <p:nvPicPr>
          <p:cNvPr id="6" name="Bildobjekt 5"/>
          <p:cNvPicPr>
            <a:picLocks noChangeAspect="1"/>
          </p:cNvPicPr>
          <p:nvPr/>
        </p:nvPicPr>
        <p:blipFill>
          <a:blip r:embed="rId4"/>
          <a:stretch>
            <a:fillRect/>
          </a:stretch>
        </p:blipFill>
        <p:spPr>
          <a:xfrm rot="350089">
            <a:off x="7533932" y="2808396"/>
            <a:ext cx="2222942" cy="31482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39452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911424" y="1927640"/>
            <a:ext cx="6553001" cy="3661600"/>
          </a:xfrm>
        </p:spPr>
        <p:txBody>
          <a:bodyPr/>
          <a:lstStyle/>
          <a:p>
            <a:pPr marL="0" indent="0">
              <a:buNone/>
            </a:pPr>
            <a:r>
              <a:rPr lang="sv-SE" dirty="0"/>
              <a:t>Innovationsmiljö som ska underlätta bred samverkan mellan olika aktörer på nationell, regional, kommunal och internationell nivå och samtidigt engagera samhällsmedborgare</a:t>
            </a:r>
          </a:p>
        </p:txBody>
      </p:sp>
      <p:pic>
        <p:nvPicPr>
          <p:cNvPr id="5" name="Bildobjekt 4">
            <a:extLst>
              <a:ext uri="{FF2B5EF4-FFF2-40B4-BE49-F238E27FC236}">
                <a16:creationId xmlns:a16="http://schemas.microsoft.com/office/drawing/2014/main" id="{3F461A43-8BDB-4CF1-A54B-113D6BEADB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945" y="908720"/>
            <a:ext cx="6563207" cy="648072"/>
          </a:xfrm>
          <a:prstGeom prst="rect">
            <a:avLst/>
          </a:prstGeom>
        </p:spPr>
      </p:pic>
      <p:pic>
        <p:nvPicPr>
          <p:cNvPr id="8" name="Bildobjekt 7" descr="En bild som visar text, whiteboardtavla&#10;&#10;Automatiskt genererad beskrivning">
            <a:extLst>
              <a:ext uri="{FF2B5EF4-FFF2-40B4-BE49-F238E27FC236}">
                <a16:creationId xmlns:a16="http://schemas.microsoft.com/office/drawing/2014/main" id="{1CCD0EE1-EE78-42BC-BF8B-5532AED98C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052218" y="2000842"/>
            <a:ext cx="3936436" cy="2952328"/>
          </a:xfrm>
          <a:prstGeom prst="rect">
            <a:avLst/>
          </a:prstGeom>
        </p:spPr>
      </p:pic>
    </p:spTree>
    <p:extLst>
      <p:ext uri="{BB962C8B-B14F-4D97-AF65-F5344CB8AC3E}">
        <p14:creationId xmlns:p14="http://schemas.microsoft.com/office/powerpoint/2010/main" val="1326279218"/>
      </p:ext>
    </p:extLst>
  </p:cSld>
  <p:clrMapOvr>
    <a:masterClrMapping/>
  </p:clrMapOvr>
</p:sld>
</file>

<file path=ppt/theme/theme1.xml><?xml version="1.0" encoding="utf-8"?>
<a:theme xmlns:a="http://schemas.openxmlformats.org/drawingml/2006/main" name="FoHM Sve 2018">
  <a:themeElements>
    <a:clrScheme name="FoHM 2018">
      <a:dk1>
        <a:sysClr val="windowText" lastClr="000000"/>
      </a:dk1>
      <a:lt1>
        <a:sysClr val="window" lastClr="FFFFFF"/>
      </a:lt1>
      <a:dk2>
        <a:srgbClr val="A2A2A2"/>
      </a:dk2>
      <a:lt2>
        <a:srgbClr val="D8D8D8"/>
      </a:lt2>
      <a:accent1>
        <a:srgbClr val="E30613"/>
      </a:accent1>
      <a:accent2>
        <a:srgbClr val="951B81"/>
      </a:accent2>
      <a:accent3>
        <a:srgbClr val="009FE3"/>
      </a:accent3>
      <a:accent4>
        <a:srgbClr val="E6007E"/>
      </a:accent4>
      <a:accent5>
        <a:srgbClr val="95C11F"/>
      </a:accent5>
      <a:accent6>
        <a:srgbClr val="FF6600"/>
      </a:accent6>
      <a:hlink>
        <a:srgbClr val="005C9A"/>
      </a:hlink>
      <a:folHlink>
        <a:srgbClr val="005C9A"/>
      </a:folHlink>
    </a:clrScheme>
    <a:fontScheme name="FoHM 2018">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ekor 1 100%">
      <a:srgbClr val="E30613"/>
    </a:custClr>
    <a:custClr name="Dekor 1 60%">
      <a:srgbClr val="EE6A71"/>
    </a:custClr>
    <a:custClr name="Dekor 1 30%">
      <a:srgbClr val="F7B4B8"/>
    </a:custClr>
    <a:custClr name="Dekor 2 100%">
      <a:srgbClr val="951B81"/>
    </a:custClr>
    <a:custClr name="Dekor 2 60%">
      <a:srgbClr val="BF76B3"/>
    </a:custClr>
    <a:custClr name="Dekor 2 30%">
      <a:srgbClr val="DFBAD9"/>
    </a:custClr>
    <a:custClr name="Dekor 3 100%">
      <a:srgbClr val="009FE3"/>
    </a:custClr>
    <a:custClr name="Dekor 3 60%">
      <a:srgbClr val="66C5EE"/>
    </a:custClr>
    <a:custClr name="Dekor 3 30%">
      <a:srgbClr val="B2E2F7"/>
    </a:custClr>
    <a:custClr name="Dekor 4 100%">
      <a:srgbClr val="E6007E"/>
    </a:custClr>
    <a:custClr name="Dekor 4 60%">
      <a:srgbClr val="F066B2"/>
    </a:custClr>
    <a:custClr name="Dekor 4 30%">
      <a:srgbClr val="F7B2D8"/>
    </a:custClr>
    <a:custClr name="Dekor 5 100%">
      <a:srgbClr val="95C11F"/>
    </a:custClr>
    <a:custClr name="Dekor 5 60%">
      <a:srgbClr val="BFDA79"/>
    </a:custClr>
    <a:custClr name="Dekor 5 30%">
      <a:srgbClr val="DFECBB"/>
    </a:custClr>
    <a:custClr name="Orange 100%">
      <a:srgbClr val="FF6600"/>
    </a:custClr>
    <a:custClr name="Orange 60%">
      <a:srgbClr val="FFA466"/>
    </a:custClr>
    <a:custClr name="Orange 30%">
      <a:srgbClr val="FFD1B2"/>
    </a:custClr>
    <a:custClr name="Grön">
      <a:srgbClr val="009284"/>
    </a:custClr>
    <a:custClr name="Blå">
      <a:srgbClr val="0065AC"/>
    </a:custClr>
    <a:custClr name="Gul">
      <a:srgbClr val="F1C300"/>
    </a:custClr>
  </a:custClrLst>
  <a:extLst>
    <a:ext uri="{05A4C25C-085E-4340-85A3-A5531E510DB2}">
      <thm15:themeFamily xmlns:thm15="http://schemas.microsoft.com/office/thememl/2012/main" name="Blank.potx" id="{948AC633-5958-4BF2-B08E-8C16D3FAE157}" vid="{B4753ACA-4B81-4F75-9801-C277E6E8B863}"/>
    </a:ext>
  </a:extLst>
</a:theme>
</file>

<file path=ppt/theme/theme2.xml><?xml version="1.0" encoding="utf-8"?>
<a:theme xmlns:a="http://schemas.openxmlformats.org/drawingml/2006/main" name="Folkhälsomyndigheten-2">
  <a:themeElements>
    <a:clrScheme name="FoHM blå">
      <a:dk1>
        <a:sysClr val="windowText" lastClr="000000"/>
      </a:dk1>
      <a:lt1>
        <a:sysClr val="window" lastClr="FFFFFF"/>
      </a:lt1>
      <a:dk2>
        <a:srgbClr val="0065AC"/>
      </a:dk2>
      <a:lt2>
        <a:srgbClr val="F8F8F8"/>
      </a:lt2>
      <a:accent1>
        <a:srgbClr val="E30613"/>
      </a:accent1>
      <a:accent2>
        <a:srgbClr val="951B81"/>
      </a:accent2>
      <a:accent3>
        <a:srgbClr val="009FE3"/>
      </a:accent3>
      <a:accent4>
        <a:srgbClr val="E6007E"/>
      </a:accent4>
      <a:accent5>
        <a:srgbClr val="95C11F"/>
      </a:accent5>
      <a:accent6>
        <a:srgbClr val="FDC300"/>
      </a:accent6>
      <a:hlink>
        <a:srgbClr val="5F5F5F"/>
      </a:hlink>
      <a:folHlink>
        <a:srgbClr val="919191"/>
      </a:folHlink>
    </a:clrScheme>
    <a:fontScheme name="Folkhälsomyndighete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ekor 1 100%">
      <a:srgbClr val="E30613"/>
    </a:custClr>
    <a:custClr name="Dekor 1 60%">
      <a:srgbClr val="EE6A71"/>
    </a:custClr>
    <a:custClr name="Dekor 1 30%">
      <a:srgbClr val="F7B4B8"/>
    </a:custClr>
    <a:custClr name="Dekor 2 100%">
      <a:srgbClr val="951B81"/>
    </a:custClr>
    <a:custClr name="Dekor 2 60%">
      <a:srgbClr val="BF76B3"/>
    </a:custClr>
    <a:custClr name="Dekor 2 30%">
      <a:srgbClr val="DFBAD9"/>
    </a:custClr>
    <a:custClr name="Dekor 3 100%">
      <a:srgbClr val="009FE3"/>
    </a:custClr>
    <a:custClr name="Dekor 3 60%">
      <a:srgbClr val="66C5EE"/>
    </a:custClr>
    <a:custClr name="Dekor 3 30%">
      <a:srgbClr val="B2E2F7"/>
    </a:custClr>
    <a:custClr name="Dekor 4 100%">
      <a:srgbClr val="E6007E"/>
    </a:custClr>
    <a:custClr name="Dekor 4 60%">
      <a:srgbClr val="F066B2"/>
    </a:custClr>
    <a:custClr name="Dekor 4 30%">
      <a:srgbClr val="F7B2D8"/>
    </a:custClr>
    <a:custClr name="Dekor 5 100%">
      <a:srgbClr val="95C11F"/>
    </a:custClr>
    <a:custClr name="Dekor 5 60%">
      <a:srgbClr val="BFDA79"/>
    </a:custClr>
    <a:custClr name="Dekor 5 30%">
      <a:srgbClr val="DFECBB"/>
    </a:custClr>
    <a:custClr name="Orange 100%">
      <a:srgbClr val="FF6600"/>
    </a:custClr>
    <a:custClr name="Orange 60%">
      <a:srgbClr val="FFA466"/>
    </a:custClr>
    <a:custClr name="Orange 30%">
      <a:srgbClr val="FFD1B2"/>
    </a:custClr>
  </a:custClrLst>
  <a:extLst>
    <a:ext uri="{05A4C25C-085E-4340-85A3-A5531E510DB2}">
      <thm15:themeFamily xmlns:thm15="http://schemas.microsoft.com/office/thememl/2012/main" name="PPT-mall v2 Sve.potx" id="{B0FB4033-B382-4915-8469-18282495D51A}" vid="{187561DF-03E5-4FA7-BED1-438072EB5506}"/>
    </a:ext>
  </a:extLst>
</a:theme>
</file>

<file path=ppt/theme/theme3.xml><?xml version="1.0" encoding="utf-8"?>
<a:theme xmlns:a="http://schemas.openxmlformats.org/drawingml/2006/main" name="Folkhälsomyndigheten blå">
  <a:themeElements>
    <a:clrScheme name="FoHM blå">
      <a:dk1>
        <a:sysClr val="windowText" lastClr="000000"/>
      </a:dk1>
      <a:lt1>
        <a:sysClr val="window" lastClr="FFFFFF"/>
      </a:lt1>
      <a:dk2>
        <a:srgbClr val="0065AC"/>
      </a:dk2>
      <a:lt2>
        <a:srgbClr val="F8F8F8"/>
      </a:lt2>
      <a:accent1>
        <a:srgbClr val="E30613"/>
      </a:accent1>
      <a:accent2>
        <a:srgbClr val="951B81"/>
      </a:accent2>
      <a:accent3>
        <a:srgbClr val="009FE3"/>
      </a:accent3>
      <a:accent4>
        <a:srgbClr val="E6007E"/>
      </a:accent4>
      <a:accent5>
        <a:srgbClr val="95C11F"/>
      </a:accent5>
      <a:accent6>
        <a:srgbClr val="FDC300"/>
      </a:accent6>
      <a:hlink>
        <a:srgbClr val="5F5F5F"/>
      </a:hlink>
      <a:folHlink>
        <a:srgbClr val="919191"/>
      </a:folHlink>
    </a:clrScheme>
    <a:fontScheme name="Folkhälsomyndighete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ekor 1 100%">
      <a:srgbClr val="E30613"/>
    </a:custClr>
    <a:custClr name="Dekor 1 60%">
      <a:srgbClr val="EE6A71"/>
    </a:custClr>
    <a:custClr name="Dekor 1 30%">
      <a:srgbClr val="F7B4B8"/>
    </a:custClr>
    <a:custClr name="Dekor 2 100%">
      <a:srgbClr val="951B81"/>
    </a:custClr>
    <a:custClr name="Dekor 2 60%">
      <a:srgbClr val="BF76B3"/>
    </a:custClr>
    <a:custClr name="Dekor 2 30%">
      <a:srgbClr val="DFBAD9"/>
    </a:custClr>
    <a:custClr name="Dekor 3 100%">
      <a:srgbClr val="009FE3"/>
    </a:custClr>
    <a:custClr name="Dekor 3 60%">
      <a:srgbClr val="66C5EE"/>
    </a:custClr>
    <a:custClr name="Dekor 3 30%">
      <a:srgbClr val="B2E2F7"/>
    </a:custClr>
    <a:custClr name="Dekor 4 100%">
      <a:srgbClr val="E6007E"/>
    </a:custClr>
    <a:custClr name="Dekor 4 60%">
      <a:srgbClr val="F066B2"/>
    </a:custClr>
    <a:custClr name="Dekor 4 30%">
      <a:srgbClr val="F7B2D8"/>
    </a:custClr>
    <a:custClr name="Dekor 5 100%">
      <a:srgbClr val="95C11F"/>
    </a:custClr>
    <a:custClr name="Dekor 5 60%">
      <a:srgbClr val="BFDA79"/>
    </a:custClr>
    <a:custClr name="Dekor 5 30%">
      <a:srgbClr val="DFECBB"/>
    </a:custClr>
    <a:custClr name="Orange 100%">
      <a:srgbClr val="FF6600"/>
    </a:custClr>
    <a:custClr name="Orange 60%">
      <a:srgbClr val="FFA466"/>
    </a:custClr>
    <a:custClr name="Orange 30%">
      <a:srgbClr val="FFD1B2"/>
    </a:custClr>
  </a:custClrLst>
  <a:extLst>
    <a:ext uri="{05A4C25C-085E-4340-85A3-A5531E510DB2}">
      <thm15:themeFamily xmlns:thm15="http://schemas.microsoft.com/office/thememl/2012/main" name="Blank med 18 färger.potx" id="{C62EF17E-C28B-46A0-8D8B-E8B385FBA123}" vid="{229482DD-D683-478D-83A4-46AD03B594E6}"/>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8647</TotalTime>
  <Words>1097</Words>
  <Application>Microsoft Office PowerPoint</Application>
  <PresentationFormat>Bredbild</PresentationFormat>
  <Paragraphs>135</Paragraphs>
  <Slides>12</Slides>
  <Notes>8</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12</vt:i4>
      </vt:variant>
    </vt:vector>
  </HeadingPairs>
  <TitlesOfParts>
    <vt:vector size="18" baseType="lpstr">
      <vt:lpstr>Arial</vt:lpstr>
      <vt:lpstr>Calibri</vt:lpstr>
      <vt:lpstr>Tahoma</vt:lpstr>
      <vt:lpstr>FoHM Sve 2018</vt:lpstr>
      <vt:lpstr>Folkhälsomyndigheten-2</vt:lpstr>
      <vt:lpstr>Folkhälsomyndigheten blå</vt:lpstr>
      <vt:lpstr>Kommunerna och Folkhälsomyndigheten - Smittskyddsarbetet under pandemin och framåt</vt:lpstr>
      <vt:lpstr>Folkhälsomyndigheten </vt:lpstr>
      <vt:lpstr>Fohm aktiviteter covid-19 med koppling till äldreomsorgen</vt:lpstr>
      <vt:lpstr>Fohm aktiviteter covid-19 med koppling till äldreomsorgen – forts </vt:lpstr>
      <vt:lpstr>Åtgärder</vt:lpstr>
      <vt:lpstr>Vaccinationstäckning</vt:lpstr>
      <vt:lpstr>Fokusområden  </vt:lpstr>
      <vt:lpstr>Svenska HALT</vt:lpstr>
      <vt:lpstr>PowerPoint-presentation</vt:lpstr>
      <vt:lpstr>Lärdomar </vt:lpstr>
      <vt:lpstr>Tema Folkhälsa – lokalt och regionalt stöd</vt:lpstr>
      <vt:lpstr>PowerPoint-presentation</vt:lpstr>
    </vt:vector>
  </TitlesOfParts>
  <Company>Folkhälsomyndigheten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Användarinstruktion  och tips för en bra presentation</dc:title>
  <dc:creator>Jenny Hellman</dc:creator>
  <cp:lastModifiedBy>Carlsson, Ulrika</cp:lastModifiedBy>
  <cp:revision>104</cp:revision>
  <cp:lastPrinted>2013-11-19T08:39:08Z</cp:lastPrinted>
  <dcterms:created xsi:type="dcterms:W3CDTF">2021-03-30T19:07:30Z</dcterms:created>
  <dcterms:modified xsi:type="dcterms:W3CDTF">2021-05-18T06:34:22Z</dcterms:modified>
  <cp:contentStatus>v1 20191101</cp:contentStatus>
</cp:coreProperties>
</file>