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79" r:id="rId3"/>
    <p:sldId id="280" r:id="rId4"/>
    <p:sldId id="281" r:id="rId5"/>
    <p:sldId id="271" r:id="rId6"/>
    <p:sldId id="278" r:id="rId7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sson, Ulrika" userId="f7eeeed8-0754-4d21-8936-a7deabfce282" providerId="ADAL" clId="{392306E1-58A7-4A1E-9437-E60014BD85AF}"/>
    <pc:docChg chg="undo custSel modSld">
      <pc:chgData name="Carlsson, Ulrika" userId="f7eeeed8-0754-4d21-8936-a7deabfce282" providerId="ADAL" clId="{392306E1-58A7-4A1E-9437-E60014BD85AF}" dt="2021-05-12T08:03:39" v="11" actId="20577"/>
      <pc:docMkLst>
        <pc:docMk/>
      </pc:docMkLst>
      <pc:sldChg chg="modSp mod">
        <pc:chgData name="Carlsson, Ulrika" userId="f7eeeed8-0754-4d21-8936-a7deabfce282" providerId="ADAL" clId="{392306E1-58A7-4A1E-9437-E60014BD85AF}" dt="2021-05-12T05:21:08.887" v="7" actId="20577"/>
        <pc:sldMkLst>
          <pc:docMk/>
          <pc:sldMk cId="2614072779" sldId="270"/>
        </pc:sldMkLst>
        <pc:spChg chg="mod">
          <ac:chgData name="Carlsson, Ulrika" userId="f7eeeed8-0754-4d21-8936-a7deabfce282" providerId="ADAL" clId="{392306E1-58A7-4A1E-9437-E60014BD85AF}" dt="2021-05-12T05:21:08.887" v="7" actId="20577"/>
          <ac:spMkLst>
            <pc:docMk/>
            <pc:sldMk cId="2614072779" sldId="270"/>
            <ac:spMk id="3" creationId="{00000000-0000-0000-0000-000000000000}"/>
          </ac:spMkLst>
        </pc:spChg>
      </pc:sldChg>
      <pc:sldChg chg="modSp mod">
        <pc:chgData name="Carlsson, Ulrika" userId="f7eeeed8-0754-4d21-8936-a7deabfce282" providerId="ADAL" clId="{392306E1-58A7-4A1E-9437-E60014BD85AF}" dt="2021-05-12T08:03:39" v="11" actId="20577"/>
        <pc:sldMkLst>
          <pc:docMk/>
          <pc:sldMk cId="1826927381" sldId="280"/>
        </pc:sldMkLst>
        <pc:spChg chg="mod">
          <ac:chgData name="Carlsson, Ulrika" userId="f7eeeed8-0754-4d21-8936-a7deabfce282" providerId="ADAL" clId="{392306E1-58A7-4A1E-9437-E60014BD85AF}" dt="2021-05-12T08:03:39" v="11" actId="20577"/>
          <ac:spMkLst>
            <pc:docMk/>
            <pc:sldMk cId="1826927381" sldId="280"/>
            <ac:spMk id="3" creationId="{0CDB47DD-20CA-4560-93D4-9315C3C7F3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DCC830-682A-4401-92FB-A0B77BCC2ABA}" type="datetime1">
              <a:rPr lang="sv-SE" smtClean="0"/>
              <a:t>2021-05-12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816D0-3C98-459E-8720-4C31D5EBEBDD}" type="datetime1">
              <a:rPr lang="sv-SE" smtClean="0"/>
              <a:pPr/>
              <a:t>2021-05-12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20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om du vill redigera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DF3746-B81B-4273-B44C-88BF097E99BC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2E29A-E5B7-486A-BAA7-E26A01051A63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Rektangel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0FF28A-6BC9-4568-B0ED-C15C98CE109C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0531D-992B-43C7-B5C7-4ECC13CB4564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A3961C-612A-4090-8273-ABD27D14D9E0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6BF23B-9AC2-440E-8BF4-FBB8287D8C9B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omrig avsnittsrubri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östlig avsnittsrubrik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intrig avsnittsrubrik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10" name="Rektangulär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CC4F06-2417-4D80-88EE-181EEFA8EF91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11" name="Rektangulär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12" name="Rektangulär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1E7455-566C-4250-A9E5-D445D011468C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ulär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7" name="Rektangulär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4094FA-1362-4B49-9E36-646865A29347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ktangulär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49B2DDB-DF0F-41EE-92BE-4CD2D4101522}" type="datetime1">
              <a:rPr lang="sv-SE" noProof="0" smtClean="0"/>
              <a:t>2021-05-12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312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sv-SE" dirty="0"/>
              <a:t>Årsredovisning</a:t>
            </a:r>
            <a:br>
              <a:rPr lang="sv-SE" dirty="0"/>
            </a:br>
            <a:r>
              <a:rPr lang="sv-SE" dirty="0"/>
              <a:t>för</a:t>
            </a:r>
            <a:br>
              <a:rPr lang="sv-SE" dirty="0"/>
            </a:br>
            <a:r>
              <a:rPr lang="sv-SE" dirty="0"/>
              <a:t>riksföreningen</a:t>
            </a:r>
            <a:br>
              <a:rPr lang="sv-SE" dirty="0"/>
            </a:br>
            <a:r>
              <a:rPr lang="sv-SE" dirty="0"/>
              <a:t>mas-mar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endParaRPr lang="sv-SE" dirty="0"/>
          </a:p>
          <a:p>
            <a:pPr rtl="0"/>
            <a:r>
              <a:rPr lang="sv-SE" dirty="0"/>
              <a:t>Räkenskapsåret</a:t>
            </a:r>
          </a:p>
          <a:p>
            <a:pPr rtl="0"/>
            <a:r>
              <a:rPr lang="sv-SE" dirty="0"/>
              <a:t>2020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F2F5A04-775B-496A-AF64-D5187321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911"/>
            <a:ext cx="2427779" cy="341217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0C0D0FD-9160-40DB-8836-77244BCB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221" y="1722911"/>
            <a:ext cx="2427779" cy="34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Riksföreningen MAS-MAR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En ideell förening </a:t>
            </a:r>
          </a:p>
          <a:p>
            <a:r>
              <a:rPr lang="sv-SE" sz="2800" dirty="0"/>
              <a:t>Verksamma inom kommunal hälso-och sjukvård (offentlig och privat).</a:t>
            </a:r>
          </a:p>
          <a:p>
            <a:r>
              <a:rPr lang="sv-SE" sz="2800" dirty="0"/>
              <a:t>Är riksomfattande och skall bevaka och främja medlemmars gemensamma intressen genom:</a:t>
            </a:r>
            <a:br>
              <a:rPr lang="sv-SE" sz="2800" dirty="0"/>
            </a:br>
            <a:r>
              <a:rPr lang="sv-SE" sz="2800" dirty="0"/>
              <a:t>-att medverka till hälso-och sjukvårdens framåtskridande</a:t>
            </a:r>
            <a:br>
              <a:rPr lang="sv-SE" sz="2800" dirty="0"/>
            </a:br>
            <a:r>
              <a:rPr lang="sv-SE" sz="2800" dirty="0"/>
              <a:t>-att främja forskning, utveckling och utbildning inom medlemmars  funktionsområde</a:t>
            </a:r>
            <a:br>
              <a:rPr lang="sv-SE" sz="2800" dirty="0"/>
            </a:br>
            <a:r>
              <a:rPr lang="sv-SE" sz="2800" dirty="0"/>
              <a:t>-att främja samarbete med andra aktörer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AC7F05B-3DCB-461F-BE34-286C6EFC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55" y="596144"/>
            <a:ext cx="877637" cy="10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9B044-06AE-4537-A4D5-DF304A1B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Intäkter och utgifter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DB47DD-20CA-4560-93D4-9315C3C7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Intäkter</a:t>
            </a:r>
          </a:p>
          <a:p>
            <a:r>
              <a:rPr lang="sv-SE" dirty="0"/>
              <a:t>Medlemsavgift</a:t>
            </a:r>
          </a:p>
          <a:p>
            <a:r>
              <a:rPr lang="sv-SE" dirty="0"/>
              <a:t>Kompetensdagar </a:t>
            </a:r>
          </a:p>
          <a:p>
            <a:pPr marL="0" indent="0">
              <a:buNone/>
            </a:pPr>
            <a:r>
              <a:rPr lang="sv-SE" b="1" dirty="0"/>
              <a:t>Utgifter</a:t>
            </a:r>
          </a:p>
          <a:p>
            <a:r>
              <a:rPr lang="sv-SE" dirty="0"/>
              <a:t>Kompetensdagar </a:t>
            </a:r>
          </a:p>
          <a:p>
            <a:r>
              <a:rPr lang="sv-SE" dirty="0"/>
              <a:t>Styrelsemöten</a:t>
            </a:r>
          </a:p>
          <a:p>
            <a:r>
              <a:rPr lang="sv-SE" dirty="0"/>
              <a:t>Medverkan i nationella forum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1751B09-E059-4549-9DD4-23C48C40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55" y="596144"/>
            <a:ext cx="877637" cy="10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D9EC28-0AFB-4DC3-B601-0B553D41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Redovisning inställda kompetensdagar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2BDF09-4ADB-4B52-9274-409E7DE3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Bokningskostnad: 14 000kr</a:t>
            </a:r>
          </a:p>
          <a:p>
            <a:pPr marL="0" indent="0">
              <a:buNone/>
            </a:pPr>
            <a:r>
              <a:rPr lang="sv-SE" dirty="0"/>
              <a:t>Avbokningsavgift för bokade hotellrum:  248 897kr </a:t>
            </a:r>
          </a:p>
          <a:p>
            <a:pPr marL="0" indent="0">
              <a:buNone/>
            </a:pPr>
            <a:r>
              <a:rPr lang="sv-SE" dirty="0"/>
              <a:t>Samtliga anmälda deltagare fakturerades avbokningsavgift: 1900kr.</a:t>
            </a:r>
          </a:p>
          <a:p>
            <a:pPr marL="0" indent="0">
              <a:buNone/>
            </a:pPr>
            <a:r>
              <a:rPr lang="sv-SE" dirty="0"/>
              <a:t>Inbetalt från samtliga deltagare:  205 694kr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Resultat för föreningen: –57 203</a:t>
            </a:r>
          </a:p>
          <a:p>
            <a:endParaRPr lang="sv-SE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5131D9A-46B6-45D5-A218-AE51175A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142" y="629986"/>
            <a:ext cx="877637" cy="10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Resultat/Balansräkning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sv-SE" dirty="0"/>
          </a:p>
          <a:p>
            <a:pPr rtl="0"/>
            <a:r>
              <a:rPr lang="sv-SE" sz="3200" dirty="0"/>
              <a:t>Balansräkningen visar på att tillgångar vid åretsslut var</a:t>
            </a:r>
            <a:br>
              <a:rPr lang="sv-SE" sz="3200" dirty="0"/>
            </a:br>
            <a:r>
              <a:rPr lang="sv-SE" sz="3200" dirty="0"/>
              <a:t> </a:t>
            </a:r>
            <a:r>
              <a:rPr lang="sv-SE" sz="3200" b="1" dirty="0"/>
              <a:t>523 105 kr</a:t>
            </a:r>
            <a:br>
              <a:rPr lang="sv-SE" sz="3200" b="1" dirty="0"/>
            </a:br>
            <a:r>
              <a:rPr lang="sv-SE" sz="2800" i="1" dirty="0"/>
              <a:t>2019 var tillgångarna 598 855</a:t>
            </a:r>
          </a:p>
          <a:p>
            <a:pPr rtl="0"/>
            <a:r>
              <a:rPr lang="sv-SE" sz="3200" dirty="0"/>
              <a:t>Resultaträkningen visar att föreningen har gått med förlust under året med </a:t>
            </a:r>
            <a:r>
              <a:rPr lang="sv-SE" sz="3200" b="1" dirty="0"/>
              <a:t>68 250kr.</a:t>
            </a:r>
            <a:br>
              <a:rPr lang="sv-SE" sz="3200" b="1" dirty="0"/>
            </a:br>
            <a:r>
              <a:rPr lang="sv-SE" sz="2800" i="1" dirty="0"/>
              <a:t>2019 gick föreningen i vinst med 225 050kr</a:t>
            </a:r>
          </a:p>
          <a:p>
            <a:pPr rtl="0"/>
            <a:r>
              <a:rPr lang="sv-SE" sz="3200" dirty="0"/>
              <a:t>Medlemsavgifter som inkommit under året är </a:t>
            </a:r>
            <a:r>
              <a:rPr lang="sv-SE" sz="3200" b="1" dirty="0"/>
              <a:t>72 600kr</a:t>
            </a:r>
            <a:endParaRPr lang="sv-SE" sz="32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DDEA0A2-80B9-4E7C-9C28-5633E157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363" y="596144"/>
            <a:ext cx="877637" cy="10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Revisionsberättelse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456414" y="2957887"/>
            <a:ext cx="9430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highlight>
                  <a:srgbClr val="FFFF00"/>
                </a:highlight>
              </a:rPr>
              <a:t>Föreningens revisorer har godkänt årsredovisningen och revisionsberättelse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CD49FE9-85DC-4847-977D-677E551E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55" y="596144"/>
            <a:ext cx="877637" cy="10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yra årstider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5_TF04001541" id="{ECB8F6CA-152A-432B-BB90-B0E170E19B1B}" vid="{7482FDA6-9448-42C6-9B6D-C584DBB4978F}"/>
    </a:ext>
  </a:extLst>
</a:theme>
</file>

<file path=ppt/theme/theme2.xml><?xml version="1.0" encoding="utf-8"?>
<a:theme xmlns:a="http://schemas.openxmlformats.org/drawingml/2006/main" name="Office-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</TotalTime>
  <Words>177</Words>
  <Application>Microsoft Office PowerPoint</Application>
  <PresentationFormat>Bredbild</PresentationFormat>
  <Paragraphs>34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</vt:lpstr>
      <vt:lpstr>Fyra årstider 16 x 9</vt:lpstr>
      <vt:lpstr>Årsredovisning för riksföreningen mas-mar</vt:lpstr>
      <vt:lpstr>Riksföreningen MAS-MAR</vt:lpstr>
      <vt:lpstr>Intäkter och utgifter</vt:lpstr>
      <vt:lpstr>Redovisning inställda kompetensdagar</vt:lpstr>
      <vt:lpstr>Resultat/Balansräkning 2020</vt:lpstr>
      <vt:lpstr>Revisionsberättelse</vt:lpstr>
    </vt:vector>
  </TitlesOfParts>
  <Company>IT-Centrum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Årsredovisning för riksföreningen mas-mar</dc:title>
  <dc:creator>Carin Thunman</dc:creator>
  <cp:lastModifiedBy>Carlsson, Ulrika</cp:lastModifiedBy>
  <cp:revision>33</cp:revision>
  <dcterms:created xsi:type="dcterms:W3CDTF">2019-05-05T21:01:42Z</dcterms:created>
  <dcterms:modified xsi:type="dcterms:W3CDTF">2021-05-12T08:03:51Z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