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9.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62" r:id="rId2"/>
    <p:sldId id="407" r:id="rId3"/>
    <p:sldId id="383" r:id="rId4"/>
    <p:sldId id="413" r:id="rId5"/>
    <p:sldId id="414" r:id="rId6"/>
    <p:sldId id="423" r:id="rId7"/>
    <p:sldId id="415" r:id="rId8"/>
    <p:sldId id="416" r:id="rId9"/>
    <p:sldId id="417" r:id="rId10"/>
    <p:sldId id="418" r:id="rId11"/>
    <p:sldId id="419" r:id="rId12"/>
    <p:sldId id="425" r:id="rId13"/>
    <p:sldId id="420" r:id="rId14"/>
    <p:sldId id="421" r:id="rId15"/>
    <p:sldId id="424" r:id="rId16"/>
    <p:sldId id="426" r:id="rId17"/>
    <p:sldId id="411" r:id="rId18"/>
    <p:sldId id="412" r:id="rId19"/>
    <p:sldId id="422" r:id="rId20"/>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nrik Nittmar" initials="HN" lastIdx="17" clrIdx="0"/>
  <p:cmAuthor id="2" name="marcuswa" initials="m" lastIdx="5"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BFBF"/>
    <a:srgbClr val="008080"/>
    <a:srgbClr val="7F7F7F"/>
    <a:srgbClr val="DDDDDD"/>
    <a:srgbClr val="8BB8BF"/>
    <a:srgbClr val="018472"/>
    <a:srgbClr val="006666"/>
    <a:srgbClr val="BCD6DA"/>
    <a:srgbClr val="C0C3D6"/>
    <a:srgbClr val="C9DAE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850" autoAdjust="0"/>
  </p:normalViewPr>
  <p:slideViewPr>
    <p:cSldViewPr snapToGrid="0" snapToObjects="1">
      <p:cViewPr varScale="1">
        <p:scale>
          <a:sx n="67" d="100"/>
          <a:sy n="67" d="100"/>
        </p:scale>
        <p:origin x="556" y="44"/>
      </p:cViewPr>
      <p:guideLst>
        <p:guide orient="horz" pos="2160"/>
        <p:guide pos="2880"/>
      </p:guideLst>
    </p:cSldViewPr>
  </p:slideViewPr>
  <p:outlineViewPr>
    <p:cViewPr>
      <p:scale>
        <a:sx n="33" d="100"/>
        <a:sy n="33" d="100"/>
      </p:scale>
      <p:origin x="0" y="-1652"/>
    </p:cViewPr>
  </p:outlin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oleObject" Target="file:///\\parsecfs005.pareto.no\CorpStruct\Corline\Presentation\Excel%20f&#246;r%20presentation\Study%20result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parsecfs005.pareto.no\CorpStruct\Corline\Presentation\Excel%20f&#246;r%20presentation\Book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062664041994756E-2"/>
          <c:y val="4.4234251968503939E-2"/>
          <c:w val="0.7849373359580053"/>
          <c:h val="0.91153149606299211"/>
        </c:manualLayout>
      </c:layout>
      <c:barChart>
        <c:barDir val="col"/>
        <c:grouping val="clustered"/>
        <c:varyColors val="0"/>
        <c:ser>
          <c:idx val="0"/>
          <c:order val="0"/>
          <c:tx>
            <c:strRef>
              <c:f>Blad1!$B$1</c:f>
              <c:strCache>
                <c:ptCount val="1"/>
                <c:pt idx="0">
                  <c:v>Serie 1</c:v>
                </c:pt>
              </c:strCache>
            </c:strRef>
          </c:tx>
          <c:spPr>
            <a:solidFill>
              <a:schemeClr val="accent1"/>
            </a:solidFill>
            <a:ln w="6350">
              <a:solidFill>
                <a:schemeClr val="bg1"/>
              </a:solidFill>
            </a:ln>
            <a:effectLst/>
          </c:spPr>
          <c:invertIfNegative val="0"/>
          <c:dPt>
            <c:idx val="0"/>
            <c:invertIfNegative val="0"/>
            <c:bubble3D val="0"/>
            <c:spPr>
              <a:solidFill>
                <a:schemeClr val="bg1">
                  <a:lumMod val="50000"/>
                </a:schemeClr>
              </a:solidFill>
              <a:ln w="6350">
                <a:solidFill>
                  <a:schemeClr val="bg1"/>
                </a:solidFill>
              </a:ln>
              <a:effectLst/>
            </c:spPr>
            <c:extLst>
              <c:ext xmlns:c16="http://schemas.microsoft.com/office/drawing/2014/chart" uri="{C3380CC4-5D6E-409C-BE32-E72D297353CC}">
                <c16:uniqueId val="{00000001-8D39-46B2-8A2C-C81A9C96C674}"/>
              </c:ext>
            </c:extLst>
          </c:dPt>
          <c:cat>
            <c:strRef>
              <c:f>Blad1!$A$2</c:f>
              <c:strCache>
                <c:ptCount val="1"/>
                <c:pt idx="0">
                  <c:v>Kategori 1</c:v>
                </c:pt>
              </c:strCache>
            </c:strRef>
          </c:cat>
          <c:val>
            <c:numRef>
              <c:f>Blad1!$B$2</c:f>
              <c:numCache>
                <c:formatCode>General</c:formatCode>
                <c:ptCount val="1"/>
                <c:pt idx="0">
                  <c:v>213</c:v>
                </c:pt>
              </c:numCache>
            </c:numRef>
          </c:val>
          <c:extLst>
            <c:ext xmlns:c16="http://schemas.microsoft.com/office/drawing/2014/chart" uri="{C3380CC4-5D6E-409C-BE32-E72D297353CC}">
              <c16:uniqueId val="{00000002-8D39-46B2-8A2C-C81A9C96C674}"/>
            </c:ext>
          </c:extLst>
        </c:ser>
        <c:ser>
          <c:idx val="1"/>
          <c:order val="1"/>
          <c:tx>
            <c:strRef>
              <c:f>Blad1!$C$1</c:f>
              <c:strCache>
                <c:ptCount val="1"/>
                <c:pt idx="0">
                  <c:v>Serie 2</c:v>
                </c:pt>
              </c:strCache>
            </c:strRef>
          </c:tx>
          <c:spPr>
            <a:solidFill>
              <a:srgbClr val="008080"/>
            </a:solidFill>
            <a:ln w="6350">
              <a:solidFill>
                <a:schemeClr val="bg1"/>
              </a:solidFill>
            </a:ln>
            <a:effectLst/>
          </c:spPr>
          <c:invertIfNegative val="0"/>
          <c:dPt>
            <c:idx val="0"/>
            <c:invertIfNegative val="0"/>
            <c:bubble3D val="0"/>
            <c:extLst>
              <c:ext xmlns:c16="http://schemas.microsoft.com/office/drawing/2014/chart" uri="{C3380CC4-5D6E-409C-BE32-E72D297353CC}">
                <c16:uniqueId val="{00000003-8D39-46B2-8A2C-C81A9C96C674}"/>
              </c:ext>
            </c:extLst>
          </c:dPt>
          <c:cat>
            <c:strRef>
              <c:f>Blad1!$A$2</c:f>
              <c:strCache>
                <c:ptCount val="1"/>
                <c:pt idx="0">
                  <c:v>Kategori 1</c:v>
                </c:pt>
              </c:strCache>
            </c:strRef>
          </c:cat>
          <c:val>
            <c:numRef>
              <c:f>Blad1!$C$2</c:f>
              <c:numCache>
                <c:formatCode>General</c:formatCode>
                <c:ptCount val="1"/>
                <c:pt idx="0">
                  <c:v>137</c:v>
                </c:pt>
              </c:numCache>
            </c:numRef>
          </c:val>
          <c:extLst>
            <c:ext xmlns:c16="http://schemas.microsoft.com/office/drawing/2014/chart" uri="{C3380CC4-5D6E-409C-BE32-E72D297353CC}">
              <c16:uniqueId val="{00000004-8D39-46B2-8A2C-C81A9C96C674}"/>
            </c:ext>
          </c:extLst>
        </c:ser>
        <c:dLbls>
          <c:showLegendKey val="0"/>
          <c:showVal val="0"/>
          <c:showCatName val="0"/>
          <c:showSerName val="0"/>
          <c:showPercent val="0"/>
          <c:showBubbleSize val="0"/>
        </c:dLbls>
        <c:gapWidth val="50"/>
        <c:overlap val="-87"/>
        <c:axId val="165390592"/>
        <c:axId val="165392384"/>
      </c:barChart>
      <c:catAx>
        <c:axId val="165390592"/>
        <c:scaling>
          <c:orientation val="minMax"/>
        </c:scaling>
        <c:delete val="1"/>
        <c:axPos val="b"/>
        <c:numFmt formatCode="General" sourceLinked="1"/>
        <c:majorTickMark val="none"/>
        <c:minorTickMark val="none"/>
        <c:tickLblPos val="nextTo"/>
        <c:crossAx val="165392384"/>
        <c:crosses val="autoZero"/>
        <c:auto val="1"/>
        <c:lblAlgn val="ctr"/>
        <c:lblOffset val="100"/>
        <c:noMultiLvlLbl val="0"/>
      </c:catAx>
      <c:valAx>
        <c:axId val="165392384"/>
        <c:scaling>
          <c:orientation val="minMax"/>
        </c:scaling>
        <c:delete val="0"/>
        <c:axPos val="l"/>
        <c:majorGridlines>
          <c:spPr>
            <a:ln w="9525" cap="flat" cmpd="sng" algn="ctr">
              <a:solidFill>
                <a:schemeClr val="bg1">
                  <a:lumMod val="75000"/>
                </a:schemeClr>
              </a:solidFill>
              <a:round/>
            </a:ln>
            <a:effectLst/>
          </c:spPr>
        </c:majorGridlines>
        <c:numFmt formatCode="General" sourceLinked="1"/>
        <c:majorTickMark val="none"/>
        <c:minorTickMark val="none"/>
        <c:tickLblPos val="nextTo"/>
        <c:spPr>
          <a:noFill/>
          <a:ln>
            <a:noFill/>
          </a:ln>
          <a:effectLst/>
        </c:spPr>
        <c:txPr>
          <a:bodyPr rot="-60000000" vert="horz"/>
          <a:lstStyle/>
          <a:p>
            <a:pPr>
              <a:defRPr>
                <a:solidFill>
                  <a:schemeClr val="bg1"/>
                </a:solidFill>
              </a:defRPr>
            </a:pPr>
            <a:endParaRPr lang="sv-SE"/>
          </a:p>
        </c:txPr>
        <c:crossAx val="165390592"/>
        <c:crosses val="autoZero"/>
        <c:crossBetween val="between"/>
      </c:valAx>
      <c:spPr>
        <a:noFill/>
        <a:ln>
          <a:noFill/>
        </a:ln>
        <a:effectLst/>
      </c:spPr>
    </c:plotArea>
    <c:plotVisOnly val="1"/>
    <c:dispBlanksAs val="gap"/>
    <c:showDLblsOverMax val="0"/>
  </c:chart>
  <c:spPr>
    <a:noFill/>
    <a:ln>
      <a:noFill/>
    </a:ln>
    <a:effectLst/>
  </c:spPr>
  <c:txPr>
    <a:bodyPr/>
    <a:lstStyle/>
    <a:p>
      <a:pPr>
        <a:defRPr sz="900">
          <a:solidFill>
            <a:schemeClr val="bg1"/>
          </a:solidFill>
        </a:defRPr>
      </a:pPr>
      <a:endParaRPr lang="sv-SE"/>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062664041994756E-2"/>
          <c:y val="4.4234251968503939E-2"/>
          <c:w val="0.7849373359580053"/>
          <c:h val="0.91153149606299211"/>
        </c:manualLayout>
      </c:layout>
      <c:barChart>
        <c:barDir val="col"/>
        <c:grouping val="clustered"/>
        <c:varyColors val="0"/>
        <c:ser>
          <c:idx val="0"/>
          <c:order val="0"/>
          <c:tx>
            <c:strRef>
              <c:f>Blad1!$B$1</c:f>
              <c:strCache>
                <c:ptCount val="1"/>
                <c:pt idx="0">
                  <c:v>Serie 1</c:v>
                </c:pt>
              </c:strCache>
            </c:strRef>
          </c:tx>
          <c:spPr>
            <a:solidFill>
              <a:schemeClr val="accent1"/>
            </a:solidFill>
            <a:ln w="6350">
              <a:solidFill>
                <a:schemeClr val="bg1"/>
              </a:solidFill>
            </a:ln>
            <a:effectLst/>
          </c:spPr>
          <c:invertIfNegative val="0"/>
          <c:dPt>
            <c:idx val="0"/>
            <c:invertIfNegative val="0"/>
            <c:bubble3D val="0"/>
            <c:spPr>
              <a:solidFill>
                <a:schemeClr val="bg1">
                  <a:lumMod val="50000"/>
                </a:schemeClr>
              </a:solidFill>
              <a:ln w="6350">
                <a:solidFill>
                  <a:schemeClr val="bg1"/>
                </a:solidFill>
              </a:ln>
              <a:effectLst/>
            </c:spPr>
            <c:extLst>
              <c:ext xmlns:c16="http://schemas.microsoft.com/office/drawing/2014/chart" uri="{C3380CC4-5D6E-409C-BE32-E72D297353CC}">
                <c16:uniqueId val="{00000001-6899-47DC-A30A-F4144BFBBA44}"/>
              </c:ext>
            </c:extLst>
          </c:dPt>
          <c:dPt>
            <c:idx val="1"/>
            <c:invertIfNegative val="0"/>
            <c:bubble3D val="0"/>
            <c:spPr>
              <a:solidFill>
                <a:schemeClr val="bg1">
                  <a:lumMod val="50000"/>
                </a:schemeClr>
              </a:solidFill>
              <a:ln w="6350">
                <a:solidFill>
                  <a:schemeClr val="bg1"/>
                </a:solidFill>
              </a:ln>
              <a:effectLst/>
            </c:spPr>
            <c:extLst>
              <c:ext xmlns:c16="http://schemas.microsoft.com/office/drawing/2014/chart" uri="{C3380CC4-5D6E-409C-BE32-E72D297353CC}">
                <c16:uniqueId val="{00000003-6899-47DC-A30A-F4144BFBBA44}"/>
              </c:ext>
            </c:extLst>
          </c:dPt>
          <c:dPt>
            <c:idx val="2"/>
            <c:invertIfNegative val="0"/>
            <c:bubble3D val="0"/>
            <c:spPr>
              <a:solidFill>
                <a:schemeClr val="bg1">
                  <a:lumMod val="50000"/>
                </a:schemeClr>
              </a:solidFill>
              <a:ln w="6350">
                <a:solidFill>
                  <a:schemeClr val="bg1"/>
                </a:solidFill>
              </a:ln>
              <a:effectLst/>
            </c:spPr>
            <c:extLst>
              <c:ext xmlns:c16="http://schemas.microsoft.com/office/drawing/2014/chart" uri="{C3380CC4-5D6E-409C-BE32-E72D297353CC}">
                <c16:uniqueId val="{00000005-6899-47DC-A30A-F4144BFBBA44}"/>
              </c:ext>
            </c:extLst>
          </c:dPt>
          <c:cat>
            <c:strRef>
              <c:f>Blad1!$A$2:$A$4</c:f>
              <c:strCache>
                <c:ptCount val="3"/>
                <c:pt idx="0">
                  <c:v>Kategori 1</c:v>
                </c:pt>
                <c:pt idx="1">
                  <c:v>Kategori 2</c:v>
                </c:pt>
                <c:pt idx="2">
                  <c:v>Kategori 3</c:v>
                </c:pt>
              </c:strCache>
            </c:strRef>
          </c:cat>
          <c:val>
            <c:numRef>
              <c:f>Blad1!$B$2:$B$4</c:f>
              <c:numCache>
                <c:formatCode>General</c:formatCode>
                <c:ptCount val="3"/>
                <c:pt idx="0">
                  <c:v>0.34</c:v>
                </c:pt>
                <c:pt idx="1">
                  <c:v>4</c:v>
                </c:pt>
                <c:pt idx="2">
                  <c:v>2.4500000000000002</c:v>
                </c:pt>
              </c:numCache>
            </c:numRef>
          </c:val>
          <c:extLst>
            <c:ext xmlns:c16="http://schemas.microsoft.com/office/drawing/2014/chart" uri="{C3380CC4-5D6E-409C-BE32-E72D297353CC}">
              <c16:uniqueId val="{00000006-6899-47DC-A30A-F4144BFBBA44}"/>
            </c:ext>
          </c:extLst>
        </c:ser>
        <c:ser>
          <c:idx val="1"/>
          <c:order val="1"/>
          <c:tx>
            <c:strRef>
              <c:f>Blad1!$C$1</c:f>
              <c:strCache>
                <c:ptCount val="1"/>
                <c:pt idx="0">
                  <c:v>Serie 2</c:v>
                </c:pt>
              </c:strCache>
            </c:strRef>
          </c:tx>
          <c:spPr>
            <a:solidFill>
              <a:srgbClr val="008080"/>
            </a:solidFill>
            <a:ln w="6350">
              <a:solidFill>
                <a:schemeClr val="bg1"/>
              </a:solidFill>
            </a:ln>
            <a:effectLst/>
          </c:spPr>
          <c:invertIfNegative val="0"/>
          <c:dPt>
            <c:idx val="0"/>
            <c:invertIfNegative val="0"/>
            <c:bubble3D val="0"/>
            <c:extLst>
              <c:ext xmlns:c16="http://schemas.microsoft.com/office/drawing/2014/chart" uri="{C3380CC4-5D6E-409C-BE32-E72D297353CC}">
                <c16:uniqueId val="{00000007-6899-47DC-A30A-F4144BFBBA44}"/>
              </c:ext>
            </c:extLst>
          </c:dPt>
          <c:cat>
            <c:strRef>
              <c:f>Blad1!$A$2:$A$4</c:f>
              <c:strCache>
                <c:ptCount val="3"/>
                <c:pt idx="0">
                  <c:v>Kategori 1</c:v>
                </c:pt>
                <c:pt idx="1">
                  <c:v>Kategori 2</c:v>
                </c:pt>
                <c:pt idx="2">
                  <c:v>Kategori 3</c:v>
                </c:pt>
              </c:strCache>
            </c:strRef>
          </c:cat>
          <c:val>
            <c:numRef>
              <c:f>Blad1!$C$2:$C$4</c:f>
              <c:numCache>
                <c:formatCode>General</c:formatCode>
                <c:ptCount val="3"/>
                <c:pt idx="0">
                  <c:v>0.41</c:v>
                </c:pt>
                <c:pt idx="1">
                  <c:v>2.5</c:v>
                </c:pt>
                <c:pt idx="2">
                  <c:v>0.9</c:v>
                </c:pt>
              </c:numCache>
            </c:numRef>
          </c:val>
          <c:extLst>
            <c:ext xmlns:c16="http://schemas.microsoft.com/office/drawing/2014/chart" uri="{C3380CC4-5D6E-409C-BE32-E72D297353CC}">
              <c16:uniqueId val="{00000008-6899-47DC-A30A-F4144BFBBA44}"/>
            </c:ext>
          </c:extLst>
        </c:ser>
        <c:dLbls>
          <c:showLegendKey val="0"/>
          <c:showVal val="0"/>
          <c:showCatName val="0"/>
          <c:showSerName val="0"/>
          <c:showPercent val="0"/>
          <c:showBubbleSize val="0"/>
        </c:dLbls>
        <c:gapWidth val="219"/>
        <c:overlap val="-27"/>
        <c:axId val="182951296"/>
        <c:axId val="182961280"/>
      </c:barChart>
      <c:catAx>
        <c:axId val="182951296"/>
        <c:scaling>
          <c:orientation val="minMax"/>
        </c:scaling>
        <c:delete val="1"/>
        <c:axPos val="b"/>
        <c:numFmt formatCode="General" sourceLinked="1"/>
        <c:majorTickMark val="none"/>
        <c:minorTickMark val="none"/>
        <c:tickLblPos val="nextTo"/>
        <c:crossAx val="182961280"/>
        <c:crosses val="autoZero"/>
        <c:auto val="1"/>
        <c:lblAlgn val="ctr"/>
        <c:lblOffset val="100"/>
        <c:noMultiLvlLbl val="0"/>
      </c:catAx>
      <c:valAx>
        <c:axId val="182961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vert="horz"/>
          <a:lstStyle/>
          <a:p>
            <a:pPr>
              <a:defRPr>
                <a:solidFill>
                  <a:schemeClr val="bg1"/>
                </a:solidFill>
              </a:defRPr>
            </a:pPr>
            <a:endParaRPr lang="sv-SE"/>
          </a:p>
        </c:txPr>
        <c:crossAx val="182951296"/>
        <c:crosses val="autoZero"/>
        <c:crossBetween val="between"/>
      </c:valAx>
      <c:spPr>
        <a:noFill/>
        <a:ln>
          <a:noFill/>
        </a:ln>
        <a:effectLst/>
      </c:spPr>
    </c:plotArea>
    <c:plotVisOnly val="1"/>
    <c:dispBlanksAs val="gap"/>
    <c:showDLblsOverMax val="0"/>
  </c:chart>
  <c:spPr>
    <a:noFill/>
    <a:ln>
      <a:noFill/>
    </a:ln>
    <a:effectLst/>
  </c:spPr>
  <c:txPr>
    <a:bodyPr/>
    <a:lstStyle/>
    <a:p>
      <a:pPr>
        <a:defRPr sz="900">
          <a:solidFill>
            <a:schemeClr val="bg1"/>
          </a:solidFill>
        </a:defRPr>
      </a:pPr>
      <a:endParaRPr lang="sv-S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293111637875196"/>
          <c:y val="4.4375253918887629E-2"/>
          <c:w val="0.85738165421599399"/>
          <c:h val="0.84993794770327091"/>
        </c:manualLayout>
      </c:layout>
      <c:barChart>
        <c:barDir val="col"/>
        <c:grouping val="clustered"/>
        <c:varyColors val="0"/>
        <c:ser>
          <c:idx val="0"/>
          <c:order val="0"/>
          <c:spPr>
            <a:solidFill>
              <a:srgbClr val="008080"/>
            </a:solidFill>
            <a:ln>
              <a:solidFill>
                <a:schemeClr val="bg1"/>
              </a:solidFill>
            </a:ln>
          </c:spPr>
          <c:invertIfNegative val="0"/>
          <c:cat>
            <c:strRef>
              <c:f>'[Study results.xlsx]Sheet1'!$B$3:$B$8</c:f>
              <c:strCache>
                <c:ptCount val="6"/>
                <c:pt idx="0">
                  <c:v>Pig 1</c:v>
                </c:pt>
                <c:pt idx="1">
                  <c:v>Pig 2</c:v>
                </c:pt>
                <c:pt idx="2">
                  <c:v>Pig 3</c:v>
                </c:pt>
                <c:pt idx="3">
                  <c:v>Pig 4</c:v>
                </c:pt>
                <c:pt idx="4">
                  <c:v>Pig 5</c:v>
                </c:pt>
                <c:pt idx="5">
                  <c:v>Pig 6</c:v>
                </c:pt>
              </c:strCache>
            </c:strRef>
          </c:cat>
          <c:val>
            <c:numRef>
              <c:f>'[Study results.xlsx]Sheet1'!$C$3:$C$8</c:f>
              <c:numCache>
                <c:formatCode>General</c:formatCode>
                <c:ptCount val="6"/>
                <c:pt idx="0">
                  <c:v>85</c:v>
                </c:pt>
                <c:pt idx="1">
                  <c:v>90</c:v>
                </c:pt>
                <c:pt idx="2">
                  <c:v>400</c:v>
                </c:pt>
                <c:pt idx="3">
                  <c:v>180</c:v>
                </c:pt>
                <c:pt idx="4">
                  <c:v>550</c:v>
                </c:pt>
                <c:pt idx="5">
                  <c:v>195</c:v>
                </c:pt>
              </c:numCache>
            </c:numRef>
          </c:val>
          <c:extLst>
            <c:ext xmlns:c16="http://schemas.microsoft.com/office/drawing/2014/chart" uri="{C3380CC4-5D6E-409C-BE32-E72D297353CC}">
              <c16:uniqueId val="{00000000-34B9-48A1-97D6-1FD51742B059}"/>
            </c:ext>
          </c:extLst>
        </c:ser>
        <c:ser>
          <c:idx val="1"/>
          <c:order val="1"/>
          <c:spPr>
            <a:solidFill>
              <a:schemeClr val="bg1">
                <a:lumMod val="50000"/>
              </a:schemeClr>
            </a:solidFill>
            <a:ln>
              <a:solidFill>
                <a:schemeClr val="bg1"/>
              </a:solidFill>
            </a:ln>
          </c:spPr>
          <c:invertIfNegative val="0"/>
          <c:cat>
            <c:strRef>
              <c:f>'[Study results.xlsx]Sheet1'!$B$3:$B$8</c:f>
              <c:strCache>
                <c:ptCount val="6"/>
                <c:pt idx="0">
                  <c:v>Pig 1</c:v>
                </c:pt>
                <c:pt idx="1">
                  <c:v>Pig 2</c:v>
                </c:pt>
                <c:pt idx="2">
                  <c:v>Pig 3</c:v>
                </c:pt>
                <c:pt idx="3">
                  <c:v>Pig 4</c:v>
                </c:pt>
                <c:pt idx="4">
                  <c:v>Pig 5</c:v>
                </c:pt>
                <c:pt idx="5">
                  <c:v>Pig 6</c:v>
                </c:pt>
              </c:strCache>
            </c:strRef>
          </c:cat>
          <c:val>
            <c:numRef>
              <c:f>'[Study results.xlsx]Sheet1'!$D$3:$D$8</c:f>
              <c:numCache>
                <c:formatCode>General</c:formatCode>
                <c:ptCount val="6"/>
                <c:pt idx="0">
                  <c:v>70</c:v>
                </c:pt>
                <c:pt idx="1">
                  <c:v>65</c:v>
                </c:pt>
                <c:pt idx="2">
                  <c:v>350</c:v>
                </c:pt>
                <c:pt idx="3">
                  <c:v>160</c:v>
                </c:pt>
                <c:pt idx="4">
                  <c:v>350</c:v>
                </c:pt>
                <c:pt idx="5">
                  <c:v>165</c:v>
                </c:pt>
              </c:numCache>
            </c:numRef>
          </c:val>
          <c:extLst>
            <c:ext xmlns:c16="http://schemas.microsoft.com/office/drawing/2014/chart" uri="{C3380CC4-5D6E-409C-BE32-E72D297353CC}">
              <c16:uniqueId val="{00000001-34B9-48A1-97D6-1FD51742B059}"/>
            </c:ext>
          </c:extLst>
        </c:ser>
        <c:dLbls>
          <c:showLegendKey val="0"/>
          <c:showVal val="0"/>
          <c:showCatName val="0"/>
          <c:showSerName val="0"/>
          <c:showPercent val="0"/>
          <c:showBubbleSize val="0"/>
        </c:dLbls>
        <c:gapWidth val="150"/>
        <c:axId val="165177216"/>
        <c:axId val="165178752"/>
      </c:barChart>
      <c:catAx>
        <c:axId val="165177216"/>
        <c:scaling>
          <c:orientation val="minMax"/>
        </c:scaling>
        <c:delete val="0"/>
        <c:axPos val="b"/>
        <c:numFmt formatCode="General" sourceLinked="0"/>
        <c:majorTickMark val="out"/>
        <c:minorTickMark val="none"/>
        <c:tickLblPos val="nextTo"/>
        <c:spPr>
          <a:ln>
            <a:solidFill>
              <a:schemeClr val="bg1"/>
            </a:solidFill>
          </a:ln>
        </c:spPr>
        <c:crossAx val="165178752"/>
        <c:crosses val="autoZero"/>
        <c:auto val="1"/>
        <c:lblAlgn val="ctr"/>
        <c:lblOffset val="100"/>
        <c:noMultiLvlLbl val="0"/>
      </c:catAx>
      <c:valAx>
        <c:axId val="165178752"/>
        <c:scaling>
          <c:orientation val="minMax"/>
        </c:scaling>
        <c:delete val="0"/>
        <c:axPos val="l"/>
        <c:majorGridlines>
          <c:spPr>
            <a:ln>
              <a:solidFill>
                <a:schemeClr val="bg1"/>
              </a:solidFill>
            </a:ln>
          </c:spPr>
        </c:majorGridlines>
        <c:numFmt formatCode="#,##0" sourceLinked="0"/>
        <c:majorTickMark val="out"/>
        <c:minorTickMark val="none"/>
        <c:tickLblPos val="nextTo"/>
        <c:spPr>
          <a:ln>
            <a:noFill/>
          </a:ln>
        </c:spPr>
        <c:crossAx val="165177216"/>
        <c:crosses val="autoZero"/>
        <c:crossBetween val="between"/>
      </c:valAx>
    </c:plotArea>
    <c:plotVisOnly val="1"/>
    <c:dispBlanksAs val="gap"/>
    <c:showDLblsOverMax val="0"/>
  </c:chart>
  <c:spPr>
    <a:ln>
      <a:noFill/>
    </a:ln>
  </c:spPr>
  <c:txPr>
    <a:bodyPr/>
    <a:lstStyle/>
    <a:p>
      <a:pPr>
        <a:defRPr sz="900">
          <a:solidFill>
            <a:schemeClr val="bg1"/>
          </a:solidFill>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261312103302537"/>
          <c:y val="4.9001121101946606E-2"/>
          <c:w val="0.82547534076084517"/>
          <c:h val="0.84446711736508195"/>
        </c:manualLayout>
      </c:layout>
      <c:lineChart>
        <c:grouping val="standard"/>
        <c:varyColors val="0"/>
        <c:ser>
          <c:idx val="0"/>
          <c:order val="0"/>
          <c:tx>
            <c:v>Control</c:v>
          </c:tx>
          <c:spPr>
            <a:ln w="38100">
              <a:solidFill>
                <a:schemeClr val="bg1">
                  <a:lumMod val="50000"/>
                </a:schemeClr>
              </a:solidFill>
            </a:ln>
            <a:effectLst>
              <a:outerShdw blurRad="50800" dist="38100" dir="2700000" algn="tl" rotWithShape="0">
                <a:prstClr val="black">
                  <a:alpha val="40000"/>
                </a:prstClr>
              </a:outerShdw>
            </a:effectLst>
          </c:spPr>
          <c:marker>
            <c:symbol val="circle"/>
            <c:size val="7"/>
            <c:spPr>
              <a:solidFill>
                <a:srgbClr val="7F7F7F"/>
              </a:solidFill>
              <a:ln w="38100">
                <a:solidFill>
                  <a:schemeClr val="bg1">
                    <a:lumMod val="50000"/>
                  </a:schemeClr>
                </a:solidFill>
              </a:ln>
              <a:effectLst>
                <a:outerShdw blurRad="50800" dist="38100" dir="2700000" algn="tl" rotWithShape="0">
                  <a:prstClr val="black">
                    <a:alpha val="40000"/>
                  </a:prstClr>
                </a:outerShdw>
              </a:effectLst>
            </c:spPr>
          </c:marker>
          <c:cat>
            <c:numRef>
              <c:f>Sheet1!$B$2:$B$5</c:f>
              <c:numCache>
                <c:formatCode>General</c:formatCode>
                <c:ptCount val="4"/>
                <c:pt idx="0">
                  <c:v>0</c:v>
                </c:pt>
                <c:pt idx="1">
                  <c:v>60</c:v>
                </c:pt>
                <c:pt idx="2">
                  <c:v>120</c:v>
                </c:pt>
                <c:pt idx="3">
                  <c:v>180</c:v>
                </c:pt>
              </c:numCache>
            </c:numRef>
          </c:cat>
          <c:val>
            <c:numRef>
              <c:f>Sheet1!$C$2:$C$5</c:f>
              <c:numCache>
                <c:formatCode>General</c:formatCode>
                <c:ptCount val="4"/>
                <c:pt idx="0">
                  <c:v>1000</c:v>
                </c:pt>
                <c:pt idx="1">
                  <c:v>750</c:v>
                </c:pt>
                <c:pt idx="2">
                  <c:v>650</c:v>
                </c:pt>
                <c:pt idx="3">
                  <c:v>550</c:v>
                </c:pt>
              </c:numCache>
            </c:numRef>
          </c:val>
          <c:smooth val="0"/>
          <c:extLst>
            <c:ext xmlns:c16="http://schemas.microsoft.com/office/drawing/2014/chart" uri="{C3380CC4-5D6E-409C-BE32-E72D297353CC}">
              <c16:uniqueId val="{00000000-3321-44AE-B601-B5167800E77D}"/>
            </c:ext>
          </c:extLst>
        </c:ser>
        <c:ser>
          <c:idx val="1"/>
          <c:order val="1"/>
          <c:tx>
            <c:v>CHC</c:v>
          </c:tx>
          <c:spPr>
            <a:ln w="38100">
              <a:solidFill>
                <a:srgbClr val="008080"/>
              </a:solidFill>
            </a:ln>
            <a:effectLst>
              <a:outerShdw blurRad="50800" dist="38100" dir="2700000" algn="tl" rotWithShape="0">
                <a:prstClr val="black">
                  <a:alpha val="40000"/>
                </a:prstClr>
              </a:outerShdw>
            </a:effectLst>
          </c:spPr>
          <c:marker>
            <c:symbol val="circle"/>
            <c:size val="7"/>
            <c:spPr>
              <a:solidFill>
                <a:srgbClr val="008080"/>
              </a:solidFill>
              <a:ln w="38100">
                <a:solidFill>
                  <a:srgbClr val="008080"/>
                </a:solidFill>
              </a:ln>
              <a:effectLst>
                <a:outerShdw blurRad="50800" dist="38100" dir="2700000" algn="tl" rotWithShape="0">
                  <a:prstClr val="black">
                    <a:alpha val="40000"/>
                  </a:prstClr>
                </a:outerShdw>
              </a:effectLst>
            </c:spPr>
          </c:marker>
          <c:cat>
            <c:numRef>
              <c:f>Sheet1!$B$2:$B$5</c:f>
              <c:numCache>
                <c:formatCode>General</c:formatCode>
                <c:ptCount val="4"/>
                <c:pt idx="0">
                  <c:v>0</c:v>
                </c:pt>
                <c:pt idx="1">
                  <c:v>60</c:v>
                </c:pt>
                <c:pt idx="2">
                  <c:v>120</c:v>
                </c:pt>
                <c:pt idx="3">
                  <c:v>180</c:v>
                </c:pt>
              </c:numCache>
            </c:numRef>
          </c:cat>
          <c:val>
            <c:numRef>
              <c:f>Sheet1!$D$2:$D$5</c:f>
              <c:numCache>
                <c:formatCode>General</c:formatCode>
                <c:ptCount val="4"/>
                <c:pt idx="0">
                  <c:v>1000</c:v>
                </c:pt>
                <c:pt idx="1">
                  <c:v>750</c:v>
                </c:pt>
                <c:pt idx="2">
                  <c:v>550</c:v>
                </c:pt>
                <c:pt idx="3">
                  <c:v>350</c:v>
                </c:pt>
              </c:numCache>
            </c:numRef>
          </c:val>
          <c:smooth val="0"/>
          <c:extLst>
            <c:ext xmlns:c16="http://schemas.microsoft.com/office/drawing/2014/chart" uri="{C3380CC4-5D6E-409C-BE32-E72D297353CC}">
              <c16:uniqueId val="{00000001-3321-44AE-B601-B5167800E77D}"/>
            </c:ext>
          </c:extLst>
        </c:ser>
        <c:dLbls>
          <c:showLegendKey val="0"/>
          <c:showVal val="0"/>
          <c:showCatName val="0"/>
          <c:showSerName val="0"/>
          <c:showPercent val="0"/>
          <c:showBubbleSize val="0"/>
        </c:dLbls>
        <c:marker val="1"/>
        <c:smooth val="0"/>
        <c:axId val="165497856"/>
        <c:axId val="165540992"/>
      </c:lineChart>
      <c:catAx>
        <c:axId val="165497856"/>
        <c:scaling>
          <c:orientation val="minMax"/>
        </c:scaling>
        <c:delete val="0"/>
        <c:axPos val="b"/>
        <c:numFmt formatCode="General" sourceLinked="1"/>
        <c:majorTickMark val="out"/>
        <c:minorTickMark val="none"/>
        <c:tickLblPos val="nextTo"/>
        <c:spPr>
          <a:ln>
            <a:solidFill>
              <a:schemeClr val="bg1"/>
            </a:solidFill>
          </a:ln>
        </c:spPr>
        <c:crossAx val="165540992"/>
        <c:crosses val="autoZero"/>
        <c:auto val="1"/>
        <c:lblAlgn val="ctr"/>
        <c:lblOffset val="100"/>
        <c:noMultiLvlLbl val="0"/>
      </c:catAx>
      <c:valAx>
        <c:axId val="165540992"/>
        <c:scaling>
          <c:orientation val="minMax"/>
          <c:max val="1000"/>
        </c:scaling>
        <c:delete val="0"/>
        <c:axPos val="l"/>
        <c:majorGridlines>
          <c:spPr>
            <a:ln>
              <a:solidFill>
                <a:schemeClr val="bg1"/>
              </a:solidFill>
            </a:ln>
          </c:spPr>
        </c:majorGridlines>
        <c:numFmt formatCode="#,##0" sourceLinked="0"/>
        <c:majorTickMark val="out"/>
        <c:minorTickMark val="none"/>
        <c:tickLblPos val="nextTo"/>
        <c:spPr>
          <a:ln>
            <a:noFill/>
          </a:ln>
        </c:spPr>
        <c:crossAx val="165497856"/>
        <c:crosses val="autoZero"/>
        <c:crossBetween val="between"/>
        <c:majorUnit val="200"/>
      </c:valAx>
    </c:plotArea>
    <c:legend>
      <c:legendPos val="r"/>
      <c:layout>
        <c:manualLayout>
          <c:xMode val="edge"/>
          <c:yMode val="edge"/>
          <c:x val="0.74745031842904053"/>
          <c:y val="4.0628651139902841E-2"/>
          <c:w val="0.20494063060303369"/>
          <c:h val="0.15961836661076217"/>
        </c:manualLayout>
      </c:layout>
      <c:overlay val="0"/>
    </c:legend>
    <c:plotVisOnly val="1"/>
    <c:dispBlanksAs val="gap"/>
    <c:showDLblsOverMax val="0"/>
  </c:chart>
  <c:spPr>
    <a:ln>
      <a:noFill/>
    </a:ln>
  </c:spPr>
  <c:txPr>
    <a:bodyPr/>
    <a:lstStyle/>
    <a:p>
      <a:pPr>
        <a:defRPr sz="900">
          <a:solidFill>
            <a:schemeClr val="bg1"/>
          </a:solidFill>
        </a:defRPr>
      </a:pPr>
      <a:endParaRPr lang="sv-SE"/>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96820AF5-6FB5-4E13-8667-AD123E355E5F}" type="datetimeFigureOut">
              <a:rPr lang="sv-SE" smtClean="0"/>
              <a:t>2020-09-01</a:t>
            </a:fld>
            <a:endParaRPr lang="sv-SE"/>
          </a:p>
        </p:txBody>
      </p:sp>
      <p:sp>
        <p:nvSpPr>
          <p:cNvPr id="4" name="Platshållare för bildobjekt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9CA218F3-3193-4732-8F04-E23B1DF87499}" type="slidenum">
              <a:rPr lang="sv-SE" smtClean="0"/>
              <a:t>‹#›</a:t>
            </a:fld>
            <a:endParaRPr lang="sv-SE"/>
          </a:p>
        </p:txBody>
      </p:sp>
    </p:spTree>
    <p:extLst>
      <p:ext uri="{BB962C8B-B14F-4D97-AF65-F5344CB8AC3E}">
        <p14:creationId xmlns:p14="http://schemas.microsoft.com/office/powerpoint/2010/main" val="5379402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aseline="0" dirty="0"/>
          </a:p>
        </p:txBody>
      </p:sp>
      <p:sp>
        <p:nvSpPr>
          <p:cNvPr id="4" name="Platshållare för bildnummer 3"/>
          <p:cNvSpPr>
            <a:spLocks noGrp="1"/>
          </p:cNvSpPr>
          <p:nvPr>
            <p:ph type="sldNum" sz="quarter" idx="10"/>
          </p:nvPr>
        </p:nvSpPr>
        <p:spPr/>
        <p:txBody>
          <a:bodyPr/>
          <a:lstStyle/>
          <a:p>
            <a:fld id="{9CA218F3-3193-4732-8F04-E23B1DF87499}" type="slidenum">
              <a:rPr lang="sv-SE" smtClean="0"/>
              <a:t>1</a:t>
            </a:fld>
            <a:endParaRPr lang="sv-SE" dirty="0"/>
          </a:p>
        </p:txBody>
      </p:sp>
    </p:spTree>
    <p:extLst>
      <p:ext uri="{BB962C8B-B14F-4D97-AF65-F5344CB8AC3E}">
        <p14:creationId xmlns:p14="http://schemas.microsoft.com/office/powerpoint/2010/main" val="23049307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aseline="0" dirty="0"/>
          </a:p>
        </p:txBody>
      </p:sp>
      <p:sp>
        <p:nvSpPr>
          <p:cNvPr id="4" name="Platshållare för bildnummer 3"/>
          <p:cNvSpPr>
            <a:spLocks noGrp="1"/>
          </p:cNvSpPr>
          <p:nvPr>
            <p:ph type="sldNum" sz="quarter" idx="10"/>
          </p:nvPr>
        </p:nvSpPr>
        <p:spPr/>
        <p:txBody>
          <a:bodyPr/>
          <a:lstStyle/>
          <a:p>
            <a:fld id="{9CA218F3-3193-4732-8F04-E23B1DF87499}" type="slidenum">
              <a:rPr lang="sv-SE" smtClean="0"/>
              <a:t>3</a:t>
            </a:fld>
            <a:endParaRPr lang="sv-SE"/>
          </a:p>
        </p:txBody>
      </p:sp>
    </p:spTree>
    <p:extLst>
      <p:ext uri="{BB962C8B-B14F-4D97-AF65-F5344CB8AC3E}">
        <p14:creationId xmlns:p14="http://schemas.microsoft.com/office/powerpoint/2010/main" val="3710882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aseline="0" dirty="0"/>
          </a:p>
        </p:txBody>
      </p:sp>
      <p:sp>
        <p:nvSpPr>
          <p:cNvPr id="4" name="Platshållare för bildnummer 3"/>
          <p:cNvSpPr>
            <a:spLocks noGrp="1"/>
          </p:cNvSpPr>
          <p:nvPr>
            <p:ph type="sldNum" sz="quarter" idx="10"/>
          </p:nvPr>
        </p:nvSpPr>
        <p:spPr/>
        <p:txBody>
          <a:bodyPr/>
          <a:lstStyle/>
          <a:p>
            <a:fld id="{9CA218F3-3193-4732-8F04-E23B1DF87499}" type="slidenum">
              <a:rPr lang="sv-SE" smtClean="0"/>
              <a:t>4</a:t>
            </a:fld>
            <a:endParaRPr lang="sv-SE"/>
          </a:p>
        </p:txBody>
      </p:sp>
    </p:spTree>
    <p:extLst>
      <p:ext uri="{BB962C8B-B14F-4D97-AF65-F5344CB8AC3E}">
        <p14:creationId xmlns:p14="http://schemas.microsoft.com/office/powerpoint/2010/main" val="4715050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aseline="0" dirty="0"/>
          </a:p>
        </p:txBody>
      </p:sp>
      <p:sp>
        <p:nvSpPr>
          <p:cNvPr id="4" name="Platshållare för bildnummer 3"/>
          <p:cNvSpPr>
            <a:spLocks noGrp="1"/>
          </p:cNvSpPr>
          <p:nvPr>
            <p:ph type="sldNum" sz="quarter" idx="10"/>
          </p:nvPr>
        </p:nvSpPr>
        <p:spPr/>
        <p:txBody>
          <a:bodyPr/>
          <a:lstStyle/>
          <a:p>
            <a:fld id="{9CA218F3-3193-4732-8F04-E23B1DF87499}" type="slidenum">
              <a:rPr lang="sv-SE" smtClean="0"/>
              <a:t>5</a:t>
            </a:fld>
            <a:endParaRPr lang="sv-SE"/>
          </a:p>
        </p:txBody>
      </p:sp>
    </p:spTree>
    <p:extLst>
      <p:ext uri="{BB962C8B-B14F-4D97-AF65-F5344CB8AC3E}">
        <p14:creationId xmlns:p14="http://schemas.microsoft.com/office/powerpoint/2010/main" val="6072379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aseline="0" dirty="0"/>
          </a:p>
        </p:txBody>
      </p:sp>
      <p:sp>
        <p:nvSpPr>
          <p:cNvPr id="4" name="Platshållare för bildnummer 3"/>
          <p:cNvSpPr>
            <a:spLocks noGrp="1"/>
          </p:cNvSpPr>
          <p:nvPr>
            <p:ph type="sldNum" sz="quarter" idx="10"/>
          </p:nvPr>
        </p:nvSpPr>
        <p:spPr/>
        <p:txBody>
          <a:bodyPr/>
          <a:lstStyle/>
          <a:p>
            <a:fld id="{9CA218F3-3193-4732-8F04-E23B1DF87499}" type="slidenum">
              <a:rPr lang="sv-SE" smtClean="0"/>
              <a:t>6</a:t>
            </a:fld>
            <a:endParaRPr lang="sv-SE"/>
          </a:p>
        </p:txBody>
      </p:sp>
    </p:spTree>
    <p:extLst>
      <p:ext uri="{BB962C8B-B14F-4D97-AF65-F5344CB8AC3E}">
        <p14:creationId xmlns:p14="http://schemas.microsoft.com/office/powerpoint/2010/main" val="35712992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aseline="0" dirty="0"/>
          </a:p>
        </p:txBody>
      </p:sp>
      <p:sp>
        <p:nvSpPr>
          <p:cNvPr id="4" name="Platshållare för bildnummer 3"/>
          <p:cNvSpPr>
            <a:spLocks noGrp="1"/>
          </p:cNvSpPr>
          <p:nvPr>
            <p:ph type="sldNum" sz="quarter" idx="10"/>
          </p:nvPr>
        </p:nvSpPr>
        <p:spPr/>
        <p:txBody>
          <a:bodyPr/>
          <a:lstStyle/>
          <a:p>
            <a:fld id="{9CA218F3-3193-4732-8F04-E23B1DF87499}" type="slidenum">
              <a:rPr lang="sv-SE" smtClean="0"/>
              <a:t>7</a:t>
            </a:fld>
            <a:endParaRPr lang="sv-SE"/>
          </a:p>
        </p:txBody>
      </p:sp>
    </p:spTree>
    <p:extLst>
      <p:ext uri="{BB962C8B-B14F-4D97-AF65-F5344CB8AC3E}">
        <p14:creationId xmlns:p14="http://schemas.microsoft.com/office/powerpoint/2010/main" val="1372142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aseline="0" dirty="0"/>
          </a:p>
        </p:txBody>
      </p:sp>
      <p:sp>
        <p:nvSpPr>
          <p:cNvPr id="4" name="Platshållare för bildnummer 3"/>
          <p:cNvSpPr>
            <a:spLocks noGrp="1"/>
          </p:cNvSpPr>
          <p:nvPr>
            <p:ph type="sldNum" sz="quarter" idx="10"/>
          </p:nvPr>
        </p:nvSpPr>
        <p:spPr/>
        <p:txBody>
          <a:bodyPr/>
          <a:lstStyle/>
          <a:p>
            <a:fld id="{9CA218F3-3193-4732-8F04-E23B1DF87499}" type="slidenum">
              <a:rPr lang="sv-SE" smtClean="0"/>
              <a:t>8</a:t>
            </a:fld>
            <a:endParaRPr lang="sv-SE"/>
          </a:p>
        </p:txBody>
      </p:sp>
    </p:spTree>
    <p:extLst>
      <p:ext uri="{BB962C8B-B14F-4D97-AF65-F5344CB8AC3E}">
        <p14:creationId xmlns:p14="http://schemas.microsoft.com/office/powerpoint/2010/main" val="20731684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aseline="0" dirty="0"/>
          </a:p>
        </p:txBody>
      </p:sp>
      <p:sp>
        <p:nvSpPr>
          <p:cNvPr id="4" name="Platshållare för bildnummer 3"/>
          <p:cNvSpPr>
            <a:spLocks noGrp="1"/>
          </p:cNvSpPr>
          <p:nvPr>
            <p:ph type="sldNum" sz="quarter" idx="10"/>
          </p:nvPr>
        </p:nvSpPr>
        <p:spPr/>
        <p:txBody>
          <a:bodyPr/>
          <a:lstStyle/>
          <a:p>
            <a:fld id="{9CA218F3-3193-4732-8F04-E23B1DF87499}" type="slidenum">
              <a:rPr lang="sv-SE" smtClean="0"/>
              <a:t>9</a:t>
            </a:fld>
            <a:endParaRPr lang="sv-SE"/>
          </a:p>
        </p:txBody>
      </p:sp>
    </p:spTree>
    <p:extLst>
      <p:ext uri="{BB962C8B-B14F-4D97-AF65-F5344CB8AC3E}">
        <p14:creationId xmlns:p14="http://schemas.microsoft.com/office/powerpoint/2010/main" val="36965835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aseline="0" dirty="0"/>
          </a:p>
        </p:txBody>
      </p:sp>
      <p:sp>
        <p:nvSpPr>
          <p:cNvPr id="4" name="Platshållare för bildnummer 3"/>
          <p:cNvSpPr>
            <a:spLocks noGrp="1"/>
          </p:cNvSpPr>
          <p:nvPr>
            <p:ph type="sldNum" sz="quarter" idx="10"/>
          </p:nvPr>
        </p:nvSpPr>
        <p:spPr/>
        <p:txBody>
          <a:bodyPr/>
          <a:lstStyle/>
          <a:p>
            <a:fld id="{9CA218F3-3193-4732-8F04-E23B1DF87499}" type="slidenum">
              <a:rPr lang="sv-SE" smtClean="0"/>
              <a:t>10</a:t>
            </a:fld>
            <a:endParaRPr lang="sv-SE"/>
          </a:p>
        </p:txBody>
      </p:sp>
    </p:spTree>
    <p:extLst>
      <p:ext uri="{BB962C8B-B14F-4D97-AF65-F5344CB8AC3E}">
        <p14:creationId xmlns:p14="http://schemas.microsoft.com/office/powerpoint/2010/main" val="38114442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aseline="0" dirty="0"/>
          </a:p>
        </p:txBody>
      </p:sp>
      <p:sp>
        <p:nvSpPr>
          <p:cNvPr id="4" name="Platshållare för bildnummer 3"/>
          <p:cNvSpPr>
            <a:spLocks noGrp="1"/>
          </p:cNvSpPr>
          <p:nvPr>
            <p:ph type="sldNum" sz="quarter" idx="10"/>
          </p:nvPr>
        </p:nvSpPr>
        <p:spPr/>
        <p:txBody>
          <a:bodyPr/>
          <a:lstStyle/>
          <a:p>
            <a:fld id="{9CA218F3-3193-4732-8F04-E23B1DF87499}" type="slidenum">
              <a:rPr lang="sv-SE" smtClean="0"/>
              <a:t>11</a:t>
            </a:fld>
            <a:endParaRPr lang="sv-SE"/>
          </a:p>
        </p:txBody>
      </p:sp>
    </p:spTree>
    <p:extLst>
      <p:ext uri="{BB962C8B-B14F-4D97-AF65-F5344CB8AC3E}">
        <p14:creationId xmlns:p14="http://schemas.microsoft.com/office/powerpoint/2010/main" val="5946187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aseline="0" dirty="0"/>
          </a:p>
        </p:txBody>
      </p:sp>
      <p:sp>
        <p:nvSpPr>
          <p:cNvPr id="4" name="Platshållare för bildnummer 3"/>
          <p:cNvSpPr>
            <a:spLocks noGrp="1"/>
          </p:cNvSpPr>
          <p:nvPr>
            <p:ph type="sldNum" sz="quarter" idx="10"/>
          </p:nvPr>
        </p:nvSpPr>
        <p:spPr/>
        <p:txBody>
          <a:bodyPr/>
          <a:lstStyle/>
          <a:p>
            <a:fld id="{9CA218F3-3193-4732-8F04-E23B1DF87499}" type="slidenum">
              <a:rPr lang="sv-SE" smtClean="0"/>
              <a:t>12</a:t>
            </a:fld>
            <a:endParaRPr lang="sv-SE"/>
          </a:p>
        </p:txBody>
      </p:sp>
    </p:spTree>
    <p:extLst>
      <p:ext uri="{BB962C8B-B14F-4D97-AF65-F5344CB8AC3E}">
        <p14:creationId xmlns:p14="http://schemas.microsoft.com/office/powerpoint/2010/main" val="10552849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aseline="0" dirty="0"/>
          </a:p>
        </p:txBody>
      </p:sp>
      <p:sp>
        <p:nvSpPr>
          <p:cNvPr id="4" name="Platshållare för bildnummer 3"/>
          <p:cNvSpPr>
            <a:spLocks noGrp="1"/>
          </p:cNvSpPr>
          <p:nvPr>
            <p:ph type="sldNum" sz="quarter" idx="10"/>
          </p:nvPr>
        </p:nvSpPr>
        <p:spPr/>
        <p:txBody>
          <a:bodyPr/>
          <a:lstStyle/>
          <a:p>
            <a:fld id="{9CA218F3-3193-4732-8F04-E23B1DF87499}" type="slidenum">
              <a:rPr lang="sv-SE" smtClean="0"/>
              <a:t>13</a:t>
            </a:fld>
            <a:endParaRPr lang="sv-SE"/>
          </a:p>
        </p:txBody>
      </p:sp>
    </p:spTree>
    <p:extLst>
      <p:ext uri="{BB962C8B-B14F-4D97-AF65-F5344CB8AC3E}">
        <p14:creationId xmlns:p14="http://schemas.microsoft.com/office/powerpoint/2010/main" val="4632093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aseline="0" dirty="0"/>
          </a:p>
        </p:txBody>
      </p:sp>
      <p:sp>
        <p:nvSpPr>
          <p:cNvPr id="4" name="Platshållare för bildnummer 3"/>
          <p:cNvSpPr>
            <a:spLocks noGrp="1"/>
          </p:cNvSpPr>
          <p:nvPr>
            <p:ph type="sldNum" sz="quarter" idx="10"/>
          </p:nvPr>
        </p:nvSpPr>
        <p:spPr/>
        <p:txBody>
          <a:bodyPr/>
          <a:lstStyle/>
          <a:p>
            <a:fld id="{9CA218F3-3193-4732-8F04-E23B1DF87499}" type="slidenum">
              <a:rPr lang="sv-SE" smtClean="0"/>
              <a:t>14</a:t>
            </a:fld>
            <a:endParaRPr lang="sv-SE"/>
          </a:p>
        </p:txBody>
      </p:sp>
    </p:spTree>
    <p:extLst>
      <p:ext uri="{BB962C8B-B14F-4D97-AF65-F5344CB8AC3E}">
        <p14:creationId xmlns:p14="http://schemas.microsoft.com/office/powerpoint/2010/main" val="39534966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aseline="0" dirty="0"/>
          </a:p>
        </p:txBody>
      </p:sp>
      <p:sp>
        <p:nvSpPr>
          <p:cNvPr id="4" name="Platshållare för bildnummer 3"/>
          <p:cNvSpPr>
            <a:spLocks noGrp="1"/>
          </p:cNvSpPr>
          <p:nvPr>
            <p:ph type="sldNum" sz="quarter" idx="10"/>
          </p:nvPr>
        </p:nvSpPr>
        <p:spPr/>
        <p:txBody>
          <a:bodyPr/>
          <a:lstStyle/>
          <a:p>
            <a:fld id="{9CA218F3-3193-4732-8F04-E23B1DF87499}" type="slidenum">
              <a:rPr lang="sv-SE" smtClean="0"/>
              <a:t>15</a:t>
            </a:fld>
            <a:endParaRPr lang="sv-SE"/>
          </a:p>
        </p:txBody>
      </p:sp>
    </p:spTree>
    <p:extLst>
      <p:ext uri="{BB962C8B-B14F-4D97-AF65-F5344CB8AC3E}">
        <p14:creationId xmlns:p14="http://schemas.microsoft.com/office/powerpoint/2010/main" val="11688115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aseline="0" dirty="0"/>
          </a:p>
        </p:txBody>
      </p:sp>
      <p:sp>
        <p:nvSpPr>
          <p:cNvPr id="4" name="Platshållare för bildnummer 3"/>
          <p:cNvSpPr>
            <a:spLocks noGrp="1"/>
          </p:cNvSpPr>
          <p:nvPr>
            <p:ph type="sldNum" sz="quarter" idx="10"/>
          </p:nvPr>
        </p:nvSpPr>
        <p:spPr/>
        <p:txBody>
          <a:bodyPr/>
          <a:lstStyle/>
          <a:p>
            <a:fld id="{9CA218F3-3193-4732-8F04-E23B1DF87499}" type="slidenum">
              <a:rPr lang="sv-SE" smtClean="0"/>
              <a:t>16</a:t>
            </a:fld>
            <a:endParaRPr lang="sv-SE"/>
          </a:p>
        </p:txBody>
      </p:sp>
    </p:spTree>
    <p:extLst>
      <p:ext uri="{BB962C8B-B14F-4D97-AF65-F5344CB8AC3E}">
        <p14:creationId xmlns:p14="http://schemas.microsoft.com/office/powerpoint/2010/main" val="28746813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aseline="0" dirty="0"/>
          </a:p>
        </p:txBody>
      </p:sp>
      <p:sp>
        <p:nvSpPr>
          <p:cNvPr id="4" name="Platshållare för bildnummer 3"/>
          <p:cNvSpPr>
            <a:spLocks noGrp="1"/>
          </p:cNvSpPr>
          <p:nvPr>
            <p:ph type="sldNum" sz="quarter" idx="10"/>
          </p:nvPr>
        </p:nvSpPr>
        <p:spPr/>
        <p:txBody>
          <a:bodyPr/>
          <a:lstStyle/>
          <a:p>
            <a:fld id="{9CA218F3-3193-4732-8F04-E23B1DF87499}" type="slidenum">
              <a:rPr lang="sv-SE" smtClean="0"/>
              <a:t>17</a:t>
            </a:fld>
            <a:endParaRPr lang="sv-SE"/>
          </a:p>
        </p:txBody>
      </p:sp>
    </p:spTree>
    <p:extLst>
      <p:ext uri="{BB962C8B-B14F-4D97-AF65-F5344CB8AC3E}">
        <p14:creationId xmlns:p14="http://schemas.microsoft.com/office/powerpoint/2010/main" val="10363494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aseline="0" dirty="0"/>
          </a:p>
        </p:txBody>
      </p:sp>
      <p:sp>
        <p:nvSpPr>
          <p:cNvPr id="4" name="Platshållare för bildnummer 3"/>
          <p:cNvSpPr>
            <a:spLocks noGrp="1"/>
          </p:cNvSpPr>
          <p:nvPr>
            <p:ph type="sldNum" sz="quarter" idx="10"/>
          </p:nvPr>
        </p:nvSpPr>
        <p:spPr/>
        <p:txBody>
          <a:bodyPr/>
          <a:lstStyle/>
          <a:p>
            <a:fld id="{9CA218F3-3193-4732-8F04-E23B1DF87499}" type="slidenum">
              <a:rPr lang="sv-SE" smtClean="0"/>
              <a:t>18</a:t>
            </a:fld>
            <a:endParaRPr lang="sv-SE"/>
          </a:p>
        </p:txBody>
      </p:sp>
    </p:spTree>
    <p:extLst>
      <p:ext uri="{BB962C8B-B14F-4D97-AF65-F5344CB8AC3E}">
        <p14:creationId xmlns:p14="http://schemas.microsoft.com/office/powerpoint/2010/main" val="33774533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FBD1ED7D-9196-5A49-9E24-5A2FAF0E2D08}" type="datetimeFigureOut">
              <a:rPr lang="en-US" smtClean="0"/>
              <a:t>9/1/2020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316C3E-DD18-7C41-A5D4-F296D2893E30}" type="slidenum">
              <a:rPr lang="en-US" smtClean="0"/>
              <a:t>‹#›</a:t>
            </a:fld>
            <a:endParaRPr lang="en-US"/>
          </a:p>
        </p:txBody>
      </p:sp>
    </p:spTree>
    <p:extLst>
      <p:ext uri="{BB962C8B-B14F-4D97-AF65-F5344CB8AC3E}">
        <p14:creationId xmlns:p14="http://schemas.microsoft.com/office/powerpoint/2010/main" val="2427503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FBD1ED7D-9196-5A49-9E24-5A2FAF0E2D08}" type="datetimeFigureOut">
              <a:rPr lang="en-US" smtClean="0"/>
              <a:t>9/1/2020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316C3E-DD18-7C41-A5D4-F296D2893E30}" type="slidenum">
              <a:rPr lang="en-US" smtClean="0"/>
              <a:t>‹#›</a:t>
            </a:fld>
            <a:endParaRPr lang="en-US"/>
          </a:p>
        </p:txBody>
      </p:sp>
    </p:spTree>
    <p:extLst>
      <p:ext uri="{BB962C8B-B14F-4D97-AF65-F5344CB8AC3E}">
        <p14:creationId xmlns:p14="http://schemas.microsoft.com/office/powerpoint/2010/main" val="1094662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FBD1ED7D-9196-5A49-9E24-5A2FAF0E2D08}" type="datetimeFigureOut">
              <a:rPr lang="en-US" smtClean="0"/>
              <a:t>9/1/2020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316C3E-DD18-7C41-A5D4-F296D2893E30}" type="slidenum">
              <a:rPr lang="en-US" smtClean="0"/>
              <a:t>‹#›</a:t>
            </a:fld>
            <a:endParaRPr lang="en-US"/>
          </a:p>
        </p:txBody>
      </p:sp>
    </p:spTree>
    <p:extLst>
      <p:ext uri="{BB962C8B-B14F-4D97-AF65-F5344CB8AC3E}">
        <p14:creationId xmlns:p14="http://schemas.microsoft.com/office/powerpoint/2010/main" val="2749111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FBD1ED7D-9196-5A49-9E24-5A2FAF0E2D08}" type="datetimeFigureOut">
              <a:rPr lang="en-US" smtClean="0"/>
              <a:t>9/1/2020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316C3E-DD18-7C41-A5D4-F296D2893E30}" type="slidenum">
              <a:rPr lang="en-US" smtClean="0"/>
              <a:t>‹#›</a:t>
            </a:fld>
            <a:endParaRPr lang="en-US"/>
          </a:p>
        </p:txBody>
      </p:sp>
    </p:spTree>
    <p:extLst>
      <p:ext uri="{BB962C8B-B14F-4D97-AF65-F5344CB8AC3E}">
        <p14:creationId xmlns:p14="http://schemas.microsoft.com/office/powerpoint/2010/main" val="3380683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FBD1ED7D-9196-5A49-9E24-5A2FAF0E2D08}" type="datetimeFigureOut">
              <a:rPr lang="en-US" smtClean="0"/>
              <a:t>9/1/2020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1316C3E-DD18-7C41-A5D4-F296D2893E30}" type="slidenum">
              <a:rPr lang="en-US" smtClean="0"/>
              <a:t>‹#›</a:t>
            </a:fld>
            <a:endParaRPr lang="en-US"/>
          </a:p>
        </p:txBody>
      </p:sp>
    </p:spTree>
    <p:extLst>
      <p:ext uri="{BB962C8B-B14F-4D97-AF65-F5344CB8AC3E}">
        <p14:creationId xmlns:p14="http://schemas.microsoft.com/office/powerpoint/2010/main" val="42664757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FBD1ED7D-9196-5A49-9E24-5A2FAF0E2D08}" type="datetimeFigureOut">
              <a:rPr lang="en-US" smtClean="0"/>
              <a:t>9/1/2020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1316C3E-DD18-7C41-A5D4-F296D2893E30}" type="slidenum">
              <a:rPr lang="en-US" smtClean="0"/>
              <a:t>‹#›</a:t>
            </a:fld>
            <a:endParaRPr lang="en-US"/>
          </a:p>
        </p:txBody>
      </p:sp>
    </p:spTree>
    <p:extLst>
      <p:ext uri="{BB962C8B-B14F-4D97-AF65-F5344CB8AC3E}">
        <p14:creationId xmlns:p14="http://schemas.microsoft.com/office/powerpoint/2010/main" val="2126740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D1ED7D-9196-5A49-9E24-5A2FAF0E2D08}" type="datetimeFigureOut">
              <a:rPr lang="en-US" smtClean="0"/>
              <a:t>9/1/2020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1316C3E-DD18-7C41-A5D4-F296D2893E30}" type="slidenum">
              <a:rPr lang="en-US" smtClean="0"/>
              <a:t>‹#›</a:t>
            </a:fld>
            <a:endParaRPr lang="en-US"/>
          </a:p>
        </p:txBody>
      </p:sp>
    </p:spTree>
    <p:extLst>
      <p:ext uri="{BB962C8B-B14F-4D97-AF65-F5344CB8AC3E}">
        <p14:creationId xmlns:p14="http://schemas.microsoft.com/office/powerpoint/2010/main" val="3966042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FBD1ED7D-9196-5A49-9E24-5A2FAF0E2D08}" type="datetimeFigureOut">
              <a:rPr lang="en-US" smtClean="0"/>
              <a:t>9/1/2020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316C3E-DD18-7C41-A5D4-F296D2893E30}" type="slidenum">
              <a:rPr lang="en-US" smtClean="0"/>
              <a:t>‹#›</a:t>
            </a:fld>
            <a:endParaRPr lang="en-US"/>
          </a:p>
        </p:txBody>
      </p:sp>
    </p:spTree>
    <p:extLst>
      <p:ext uri="{BB962C8B-B14F-4D97-AF65-F5344CB8AC3E}">
        <p14:creationId xmlns:p14="http://schemas.microsoft.com/office/powerpoint/2010/main" val="4047669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FBD1ED7D-9196-5A49-9E24-5A2FAF0E2D08}" type="datetimeFigureOut">
              <a:rPr lang="en-US" smtClean="0"/>
              <a:t>9/1/2020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316C3E-DD18-7C41-A5D4-F296D2893E30}" type="slidenum">
              <a:rPr lang="en-US" smtClean="0"/>
              <a:t>‹#›</a:t>
            </a:fld>
            <a:endParaRPr lang="en-US"/>
          </a:p>
        </p:txBody>
      </p:sp>
    </p:spTree>
    <p:extLst>
      <p:ext uri="{BB962C8B-B14F-4D97-AF65-F5344CB8AC3E}">
        <p14:creationId xmlns:p14="http://schemas.microsoft.com/office/powerpoint/2010/main" val="1518303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FBD1ED7D-9196-5A49-9E24-5A2FAF0E2D08}" type="datetimeFigureOut">
              <a:rPr lang="en-US" smtClean="0"/>
              <a:t>9/1/2020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316C3E-DD18-7C41-A5D4-F296D2893E30}" type="slidenum">
              <a:rPr lang="en-US" smtClean="0"/>
              <a:t>‹#›</a:t>
            </a:fld>
            <a:endParaRPr lang="en-US"/>
          </a:p>
        </p:txBody>
      </p:sp>
    </p:spTree>
    <p:extLst>
      <p:ext uri="{BB962C8B-B14F-4D97-AF65-F5344CB8AC3E}">
        <p14:creationId xmlns:p14="http://schemas.microsoft.com/office/powerpoint/2010/main" val="2225249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FBD1ED7D-9196-5A49-9E24-5A2FAF0E2D08}" type="datetimeFigureOut">
              <a:rPr lang="en-US" smtClean="0"/>
              <a:t>9/1/2020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316C3E-DD18-7C41-A5D4-F296D2893E30}" type="slidenum">
              <a:rPr lang="en-US" smtClean="0"/>
              <a:t>‹#›</a:t>
            </a:fld>
            <a:endParaRPr lang="en-US"/>
          </a:p>
        </p:txBody>
      </p:sp>
    </p:spTree>
    <p:extLst>
      <p:ext uri="{BB962C8B-B14F-4D97-AF65-F5344CB8AC3E}">
        <p14:creationId xmlns:p14="http://schemas.microsoft.com/office/powerpoint/2010/main" val="301712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D1ED7D-9196-5A49-9E24-5A2FAF0E2D08}" type="datetimeFigureOut">
              <a:rPr lang="en-US" smtClean="0"/>
              <a:t>9/1/2020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316C3E-DD18-7C41-A5D4-F296D2893E30}" type="slidenum">
              <a:rPr lang="en-US" smtClean="0"/>
              <a:t>‹#›</a:t>
            </a:fld>
            <a:endParaRPr lang="en-US"/>
          </a:p>
        </p:txBody>
      </p:sp>
    </p:spTree>
    <p:extLst>
      <p:ext uri="{BB962C8B-B14F-4D97-AF65-F5344CB8AC3E}">
        <p14:creationId xmlns:p14="http://schemas.microsoft.com/office/powerpoint/2010/main" val="882338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emf"/><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emf"/><Relationship Id="rId5" Type="http://schemas.openxmlformats.org/officeDocument/2006/relationships/image" Target="../media/image6.jpe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12.tiff"/><Relationship Id="rId3" Type="http://schemas.openxmlformats.org/officeDocument/2006/relationships/image" Target="../media/image8.jpg"/><Relationship Id="rId7" Type="http://schemas.openxmlformats.org/officeDocument/2006/relationships/image" Target="../media/image11.emf"/><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0.tiff"/><Relationship Id="rId11" Type="http://schemas.openxmlformats.org/officeDocument/2006/relationships/image" Target="../media/image15.tiff"/><Relationship Id="rId5" Type="http://schemas.openxmlformats.org/officeDocument/2006/relationships/image" Target="../media/image9.emf"/><Relationship Id="rId10" Type="http://schemas.openxmlformats.org/officeDocument/2006/relationships/image" Target="../media/image14.emf"/><Relationship Id="rId4" Type="http://schemas.openxmlformats.org/officeDocument/2006/relationships/image" Target="../media/image2.emf"/><Relationship Id="rId9" Type="http://schemas.openxmlformats.org/officeDocument/2006/relationships/image" Target="../media/image13.emf"/></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6.jpg"/><Relationship Id="rId4" Type="http://schemas.openxmlformats.org/officeDocument/2006/relationships/image" Target="../media/image2.emf"/></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2.emf"/></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21.emf"/><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image" Target="../media/image2.emf"/></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2.emf"/></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image" Target="../media/image2.emf"/></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emf"/></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emf"/><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4.jpeg"/><Relationship Id="rId4" Type="http://schemas.openxmlformats.org/officeDocument/2006/relationships/image" Target="../media/image2.emf"/></Relationships>
</file>

<file path=ppt/slides/_rels/slide1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5.jpg"/><Relationship Id="rId7"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6.png"/><Relationship Id="rId11" Type="http://schemas.openxmlformats.org/officeDocument/2006/relationships/image" Target="../media/image2.emf"/><Relationship Id="rId5" Type="http://schemas.openxmlformats.org/officeDocument/2006/relationships/image" Target="../media/image25.png"/><Relationship Id="rId10" Type="http://schemas.openxmlformats.org/officeDocument/2006/relationships/image" Target="../media/image29.png"/><Relationship Id="rId4" Type="http://schemas.openxmlformats.org/officeDocument/2006/relationships/image" Target="../media/image3.png"/><Relationship Id="rId9" Type="http://schemas.microsoft.com/office/2007/relationships/hdphoto" Target="../media/hdphoto1.wdp"/></Relationships>
</file>

<file path=ppt/slides/_rels/slide18.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image" Target="../media/image5.jpg"/><Relationship Id="rId7" Type="http://schemas.openxmlformats.org/officeDocument/2006/relationships/image" Target="../media/image33.jp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32.jpg"/><Relationship Id="rId5" Type="http://schemas.openxmlformats.org/officeDocument/2006/relationships/image" Target="../media/image31.png"/><Relationship Id="rId4" Type="http://schemas.openxmlformats.org/officeDocument/2006/relationships/image" Target="../media/image30.jpg"/></Relationships>
</file>

<file path=ppt/slides/_rels/slide1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Bildobjekt 14">
            <a:extLst>
              <a:ext uri="{FF2B5EF4-FFF2-40B4-BE49-F238E27FC236}">
                <a16:creationId xmlns:a16="http://schemas.microsoft.com/office/drawing/2014/main" id="{3C94D3A6-628F-4AAB-B141-16D42AC284D0}"/>
              </a:ext>
            </a:extLst>
          </p:cNvPr>
          <p:cNvPicPr>
            <a:picLocks noChangeAspect="1"/>
          </p:cNvPicPr>
          <p:nvPr/>
        </p:nvPicPr>
        <p:blipFill>
          <a:blip r:embed="rId3"/>
          <a:stretch>
            <a:fillRect/>
          </a:stretch>
        </p:blipFill>
        <p:spPr>
          <a:xfrm>
            <a:off x="0" y="0"/>
            <a:ext cx="9144000" cy="6858000"/>
          </a:xfrm>
          <a:prstGeom prst="rect">
            <a:avLst/>
          </a:prstGeom>
        </p:spPr>
      </p:pic>
      <p:pic>
        <p:nvPicPr>
          <p:cNvPr id="3" name="Picture 2"/>
          <p:cNvPicPr>
            <a:picLocks noChangeAspect="1"/>
          </p:cNvPicPr>
          <p:nvPr/>
        </p:nvPicPr>
        <p:blipFill>
          <a:blip r:embed="rId4"/>
          <a:stretch>
            <a:fillRect/>
          </a:stretch>
        </p:blipFill>
        <p:spPr>
          <a:xfrm>
            <a:off x="2155908" y="2482278"/>
            <a:ext cx="4609728" cy="1429217"/>
          </a:xfrm>
          <a:prstGeom prst="rect">
            <a:avLst/>
          </a:prstGeom>
        </p:spPr>
      </p:pic>
      <p:sp>
        <p:nvSpPr>
          <p:cNvPr id="4" name="Rectangle 3"/>
          <p:cNvSpPr/>
          <p:nvPr/>
        </p:nvSpPr>
        <p:spPr>
          <a:xfrm>
            <a:off x="0" y="4933949"/>
            <a:ext cx="9144000" cy="1457803"/>
          </a:xfrm>
          <a:prstGeom prst="rect">
            <a:avLst/>
          </a:prstGeom>
          <a:solidFill>
            <a:srgbClr val="FFFFFF">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ln w="6350" cmpd="sng">
                <a:solidFill>
                  <a:schemeClr val="tx1"/>
                </a:solidFill>
              </a:ln>
              <a:noFill/>
              <a:latin typeface="Century Gothic" panose="020B0502020202020204" pitchFamily="34" charset="0"/>
            </a:endParaRPr>
          </a:p>
        </p:txBody>
      </p:sp>
      <p:sp>
        <p:nvSpPr>
          <p:cNvPr id="5" name="TextBox 4"/>
          <p:cNvSpPr txBox="1"/>
          <p:nvPr/>
        </p:nvSpPr>
        <p:spPr>
          <a:xfrm>
            <a:off x="2333625" y="5129390"/>
            <a:ext cx="5375275" cy="800219"/>
          </a:xfrm>
          <a:prstGeom prst="rect">
            <a:avLst/>
          </a:prstGeom>
          <a:noFill/>
        </p:spPr>
        <p:txBody>
          <a:bodyPr wrap="square" rtlCol="0">
            <a:spAutoFit/>
          </a:bodyPr>
          <a:lstStyle/>
          <a:p>
            <a:pPr algn="ctr"/>
            <a:r>
              <a:rPr lang="en-GB" sz="2800" dirty="0">
                <a:solidFill>
                  <a:schemeClr val="bg1"/>
                </a:solidFill>
                <a:latin typeface="Century Gothic" panose="020B0502020202020204" pitchFamily="34" charset="0"/>
              </a:rPr>
              <a:t> Corporate presentation</a:t>
            </a:r>
          </a:p>
          <a:p>
            <a:pPr algn="ctr"/>
            <a:endParaRPr lang="en-GB" dirty="0">
              <a:solidFill>
                <a:schemeClr val="bg1"/>
              </a:solidFill>
              <a:latin typeface="Century Gothic" panose="020B0502020202020204" pitchFamily="34" charset="0"/>
            </a:endParaRPr>
          </a:p>
        </p:txBody>
      </p:sp>
      <p:sp>
        <p:nvSpPr>
          <p:cNvPr id="14" name="Rectangle 13"/>
          <p:cNvSpPr/>
          <p:nvPr/>
        </p:nvSpPr>
        <p:spPr>
          <a:xfrm>
            <a:off x="4541006" y="5695127"/>
            <a:ext cx="960520" cy="307777"/>
          </a:xfrm>
          <a:prstGeom prst="rect">
            <a:avLst/>
          </a:prstGeom>
        </p:spPr>
        <p:txBody>
          <a:bodyPr wrap="none">
            <a:spAutoFit/>
          </a:bodyPr>
          <a:lstStyle/>
          <a:p>
            <a:pPr algn="ctr"/>
            <a:r>
              <a:rPr lang="en-GB" sz="1400" dirty="0">
                <a:solidFill>
                  <a:schemeClr val="bg1"/>
                </a:solidFill>
                <a:latin typeface="Century Gothic" panose="020B0502020202020204" pitchFamily="34" charset="0"/>
              </a:rPr>
              <a:t>Sep 2020</a:t>
            </a:r>
          </a:p>
        </p:txBody>
      </p:sp>
      <p:sp>
        <p:nvSpPr>
          <p:cNvPr id="8" name="TextBox 32">
            <a:extLst>
              <a:ext uri="{FF2B5EF4-FFF2-40B4-BE49-F238E27FC236}">
                <a16:creationId xmlns:a16="http://schemas.microsoft.com/office/drawing/2014/main" id="{8BC5B072-537E-4C39-942C-A78B4D7B969F}"/>
              </a:ext>
            </a:extLst>
          </p:cNvPr>
          <p:cNvSpPr txBox="1"/>
          <p:nvPr/>
        </p:nvSpPr>
        <p:spPr>
          <a:xfrm>
            <a:off x="7493035" y="5951927"/>
            <a:ext cx="2171700" cy="453970"/>
          </a:xfrm>
          <a:prstGeom prst="rect">
            <a:avLst/>
          </a:prstGeom>
          <a:noFill/>
        </p:spPr>
        <p:txBody>
          <a:bodyPr wrap="square" rtlCol="0">
            <a:spAutoFit/>
          </a:bodyPr>
          <a:lstStyle/>
          <a:p>
            <a:r>
              <a:rPr lang="en-GB" sz="1200" b="1" dirty="0">
                <a:solidFill>
                  <a:schemeClr val="bg1"/>
                </a:solidFill>
                <a:latin typeface="Century Gothic" panose="020B0502020202020204" pitchFamily="34" charset="0"/>
              </a:rPr>
              <a:t>Henrik Nittmar, </a:t>
            </a:r>
            <a:r>
              <a:rPr lang="en-GB" sz="1200" i="1" dirty="0">
                <a:solidFill>
                  <a:schemeClr val="bg1"/>
                </a:solidFill>
                <a:latin typeface="Century Gothic" panose="020B0502020202020204" pitchFamily="34" charset="0"/>
              </a:rPr>
              <a:t>PhD</a:t>
            </a:r>
          </a:p>
          <a:p>
            <a:r>
              <a:rPr lang="en-GB" sz="1050" dirty="0">
                <a:solidFill>
                  <a:schemeClr val="bg1"/>
                </a:solidFill>
                <a:latin typeface="Century Gothic" panose="020B0502020202020204" pitchFamily="34" charset="0"/>
              </a:rPr>
              <a:t>CEO</a:t>
            </a:r>
          </a:p>
          <a:p>
            <a:endParaRPr lang="en-GB" sz="100" dirty="0">
              <a:solidFill>
                <a:schemeClr val="bg1"/>
              </a:solidFill>
              <a:latin typeface="Century Gothic" panose="020B0502020202020204" pitchFamily="34" charset="0"/>
            </a:endParaRPr>
          </a:p>
        </p:txBody>
      </p:sp>
      <p:pic>
        <p:nvPicPr>
          <p:cNvPr id="9" name="Picture 2">
            <a:extLst>
              <a:ext uri="{FF2B5EF4-FFF2-40B4-BE49-F238E27FC236}">
                <a16:creationId xmlns:a16="http://schemas.microsoft.com/office/drawing/2014/main" id="{7E6D8E5E-9380-4776-BA7A-52FBF66B5C0A}"/>
              </a:ext>
            </a:extLst>
          </p:cNvPr>
          <p:cNvPicPr>
            <a:picLocks noChangeArrowheads="1"/>
          </p:cNvPicPr>
          <p:nvPr/>
        </p:nvPicPr>
        <p:blipFill rotWithShape="1">
          <a:blip r:embed="rId5">
            <a:extLst>
              <a:ext uri="{28A0092B-C50C-407E-A947-70E740481C1C}">
                <a14:useLocalDpi xmlns:a14="http://schemas.microsoft.com/office/drawing/2010/main" val="0"/>
              </a:ext>
            </a:extLst>
          </a:blip>
          <a:srcRect b="16041"/>
          <a:stretch/>
        </p:blipFill>
        <p:spPr bwMode="auto">
          <a:xfrm>
            <a:off x="8057319" y="5074989"/>
            <a:ext cx="816268" cy="834503"/>
          </a:xfrm>
          <a:prstGeom prst="ellipse">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033996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Bildobjekt 2" descr="En bild som visar inomhus, person, mörk, rum&#10;&#10;Automatiskt genererad beskrivning">
            <a:extLst>
              <a:ext uri="{FF2B5EF4-FFF2-40B4-BE49-F238E27FC236}">
                <a16:creationId xmlns:a16="http://schemas.microsoft.com/office/drawing/2014/main" id="{B3F00EAC-5713-4B19-AFC6-02683FAFCB1A}"/>
              </a:ext>
            </a:extLst>
          </p:cNvPr>
          <p:cNvPicPr>
            <a:picLocks noChangeAspect="1"/>
          </p:cNvPicPr>
          <p:nvPr/>
        </p:nvPicPr>
        <p:blipFill rotWithShape="1">
          <a:blip r:embed="rId2"/>
          <a:srcRect l="25852" r="2348" b="9091"/>
          <a:stretch/>
        </p:blipFill>
        <p:spPr>
          <a:xfrm>
            <a:off x="1922044" y="1"/>
            <a:ext cx="7221956" cy="6857999"/>
          </a:xfrm>
          <a:prstGeom prst="rect">
            <a:avLst/>
          </a:prstGeom>
        </p:spPr>
      </p:pic>
      <p:sp>
        <p:nvSpPr>
          <p:cNvPr id="8" name="Freeform: Shape 7">
            <a:extLst>
              <a:ext uri="{FF2B5EF4-FFF2-40B4-BE49-F238E27FC236}">
                <a16:creationId xmlns:a16="http://schemas.microsoft.com/office/drawing/2014/main" id="{D928DD85-BB99-450D-A702-2683E0296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5065738"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240E5BD2-4019-4012-A1AA-628900E659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4465335" cy="6858478"/>
          </a:xfrm>
          <a:custGeom>
            <a:avLst/>
            <a:gdLst>
              <a:gd name="connsiteX0" fmla="*/ 0 w 5953780"/>
              <a:gd name="connsiteY0" fmla="*/ 6858478 h 6858478"/>
              <a:gd name="connsiteX1" fmla="*/ 5953780 w 5953780"/>
              <a:gd name="connsiteY1" fmla="*/ 6858478 h 6858478"/>
              <a:gd name="connsiteX2" fmla="*/ 2777405 w 5953780"/>
              <a:gd name="connsiteY2" fmla="*/ 0 h 6858478"/>
              <a:gd name="connsiteX3" fmla="*/ 2771828 w 5953780"/>
              <a:gd name="connsiteY3" fmla="*/ 0 h 6858478"/>
              <a:gd name="connsiteX4" fmla="*/ 1705600 w 5953780"/>
              <a:gd name="connsiteY4" fmla="*/ 0 h 6858478"/>
              <a:gd name="connsiteX5" fmla="*/ 0 w 5953780"/>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53780" h="6858478">
                <a:moveTo>
                  <a:pt x="0" y="6858478"/>
                </a:moveTo>
                <a:lnTo>
                  <a:pt x="5953780" y="6858478"/>
                </a:lnTo>
                <a:lnTo>
                  <a:pt x="2777405" y="0"/>
                </a:lnTo>
                <a:lnTo>
                  <a:pt x="2771828" y="0"/>
                </a:lnTo>
                <a:lnTo>
                  <a:pt x="1705600" y="0"/>
                </a:lnTo>
                <a:lnTo>
                  <a:pt x="0"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ubrik 1">
            <a:extLst>
              <a:ext uri="{FF2B5EF4-FFF2-40B4-BE49-F238E27FC236}">
                <a16:creationId xmlns:a16="http://schemas.microsoft.com/office/drawing/2014/main" id="{F1858A41-E3F5-4E1B-9304-451A760AFF90}"/>
              </a:ext>
            </a:extLst>
          </p:cNvPr>
          <p:cNvSpPr>
            <a:spLocks noGrp="1"/>
          </p:cNvSpPr>
          <p:nvPr>
            <p:ph type="ctrTitle"/>
          </p:nvPr>
        </p:nvSpPr>
        <p:spPr>
          <a:xfrm>
            <a:off x="603504" y="342006"/>
            <a:ext cx="2909424" cy="2248122"/>
          </a:xfrm>
        </p:spPr>
        <p:txBody>
          <a:bodyPr anchor="b">
            <a:normAutofit/>
          </a:bodyPr>
          <a:lstStyle/>
          <a:p>
            <a:pPr algn="l"/>
            <a:r>
              <a:rPr lang="sv-SE" sz="2900" dirty="0" err="1">
                <a:latin typeface="Century Gothic" panose="020B0502020202020204" pitchFamily="34" charset="0"/>
              </a:rPr>
              <a:t>About</a:t>
            </a:r>
            <a:r>
              <a:rPr lang="sv-SE" sz="2900" dirty="0">
                <a:latin typeface="Century Gothic" panose="020B0502020202020204" pitchFamily="34" charset="0"/>
              </a:rPr>
              <a:t> </a:t>
            </a:r>
            <a:r>
              <a:rPr lang="sv-SE" sz="2900" dirty="0" err="1">
                <a:latin typeface="Century Gothic" panose="020B0502020202020204" pitchFamily="34" charset="0"/>
              </a:rPr>
              <a:t>us</a:t>
            </a:r>
            <a:endParaRPr lang="sv-SE" sz="2900" dirty="0">
              <a:latin typeface="Century Gothic" panose="020B0502020202020204" pitchFamily="34" charset="0"/>
            </a:endParaRPr>
          </a:p>
        </p:txBody>
      </p:sp>
      <p:grpSp>
        <p:nvGrpSpPr>
          <p:cNvPr id="6" name="Group 16">
            <a:extLst>
              <a:ext uri="{FF2B5EF4-FFF2-40B4-BE49-F238E27FC236}">
                <a16:creationId xmlns:a16="http://schemas.microsoft.com/office/drawing/2014/main" id="{946770B7-42F7-4DDD-A5AB-2E4F76C83D1A}"/>
              </a:ext>
            </a:extLst>
          </p:cNvPr>
          <p:cNvGrpSpPr/>
          <p:nvPr/>
        </p:nvGrpSpPr>
        <p:grpSpPr>
          <a:xfrm>
            <a:off x="173812" y="6540743"/>
            <a:ext cx="8761494" cy="227014"/>
            <a:chOff x="173812" y="6456923"/>
            <a:chExt cx="8761494" cy="227014"/>
          </a:xfrm>
        </p:grpSpPr>
        <p:pic>
          <p:nvPicPr>
            <p:cNvPr id="7" name="Picture 15">
              <a:extLst>
                <a:ext uri="{FF2B5EF4-FFF2-40B4-BE49-F238E27FC236}">
                  <a16:creationId xmlns:a16="http://schemas.microsoft.com/office/drawing/2014/main" id="{0780A928-13CC-4B2D-B6A3-328B31DB7A54}"/>
                </a:ext>
              </a:extLst>
            </p:cNvPr>
            <p:cNvPicPr>
              <a:picLocks noChangeAspect="1"/>
            </p:cNvPicPr>
            <p:nvPr/>
          </p:nvPicPr>
          <p:blipFill>
            <a:blip r:embed="rId3"/>
            <a:stretch>
              <a:fillRect/>
            </a:stretch>
          </p:blipFill>
          <p:spPr>
            <a:xfrm>
              <a:off x="8294922" y="6456923"/>
              <a:ext cx="640384" cy="198547"/>
            </a:xfrm>
            <a:prstGeom prst="rect">
              <a:avLst/>
            </a:prstGeom>
          </p:spPr>
        </p:pic>
        <p:sp>
          <p:nvSpPr>
            <p:cNvPr id="9" name="Slide Number Placeholder 3">
              <a:extLst>
                <a:ext uri="{FF2B5EF4-FFF2-40B4-BE49-F238E27FC236}">
                  <a16:creationId xmlns:a16="http://schemas.microsoft.com/office/drawing/2014/main" id="{DC425B2B-F48F-42DB-B666-4893A72BDA7B}"/>
                </a:ext>
              </a:extLst>
            </p:cNvPr>
            <p:cNvSpPr txBox="1">
              <a:spLocks/>
            </p:cNvSpPr>
            <p:nvPr/>
          </p:nvSpPr>
          <p:spPr bwMode="auto">
            <a:xfrm>
              <a:off x="173812" y="6471212"/>
              <a:ext cx="229465"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r" rtl="0" fontAlgn="base">
                <a:spcBef>
                  <a:spcPct val="0"/>
                </a:spcBef>
                <a:spcAft>
                  <a:spcPct val="0"/>
                </a:spcAft>
                <a:defRPr sz="1200" b="1" i="0" kern="1200">
                  <a:solidFill>
                    <a:srgbClr val="1A2E5E"/>
                  </a:solidFill>
                  <a:latin typeface="Calibri" pitchFamily="34" charset="0"/>
                  <a:ea typeface="+mn-ea"/>
                  <a:cs typeface="Calibri" pitchFamily="34" charset="0"/>
                </a:defRPr>
              </a:lvl1pPr>
              <a:lvl2pPr marL="457200" algn="ctr" rtl="0" fontAlgn="base">
                <a:spcBef>
                  <a:spcPct val="0"/>
                </a:spcBef>
                <a:spcAft>
                  <a:spcPct val="0"/>
                </a:spcAft>
                <a:defRPr sz="1500" i="1" kern="1200">
                  <a:solidFill>
                    <a:schemeClr val="tx1"/>
                  </a:solidFill>
                  <a:latin typeface="Arial" charset="0"/>
                  <a:ea typeface="+mn-ea"/>
                  <a:cs typeface="+mn-cs"/>
                </a:defRPr>
              </a:lvl2pPr>
              <a:lvl3pPr marL="914400" algn="ctr" rtl="0" fontAlgn="base">
                <a:spcBef>
                  <a:spcPct val="0"/>
                </a:spcBef>
                <a:spcAft>
                  <a:spcPct val="0"/>
                </a:spcAft>
                <a:defRPr sz="1500" i="1" kern="1200">
                  <a:solidFill>
                    <a:schemeClr val="tx1"/>
                  </a:solidFill>
                  <a:latin typeface="Arial" charset="0"/>
                  <a:ea typeface="+mn-ea"/>
                  <a:cs typeface="+mn-cs"/>
                </a:defRPr>
              </a:lvl3pPr>
              <a:lvl4pPr marL="1371600" algn="ctr" rtl="0" fontAlgn="base">
                <a:spcBef>
                  <a:spcPct val="0"/>
                </a:spcBef>
                <a:spcAft>
                  <a:spcPct val="0"/>
                </a:spcAft>
                <a:defRPr sz="1500" i="1" kern="1200">
                  <a:solidFill>
                    <a:schemeClr val="tx1"/>
                  </a:solidFill>
                  <a:latin typeface="Arial" charset="0"/>
                  <a:ea typeface="+mn-ea"/>
                  <a:cs typeface="+mn-cs"/>
                </a:defRPr>
              </a:lvl4pPr>
              <a:lvl5pPr marL="1828800" algn="ctr" rtl="0" fontAlgn="base">
                <a:spcBef>
                  <a:spcPct val="0"/>
                </a:spcBef>
                <a:spcAft>
                  <a:spcPct val="0"/>
                </a:spcAft>
                <a:defRPr sz="1500" i="1" kern="1200">
                  <a:solidFill>
                    <a:schemeClr val="tx1"/>
                  </a:solidFill>
                  <a:latin typeface="Arial" charset="0"/>
                  <a:ea typeface="+mn-ea"/>
                  <a:cs typeface="+mn-cs"/>
                </a:defRPr>
              </a:lvl5pPr>
              <a:lvl6pPr marL="2286000" algn="l" defTabSz="914400" rtl="0" eaLnBrk="1" latinLnBrk="0" hangingPunct="1">
                <a:defRPr sz="1500" i="1" kern="1200">
                  <a:solidFill>
                    <a:schemeClr val="tx1"/>
                  </a:solidFill>
                  <a:latin typeface="Arial" charset="0"/>
                  <a:ea typeface="+mn-ea"/>
                  <a:cs typeface="+mn-cs"/>
                </a:defRPr>
              </a:lvl6pPr>
              <a:lvl7pPr marL="2743200" algn="l" defTabSz="914400" rtl="0" eaLnBrk="1" latinLnBrk="0" hangingPunct="1">
                <a:defRPr sz="1500" i="1" kern="1200">
                  <a:solidFill>
                    <a:schemeClr val="tx1"/>
                  </a:solidFill>
                  <a:latin typeface="Arial" charset="0"/>
                  <a:ea typeface="+mn-ea"/>
                  <a:cs typeface="+mn-cs"/>
                </a:defRPr>
              </a:lvl7pPr>
              <a:lvl8pPr marL="3200400" algn="l" defTabSz="914400" rtl="0" eaLnBrk="1" latinLnBrk="0" hangingPunct="1">
                <a:defRPr sz="1500" i="1" kern="1200">
                  <a:solidFill>
                    <a:schemeClr val="tx1"/>
                  </a:solidFill>
                  <a:latin typeface="Arial" charset="0"/>
                  <a:ea typeface="+mn-ea"/>
                  <a:cs typeface="+mn-cs"/>
                </a:defRPr>
              </a:lvl8pPr>
              <a:lvl9pPr marL="3657600" algn="l" defTabSz="914400" rtl="0" eaLnBrk="1" latinLnBrk="0" hangingPunct="1">
                <a:defRPr sz="1500" i="1" kern="1200">
                  <a:solidFill>
                    <a:schemeClr val="tx1"/>
                  </a:solidFill>
                  <a:latin typeface="Arial" charset="0"/>
                  <a:ea typeface="+mn-ea"/>
                  <a:cs typeface="+mn-cs"/>
                </a:defRPr>
              </a:lvl9pPr>
            </a:lstStyle>
            <a:p>
              <a:pPr algn="ctr"/>
              <a:fld id="{1DB3CFCC-E593-4833-9A89-BA51E30A354E}" type="slidenum">
                <a:rPr lang="nb-NO" altLang="nn-NO" sz="900" smtClean="0">
                  <a:solidFill>
                    <a:schemeClr val="tx1"/>
                  </a:solidFill>
                </a:rPr>
                <a:pPr algn="ctr"/>
                <a:t>2</a:t>
              </a:fld>
              <a:endParaRPr lang="nb-NO" altLang="nn-NO" sz="900" dirty="0">
                <a:solidFill>
                  <a:schemeClr val="tx1"/>
                </a:solidFill>
              </a:endParaRPr>
            </a:p>
          </p:txBody>
        </p:sp>
        <p:cxnSp>
          <p:nvCxnSpPr>
            <p:cNvPr id="11" name="Straight Connector 14">
              <a:extLst>
                <a:ext uri="{FF2B5EF4-FFF2-40B4-BE49-F238E27FC236}">
                  <a16:creationId xmlns:a16="http://schemas.microsoft.com/office/drawing/2014/main" id="{3DD48B4B-8271-4B10-9715-AD237EC06589}"/>
                </a:ext>
              </a:extLst>
            </p:cNvPr>
            <p:cNvCxnSpPr/>
            <p:nvPr/>
          </p:nvCxnSpPr>
          <p:spPr>
            <a:xfrm>
              <a:off x="406743" y="6468308"/>
              <a:ext cx="0" cy="145294"/>
            </a:xfrm>
            <a:prstGeom prst="line">
              <a:avLst/>
            </a:prstGeom>
            <a:ln w="3175">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14" name="Picture 2">
            <a:extLst>
              <a:ext uri="{FF2B5EF4-FFF2-40B4-BE49-F238E27FC236}">
                <a16:creationId xmlns:a16="http://schemas.microsoft.com/office/drawing/2014/main" id="{40597D04-281A-424D-A3C5-36D4E8C0CA7E}"/>
              </a:ext>
            </a:extLst>
          </p:cNvPr>
          <p:cNvPicPr>
            <a:picLocks noChangeAspect="1"/>
          </p:cNvPicPr>
          <p:nvPr/>
        </p:nvPicPr>
        <p:blipFill>
          <a:blip r:embed="rId3"/>
          <a:stretch>
            <a:fillRect/>
          </a:stretch>
        </p:blipFill>
        <p:spPr>
          <a:xfrm>
            <a:off x="406743" y="234173"/>
            <a:ext cx="4609728" cy="1429217"/>
          </a:xfrm>
          <a:prstGeom prst="rect">
            <a:avLst/>
          </a:prstGeom>
        </p:spPr>
      </p:pic>
      <p:sp>
        <p:nvSpPr>
          <p:cNvPr id="16" name="Rectangle 4">
            <a:extLst>
              <a:ext uri="{FF2B5EF4-FFF2-40B4-BE49-F238E27FC236}">
                <a16:creationId xmlns:a16="http://schemas.microsoft.com/office/drawing/2014/main" id="{5DA05DC3-1B03-4056-AD32-C8618464A12F}"/>
              </a:ext>
            </a:extLst>
          </p:cNvPr>
          <p:cNvSpPr/>
          <p:nvPr/>
        </p:nvSpPr>
        <p:spPr>
          <a:xfrm>
            <a:off x="2650169" y="1898610"/>
            <a:ext cx="5496781" cy="3621504"/>
          </a:xfrm>
          <a:prstGeom prst="rect">
            <a:avLst/>
          </a:prstGeom>
        </p:spPr>
        <p:txBody>
          <a:bodyPr wrap="square">
            <a:spAutoFit/>
          </a:bodyPr>
          <a:lstStyle/>
          <a:p>
            <a:pPr marL="177800">
              <a:spcBef>
                <a:spcPts val="200"/>
              </a:spcBef>
              <a:spcAft>
                <a:spcPts val="600"/>
              </a:spcAft>
            </a:pPr>
            <a:endParaRPr lang="en-US" sz="1400" i="1" dirty="0">
              <a:solidFill>
                <a:srgbClr val="FFFFFF"/>
              </a:solidFill>
              <a:latin typeface="Century Gothic"/>
              <a:ea typeface="Times New Roman" panose="02020603050405020304" pitchFamily="18" charset="0"/>
              <a:cs typeface="Century Gothic"/>
              <a:sym typeface="Wingdings"/>
            </a:endParaRPr>
          </a:p>
          <a:p>
            <a:pPr marL="463550" indent="-285750">
              <a:spcBef>
                <a:spcPts val="200"/>
              </a:spcBef>
              <a:spcAft>
                <a:spcPts val="600"/>
              </a:spcAft>
              <a:buFont typeface="Wingdings" panose="05000000000000000000" pitchFamily="2" charset="2"/>
              <a:buChar char="Ø"/>
            </a:pPr>
            <a:r>
              <a:rPr lang="en-US" sz="1400" i="1" dirty="0">
                <a:solidFill>
                  <a:srgbClr val="FFFFFF"/>
                </a:solidFill>
                <a:latin typeface="Century Gothic"/>
                <a:ea typeface="Times New Roman" panose="02020603050405020304" pitchFamily="18" charset="0"/>
                <a:cs typeface="Century Gothic"/>
                <a:sym typeface="Wingdings"/>
              </a:rPr>
              <a:t>Public company listed on NASDAQ First North Growth market (CLBIO)</a:t>
            </a:r>
          </a:p>
          <a:p>
            <a:pPr marL="463550" indent="-285750">
              <a:spcBef>
                <a:spcPts val="200"/>
              </a:spcBef>
              <a:spcAft>
                <a:spcPts val="600"/>
              </a:spcAft>
              <a:buFont typeface="Wingdings" panose="05000000000000000000" pitchFamily="2" charset="2"/>
              <a:buChar char="Ø"/>
            </a:pPr>
            <a:r>
              <a:rPr lang="en-US" sz="1400" i="1" dirty="0">
                <a:solidFill>
                  <a:srgbClr val="FFFFFF"/>
                </a:solidFill>
                <a:latin typeface="Century Gothic"/>
                <a:ea typeface="Times New Roman" panose="02020603050405020304" pitchFamily="18" charset="0"/>
                <a:cs typeface="Century Gothic"/>
                <a:sym typeface="Wingdings"/>
              </a:rPr>
              <a:t>Clinical stage drug development company, focusing heparin-based substances to improve outcome of organ transplantation and cell therapies</a:t>
            </a:r>
          </a:p>
          <a:p>
            <a:pPr marL="463550" indent="-285750">
              <a:spcBef>
                <a:spcPts val="200"/>
              </a:spcBef>
              <a:spcAft>
                <a:spcPts val="600"/>
              </a:spcAft>
              <a:buFont typeface="Wingdings" panose="05000000000000000000" pitchFamily="2" charset="2"/>
              <a:buChar char="Ø"/>
            </a:pPr>
            <a:r>
              <a:rPr lang="en-US" sz="1400" i="1" dirty="0">
                <a:solidFill>
                  <a:srgbClr val="FFFFFF"/>
                </a:solidFill>
                <a:latin typeface="Century Gothic"/>
                <a:ea typeface="Times New Roman" panose="02020603050405020304" pitchFamily="18" charset="0"/>
                <a:cs typeface="Century Gothic"/>
                <a:sym typeface="Wingdings"/>
              </a:rPr>
              <a:t>Building a medical device business based on clinically proven antithrombotic coating capability – more than 100,000 patients have been implanted with CHC™ modified devices.</a:t>
            </a:r>
          </a:p>
          <a:p>
            <a:pPr marL="463550" indent="-285750">
              <a:spcBef>
                <a:spcPts val="200"/>
              </a:spcBef>
              <a:spcAft>
                <a:spcPts val="600"/>
              </a:spcAft>
              <a:buFont typeface="Wingdings" panose="05000000000000000000" pitchFamily="2" charset="2"/>
              <a:buChar char="Ø"/>
            </a:pPr>
            <a:r>
              <a:rPr lang="en-US" sz="1400" i="1" dirty="0">
                <a:solidFill>
                  <a:srgbClr val="FFFFFF"/>
                </a:solidFill>
                <a:latin typeface="Century Gothic"/>
                <a:ea typeface="Times New Roman" panose="02020603050405020304" pitchFamily="18" charset="0"/>
                <a:cs typeface="Century Gothic"/>
                <a:sym typeface="Wingdings"/>
              </a:rPr>
              <a:t>10 employees in Uppsala in development, quality, regulatory and manufacturing</a:t>
            </a:r>
          </a:p>
          <a:p>
            <a:pPr marL="463550" indent="-285750">
              <a:spcBef>
                <a:spcPts val="200"/>
              </a:spcBef>
              <a:spcAft>
                <a:spcPts val="600"/>
              </a:spcAft>
              <a:buFont typeface="Wingdings" panose="05000000000000000000" pitchFamily="2" charset="2"/>
              <a:buChar char="Ø"/>
            </a:pPr>
            <a:r>
              <a:rPr lang="en-US" sz="1400" i="1" dirty="0">
                <a:solidFill>
                  <a:srgbClr val="FFFFFF"/>
                </a:solidFill>
                <a:latin typeface="Century Gothic"/>
                <a:ea typeface="Times New Roman" panose="02020603050405020304" pitchFamily="18" charset="0"/>
                <a:cs typeface="Century Gothic"/>
                <a:sym typeface="Wingdings"/>
              </a:rPr>
              <a:t>Manufacturing facility for medical device business in Uppsala</a:t>
            </a:r>
          </a:p>
        </p:txBody>
      </p:sp>
      <p:sp>
        <p:nvSpPr>
          <p:cNvPr id="19" name="Rectangle 1">
            <a:extLst>
              <a:ext uri="{FF2B5EF4-FFF2-40B4-BE49-F238E27FC236}">
                <a16:creationId xmlns:a16="http://schemas.microsoft.com/office/drawing/2014/main" id="{7CECDCB1-0043-4370-AFE7-C9C2177716B9}"/>
              </a:ext>
            </a:extLst>
          </p:cNvPr>
          <p:cNvSpPr/>
          <p:nvPr/>
        </p:nvSpPr>
        <p:spPr>
          <a:xfrm>
            <a:off x="603504" y="5149695"/>
            <a:ext cx="1843774" cy="353943"/>
          </a:xfrm>
          <a:prstGeom prst="rect">
            <a:avLst/>
          </a:prstGeom>
        </p:spPr>
        <p:txBody>
          <a:bodyPr wrap="none">
            <a:spAutoFit/>
          </a:bodyPr>
          <a:lstStyle/>
          <a:p>
            <a:r>
              <a:rPr lang="sv-SE" sz="1700" dirty="0">
                <a:solidFill>
                  <a:srgbClr val="018472"/>
                </a:solidFill>
                <a:latin typeface="Century Gothic"/>
                <a:ea typeface="Times New Roman" panose="02020603050405020304" pitchFamily="18" charset="0"/>
                <a:cs typeface="Century Gothic"/>
              </a:rPr>
              <a:t>Solutions for Life</a:t>
            </a:r>
            <a:endParaRPr lang="en-US" sz="1700" dirty="0"/>
          </a:p>
        </p:txBody>
      </p:sp>
    </p:spTree>
    <p:extLst>
      <p:ext uri="{BB962C8B-B14F-4D97-AF65-F5344CB8AC3E}">
        <p14:creationId xmlns:p14="http://schemas.microsoft.com/office/powerpoint/2010/main" val="1308640804"/>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Bildobjekt 14">
            <a:extLst>
              <a:ext uri="{FF2B5EF4-FFF2-40B4-BE49-F238E27FC236}">
                <a16:creationId xmlns:a16="http://schemas.microsoft.com/office/drawing/2014/main" id="{BF227456-AB5B-4D26-9B9F-6ECE7A6A44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 y="2408"/>
            <a:ext cx="9144000" cy="6858000"/>
          </a:xfrm>
          <a:prstGeom prst="rect">
            <a:avLst/>
          </a:prstGeom>
        </p:spPr>
      </p:pic>
      <p:sp>
        <p:nvSpPr>
          <p:cNvPr id="18" name="Rectangle 23">
            <a:extLst>
              <a:ext uri="{FF2B5EF4-FFF2-40B4-BE49-F238E27FC236}">
                <a16:creationId xmlns:a16="http://schemas.microsoft.com/office/drawing/2014/main" id="{F1F685D8-B6A9-4DE1-B151-14D5204DF670}"/>
              </a:ext>
            </a:extLst>
          </p:cNvPr>
          <p:cNvSpPr/>
          <p:nvPr/>
        </p:nvSpPr>
        <p:spPr>
          <a:xfrm>
            <a:off x="404099" y="1586406"/>
            <a:ext cx="4078450" cy="4977455"/>
          </a:xfrm>
          <a:prstGeom prst="rect">
            <a:avLst/>
          </a:prstGeom>
          <a:solidFill>
            <a:srgbClr val="DDDDDD">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1"/>
            <a:endParaRPr lang="en-US" sz="1600" i="1" dirty="0">
              <a:solidFill>
                <a:schemeClr val="bg1"/>
              </a:solidFill>
              <a:latin typeface="Century Gothic" panose="020B0502020202020204" pitchFamily="34" charset="0"/>
            </a:endParaRPr>
          </a:p>
        </p:txBody>
      </p:sp>
      <p:sp>
        <p:nvSpPr>
          <p:cNvPr id="2054" name="TextBox 2053"/>
          <p:cNvSpPr txBox="1"/>
          <p:nvPr/>
        </p:nvSpPr>
        <p:spPr>
          <a:xfrm>
            <a:off x="0" y="1523809"/>
            <a:ext cx="4543425" cy="4770537"/>
          </a:xfrm>
          <a:prstGeom prst="rect">
            <a:avLst/>
          </a:prstGeom>
          <a:noFill/>
        </p:spPr>
        <p:txBody>
          <a:bodyPr wrap="square" rtlCol="0">
            <a:spAutoFit/>
          </a:bodyPr>
          <a:lstStyle/>
          <a:p>
            <a:pPr marL="285750" indent="-285750">
              <a:buFont typeface="Arial" panose="020B0604020202020204" pitchFamily="34" charset="0"/>
              <a:buChar char="•"/>
            </a:pPr>
            <a:endParaRPr lang="en-US" sz="1600" i="1" dirty="0">
              <a:solidFill>
                <a:schemeClr val="bg1"/>
              </a:solidFill>
              <a:latin typeface="Century Gothic" panose="020B0502020202020204" pitchFamily="34" charset="0"/>
            </a:endParaRPr>
          </a:p>
          <a:p>
            <a:pPr marL="285750" indent="-285750">
              <a:buFont typeface="Arial" panose="020B0604020202020204" pitchFamily="34" charset="0"/>
              <a:buChar char="•"/>
            </a:pPr>
            <a:endParaRPr lang="en-US" sz="1600" i="1" dirty="0">
              <a:solidFill>
                <a:schemeClr val="bg1"/>
              </a:solidFill>
              <a:latin typeface="Century Gothic" panose="020B0502020202020204" pitchFamily="34" charset="0"/>
            </a:endParaRPr>
          </a:p>
          <a:p>
            <a:pPr marL="742950" lvl="1" indent="-285750">
              <a:buFont typeface="Arial" panose="020B0604020202020204" pitchFamily="34" charset="0"/>
              <a:buChar char="•"/>
            </a:pPr>
            <a:r>
              <a:rPr lang="en-US" sz="1600" i="1" dirty="0">
                <a:solidFill>
                  <a:schemeClr val="bg1"/>
                </a:solidFill>
                <a:latin typeface="Century Gothic" panose="020B0502020202020204" pitchFamily="34" charset="0"/>
              </a:rPr>
              <a:t>Phase 1 trial lead candidate Renaparin</a:t>
            </a:r>
            <a:r>
              <a:rPr lang="en-US" sz="1600" i="1" baseline="30000" dirty="0">
                <a:solidFill>
                  <a:schemeClr val="bg1"/>
                </a:solidFill>
                <a:latin typeface="Century Gothic" panose="020B0502020202020204" pitchFamily="34" charset="0"/>
              </a:rPr>
              <a:t>®</a:t>
            </a:r>
            <a:r>
              <a:rPr lang="en-US" sz="1600" i="1" dirty="0">
                <a:solidFill>
                  <a:schemeClr val="bg1"/>
                </a:solidFill>
                <a:latin typeface="Century Gothic" panose="020B0502020202020204" pitchFamily="34" charset="0"/>
              </a:rPr>
              <a:t> in kidney transplantation, top-line results for safety presented in June 2020</a:t>
            </a:r>
          </a:p>
          <a:p>
            <a:pPr marL="742950" lvl="1" indent="-285750">
              <a:buFont typeface="Arial" panose="020B0604020202020204" pitchFamily="34" charset="0"/>
              <a:buChar char="•"/>
            </a:pPr>
            <a:endParaRPr lang="en-US" sz="1600" i="1" dirty="0">
              <a:solidFill>
                <a:schemeClr val="bg1"/>
              </a:solidFill>
              <a:latin typeface="Century Gothic" panose="020B0502020202020204" pitchFamily="34" charset="0"/>
            </a:endParaRPr>
          </a:p>
          <a:p>
            <a:pPr marL="742950" lvl="1" indent="-285750">
              <a:buFont typeface="Arial" panose="020B0604020202020204" pitchFamily="34" charset="0"/>
              <a:buChar char="•"/>
            </a:pPr>
            <a:r>
              <a:rPr lang="en-US" sz="1600" i="1" dirty="0">
                <a:solidFill>
                  <a:schemeClr val="bg1"/>
                </a:solidFill>
                <a:latin typeface="Century Gothic" panose="020B0502020202020204" pitchFamily="34" charset="0"/>
              </a:rPr>
              <a:t>Preparing multi-center phase 2 kidney transplantation study</a:t>
            </a:r>
          </a:p>
          <a:p>
            <a:pPr marL="742950" lvl="1" indent="-285750">
              <a:buFont typeface="Arial" panose="020B0604020202020204" pitchFamily="34" charset="0"/>
              <a:buChar char="•"/>
            </a:pPr>
            <a:endParaRPr lang="en-US" sz="1600" i="1" dirty="0">
              <a:solidFill>
                <a:schemeClr val="bg1"/>
              </a:solidFill>
              <a:latin typeface="Century Gothic" panose="020B0502020202020204" pitchFamily="34" charset="0"/>
            </a:endParaRPr>
          </a:p>
          <a:p>
            <a:pPr marL="742950" lvl="1" indent="-285750">
              <a:buFont typeface="Arial" panose="020B0604020202020204" pitchFamily="34" charset="0"/>
              <a:buChar char="•"/>
            </a:pPr>
            <a:r>
              <a:rPr lang="en-US" sz="1600" i="1" dirty="0">
                <a:solidFill>
                  <a:schemeClr val="bg1"/>
                </a:solidFill>
                <a:latin typeface="Century Gothic" panose="020B0502020202020204" pitchFamily="34" charset="0"/>
              </a:rPr>
              <a:t>Orphan Drug designation by EMA and FDA</a:t>
            </a:r>
          </a:p>
          <a:p>
            <a:pPr marL="285750" indent="-285750">
              <a:buFont typeface="Arial" panose="020B0604020202020204" pitchFamily="34" charset="0"/>
              <a:buChar char="•"/>
            </a:pPr>
            <a:endParaRPr lang="en-US" sz="1600" i="1" dirty="0">
              <a:solidFill>
                <a:schemeClr val="bg1"/>
              </a:solidFill>
              <a:latin typeface="Century Gothic" panose="020B0502020202020204" pitchFamily="34" charset="0"/>
            </a:endParaRPr>
          </a:p>
          <a:p>
            <a:pPr marL="742950" lvl="1" indent="-285750">
              <a:buFont typeface="Arial" panose="020B0604020202020204" pitchFamily="34" charset="0"/>
              <a:buChar char="•"/>
            </a:pPr>
            <a:r>
              <a:rPr lang="en-US" sz="1600" i="1" dirty="0">
                <a:solidFill>
                  <a:schemeClr val="bg1"/>
                </a:solidFill>
                <a:latin typeface="Century Gothic" panose="020B0502020202020204" pitchFamily="34" charset="0"/>
              </a:rPr>
              <a:t>Preclinical evaluation of additional organ transplantation areas, e.g. lung transplantation</a:t>
            </a:r>
          </a:p>
          <a:p>
            <a:pPr marL="742950" lvl="1" indent="-285750">
              <a:buFont typeface="Arial" panose="020B0604020202020204" pitchFamily="34" charset="0"/>
              <a:buChar char="•"/>
            </a:pPr>
            <a:endParaRPr lang="en-US" sz="1600" i="1" dirty="0">
              <a:solidFill>
                <a:schemeClr val="bg1"/>
              </a:solidFill>
              <a:latin typeface="Century Gothic" panose="020B0502020202020204" pitchFamily="34" charset="0"/>
            </a:endParaRPr>
          </a:p>
          <a:p>
            <a:pPr marL="742950" lvl="1" indent="-285750">
              <a:buFont typeface="Arial" panose="020B0604020202020204" pitchFamily="34" charset="0"/>
              <a:buChar char="•"/>
            </a:pPr>
            <a:r>
              <a:rPr lang="en-US" sz="1600" i="1" dirty="0">
                <a:solidFill>
                  <a:schemeClr val="bg1"/>
                </a:solidFill>
                <a:latin typeface="Century Gothic" panose="020B0502020202020204" pitchFamily="34" charset="0"/>
              </a:rPr>
              <a:t>Building customer base for medical device coating applications</a:t>
            </a:r>
          </a:p>
        </p:txBody>
      </p:sp>
      <p:sp>
        <p:nvSpPr>
          <p:cNvPr id="14" name="TextBox 2053">
            <a:extLst>
              <a:ext uri="{FF2B5EF4-FFF2-40B4-BE49-F238E27FC236}">
                <a16:creationId xmlns:a16="http://schemas.microsoft.com/office/drawing/2014/main" id="{CB547D4F-1BB8-43BD-888F-54F98E82B314}"/>
              </a:ext>
            </a:extLst>
          </p:cNvPr>
          <p:cNvSpPr txBox="1"/>
          <p:nvPr/>
        </p:nvSpPr>
        <p:spPr>
          <a:xfrm>
            <a:off x="373496" y="294139"/>
            <a:ext cx="6559766" cy="1061829"/>
          </a:xfrm>
          <a:prstGeom prst="rect">
            <a:avLst/>
          </a:prstGeom>
          <a:noFill/>
        </p:spPr>
        <p:txBody>
          <a:bodyPr wrap="square" rtlCol="0">
            <a:spAutoFit/>
          </a:bodyPr>
          <a:lstStyle/>
          <a:p>
            <a:r>
              <a:rPr lang="en-US" sz="2100" b="1" i="1" dirty="0">
                <a:solidFill>
                  <a:schemeClr val="bg1"/>
                </a:solidFill>
                <a:latin typeface="Century Gothic" panose="020B0502020202020204" pitchFamily="34" charset="0"/>
              </a:rPr>
              <a:t>Clinical stage drug development company targeting Ischemia-Reperfusion Injury in solid organ transplantation &amp; medical device coating</a:t>
            </a:r>
            <a:endParaRPr lang="en-US" sz="2100" i="1" dirty="0">
              <a:solidFill>
                <a:schemeClr val="bg1"/>
              </a:solidFill>
              <a:latin typeface="Century Gothic" panose="020B0502020202020204" pitchFamily="34" charset="0"/>
            </a:endParaRPr>
          </a:p>
        </p:txBody>
      </p:sp>
      <p:sp>
        <p:nvSpPr>
          <p:cNvPr id="19" name="Rectangle 20">
            <a:extLst>
              <a:ext uri="{FF2B5EF4-FFF2-40B4-BE49-F238E27FC236}">
                <a16:creationId xmlns:a16="http://schemas.microsoft.com/office/drawing/2014/main" id="{74531A35-2282-4D02-BE55-CFED60B41DF5}"/>
              </a:ext>
            </a:extLst>
          </p:cNvPr>
          <p:cNvSpPr/>
          <p:nvPr/>
        </p:nvSpPr>
        <p:spPr>
          <a:xfrm>
            <a:off x="403658" y="1590292"/>
            <a:ext cx="4078891" cy="363598"/>
          </a:xfrm>
          <a:prstGeom prst="rect">
            <a:avLst/>
          </a:prstGeom>
          <a:solidFill>
            <a:srgbClr val="018472">
              <a:alpha val="6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solidFill>
                  <a:schemeClr val="bg1"/>
                </a:solidFill>
                <a:latin typeface="Century Gothic" panose="020B0502020202020204" pitchFamily="34" charset="0"/>
              </a:rPr>
              <a:t>Development status</a:t>
            </a:r>
          </a:p>
        </p:txBody>
      </p:sp>
      <p:sp>
        <p:nvSpPr>
          <p:cNvPr id="20" name="Rectangle 23">
            <a:extLst>
              <a:ext uri="{FF2B5EF4-FFF2-40B4-BE49-F238E27FC236}">
                <a16:creationId xmlns:a16="http://schemas.microsoft.com/office/drawing/2014/main" id="{FDE95969-37AF-4470-8C30-9D68F0148B0F}"/>
              </a:ext>
            </a:extLst>
          </p:cNvPr>
          <p:cNvSpPr/>
          <p:nvPr/>
        </p:nvSpPr>
        <p:spPr>
          <a:xfrm>
            <a:off x="4651411" y="1589715"/>
            <a:ext cx="4085026" cy="4950851"/>
          </a:xfrm>
          <a:prstGeom prst="rect">
            <a:avLst/>
          </a:prstGeom>
          <a:solidFill>
            <a:srgbClr val="DDDDDD">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1"/>
            <a:endParaRPr lang="en-US" sz="1600" i="1" dirty="0">
              <a:solidFill>
                <a:schemeClr val="bg1"/>
              </a:solidFill>
              <a:latin typeface="Century Gothic" panose="020B0502020202020204" pitchFamily="34" charset="0"/>
            </a:endParaRPr>
          </a:p>
        </p:txBody>
      </p:sp>
      <p:sp>
        <p:nvSpPr>
          <p:cNvPr id="21" name="TextBox 2053">
            <a:extLst>
              <a:ext uri="{FF2B5EF4-FFF2-40B4-BE49-F238E27FC236}">
                <a16:creationId xmlns:a16="http://schemas.microsoft.com/office/drawing/2014/main" id="{0890A4A1-EEDB-4DEA-B0E8-0673F7E9D7C4}"/>
              </a:ext>
            </a:extLst>
          </p:cNvPr>
          <p:cNvSpPr txBox="1"/>
          <p:nvPr/>
        </p:nvSpPr>
        <p:spPr>
          <a:xfrm>
            <a:off x="4309251" y="1487212"/>
            <a:ext cx="4427185" cy="4031873"/>
          </a:xfrm>
          <a:prstGeom prst="rect">
            <a:avLst/>
          </a:prstGeom>
          <a:noFill/>
        </p:spPr>
        <p:txBody>
          <a:bodyPr wrap="square" rtlCol="0">
            <a:spAutoFit/>
          </a:bodyPr>
          <a:lstStyle/>
          <a:p>
            <a:pPr marL="285750" indent="-285750">
              <a:buFont typeface="Arial" panose="020B0604020202020204" pitchFamily="34" charset="0"/>
              <a:buChar char="•"/>
            </a:pPr>
            <a:endParaRPr lang="en-US" sz="1600" i="1" dirty="0">
              <a:solidFill>
                <a:schemeClr val="bg1"/>
              </a:solidFill>
              <a:latin typeface="Century Gothic" panose="020B0502020202020204" pitchFamily="34" charset="0"/>
            </a:endParaRPr>
          </a:p>
          <a:p>
            <a:pPr marL="285750" indent="-285750">
              <a:buFont typeface="Arial" panose="020B0604020202020204" pitchFamily="34" charset="0"/>
              <a:buChar char="•"/>
            </a:pPr>
            <a:endParaRPr lang="en-US" sz="1600" i="1" dirty="0">
              <a:solidFill>
                <a:schemeClr val="bg1"/>
              </a:solidFill>
              <a:latin typeface="Century Gothic" panose="020B0502020202020204" pitchFamily="34" charset="0"/>
            </a:endParaRPr>
          </a:p>
          <a:p>
            <a:pPr marL="742950" lvl="1" indent="-285750">
              <a:buFont typeface="Arial" panose="020B0604020202020204" pitchFamily="34" charset="0"/>
              <a:buChar char="•"/>
            </a:pPr>
            <a:r>
              <a:rPr lang="en-US" sz="1600" i="1" dirty="0">
                <a:solidFill>
                  <a:schemeClr val="bg1"/>
                </a:solidFill>
                <a:latin typeface="Century Gothic" panose="020B0502020202020204" pitchFamily="34" charset="0"/>
              </a:rPr>
              <a:t>Public company listed on Nasdaq First North Growth Market (CLBIO) </a:t>
            </a:r>
          </a:p>
          <a:p>
            <a:pPr marL="742950" lvl="1" indent="-285750">
              <a:buFont typeface="Arial" panose="020B0604020202020204" pitchFamily="34" charset="0"/>
              <a:buChar char="•"/>
            </a:pPr>
            <a:endParaRPr lang="en-US" sz="1600" i="1" dirty="0">
              <a:solidFill>
                <a:schemeClr val="bg1"/>
              </a:solidFill>
              <a:latin typeface="Century Gothic" panose="020B0502020202020204" pitchFamily="34" charset="0"/>
            </a:endParaRPr>
          </a:p>
          <a:p>
            <a:pPr marL="742950" lvl="1" indent="-285750">
              <a:buFont typeface="Arial" panose="020B0604020202020204" pitchFamily="34" charset="0"/>
              <a:buChar char="•"/>
            </a:pPr>
            <a:r>
              <a:rPr lang="en-US" sz="1600" i="1" dirty="0">
                <a:solidFill>
                  <a:schemeClr val="bg1"/>
                </a:solidFill>
                <a:latin typeface="Century Gothic" panose="020B0502020202020204" pitchFamily="34" charset="0"/>
              </a:rPr>
              <a:t>HQ and production unit in Sweden </a:t>
            </a:r>
          </a:p>
          <a:p>
            <a:pPr marL="285750" indent="-285750">
              <a:buFont typeface="Arial" panose="020B0604020202020204" pitchFamily="34" charset="0"/>
              <a:buChar char="•"/>
            </a:pPr>
            <a:endParaRPr lang="en-US" sz="1600" i="1" dirty="0">
              <a:solidFill>
                <a:schemeClr val="bg1"/>
              </a:solidFill>
              <a:latin typeface="Century Gothic" panose="020B0502020202020204" pitchFamily="34" charset="0"/>
            </a:endParaRPr>
          </a:p>
          <a:p>
            <a:pPr marL="742950" lvl="1" indent="-285750">
              <a:buFont typeface="Arial" panose="020B0604020202020204" pitchFamily="34" charset="0"/>
              <a:buChar char="•"/>
            </a:pPr>
            <a:r>
              <a:rPr lang="en-US" sz="1600" i="1" dirty="0">
                <a:solidFill>
                  <a:schemeClr val="bg1"/>
                </a:solidFill>
                <a:latin typeface="Century Gothic" panose="020B0502020202020204" pitchFamily="34" charset="0"/>
              </a:rPr>
              <a:t>Outsourced GMP manufacturing for pharmaceutical development and market launch</a:t>
            </a:r>
          </a:p>
          <a:p>
            <a:pPr marL="285750" indent="-285750">
              <a:buFont typeface="Arial" panose="020B0604020202020204" pitchFamily="34" charset="0"/>
              <a:buChar char="•"/>
            </a:pPr>
            <a:endParaRPr lang="en-US" sz="1600" i="1" dirty="0">
              <a:solidFill>
                <a:schemeClr val="bg1"/>
              </a:solidFill>
              <a:latin typeface="Century Gothic" panose="020B0502020202020204" pitchFamily="34" charset="0"/>
            </a:endParaRPr>
          </a:p>
          <a:p>
            <a:pPr marL="742950" lvl="1" indent="-285750">
              <a:buFont typeface="Arial" panose="020B0604020202020204" pitchFamily="34" charset="0"/>
              <a:buChar char="•"/>
            </a:pPr>
            <a:r>
              <a:rPr lang="en-US" sz="1600" i="1" dirty="0">
                <a:solidFill>
                  <a:schemeClr val="bg1"/>
                </a:solidFill>
                <a:latin typeface="Century Gothic" panose="020B0502020202020204" pitchFamily="34" charset="0"/>
              </a:rPr>
              <a:t>Heparin based technology. 100,000+ patients implanted w/ Corline heparin modified coronary stents</a:t>
            </a:r>
          </a:p>
          <a:p>
            <a:pPr lvl="1"/>
            <a:endParaRPr lang="en-US" sz="1600" i="1" dirty="0">
              <a:solidFill>
                <a:schemeClr val="bg1"/>
              </a:solidFill>
              <a:latin typeface="Century Gothic" panose="020B0502020202020204" pitchFamily="34" charset="0"/>
            </a:endParaRPr>
          </a:p>
        </p:txBody>
      </p:sp>
      <p:sp>
        <p:nvSpPr>
          <p:cNvPr id="22" name="Rectangle 20">
            <a:extLst>
              <a:ext uri="{FF2B5EF4-FFF2-40B4-BE49-F238E27FC236}">
                <a16:creationId xmlns:a16="http://schemas.microsoft.com/office/drawing/2014/main" id="{C53BF9C7-AC6C-4D6C-ABB3-3A5A2FBEF7E5}"/>
              </a:ext>
            </a:extLst>
          </p:cNvPr>
          <p:cNvSpPr/>
          <p:nvPr/>
        </p:nvSpPr>
        <p:spPr>
          <a:xfrm>
            <a:off x="4650970" y="1593601"/>
            <a:ext cx="4078891" cy="363598"/>
          </a:xfrm>
          <a:prstGeom prst="rect">
            <a:avLst/>
          </a:prstGeom>
          <a:solidFill>
            <a:srgbClr val="018472">
              <a:alpha val="6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solidFill>
                  <a:schemeClr val="bg1"/>
                </a:solidFill>
                <a:latin typeface="Century Gothic" panose="020B0502020202020204" pitchFamily="34" charset="0"/>
              </a:rPr>
              <a:t>Company</a:t>
            </a:r>
          </a:p>
        </p:txBody>
      </p:sp>
      <p:pic>
        <p:nvPicPr>
          <p:cNvPr id="12" name="Picture 2" descr="Q:\Corline\Presentation\Preservation.jpg">
            <a:extLst>
              <a:ext uri="{FF2B5EF4-FFF2-40B4-BE49-F238E27FC236}">
                <a16:creationId xmlns:a16="http://schemas.microsoft.com/office/drawing/2014/main" id="{70879FEE-7317-4D27-A573-25A298C8D01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481" r="16277"/>
          <a:stretch/>
        </p:blipFill>
        <p:spPr bwMode="auto">
          <a:xfrm>
            <a:off x="6933262" y="85700"/>
            <a:ext cx="1986411" cy="1929288"/>
          </a:xfrm>
          <a:prstGeom prst="ellipse">
            <a:avLst/>
          </a:prstGeom>
          <a:noFill/>
          <a:effectLst>
            <a:outerShdw blurRad="25400" dist="12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23" name="Group 45">
            <a:extLst>
              <a:ext uri="{FF2B5EF4-FFF2-40B4-BE49-F238E27FC236}">
                <a16:creationId xmlns:a16="http://schemas.microsoft.com/office/drawing/2014/main" id="{6B860E50-56D4-49FD-A29B-18F94992D9BE}"/>
              </a:ext>
            </a:extLst>
          </p:cNvPr>
          <p:cNvGrpSpPr/>
          <p:nvPr/>
        </p:nvGrpSpPr>
        <p:grpSpPr>
          <a:xfrm>
            <a:off x="191252" y="6569424"/>
            <a:ext cx="8761494" cy="227014"/>
            <a:chOff x="173812" y="6456923"/>
            <a:chExt cx="8761494" cy="227014"/>
          </a:xfrm>
        </p:grpSpPr>
        <p:pic>
          <p:nvPicPr>
            <p:cNvPr id="24" name="Picture 15">
              <a:extLst>
                <a:ext uri="{FF2B5EF4-FFF2-40B4-BE49-F238E27FC236}">
                  <a16:creationId xmlns:a16="http://schemas.microsoft.com/office/drawing/2014/main" id="{773A4F75-AE18-404A-B688-15BE6790957A}"/>
                </a:ext>
              </a:extLst>
            </p:cNvPr>
            <p:cNvPicPr>
              <a:picLocks noChangeAspect="1"/>
            </p:cNvPicPr>
            <p:nvPr/>
          </p:nvPicPr>
          <p:blipFill>
            <a:blip r:embed="rId5"/>
            <a:stretch>
              <a:fillRect/>
            </a:stretch>
          </p:blipFill>
          <p:spPr>
            <a:xfrm>
              <a:off x="8294922" y="6456923"/>
              <a:ext cx="640384" cy="198547"/>
            </a:xfrm>
            <a:prstGeom prst="rect">
              <a:avLst/>
            </a:prstGeom>
          </p:spPr>
        </p:pic>
        <p:sp>
          <p:nvSpPr>
            <p:cNvPr id="25" name="Slide Number Placeholder 3">
              <a:extLst>
                <a:ext uri="{FF2B5EF4-FFF2-40B4-BE49-F238E27FC236}">
                  <a16:creationId xmlns:a16="http://schemas.microsoft.com/office/drawing/2014/main" id="{1265754B-C182-4ABE-8CDA-FE7DD545389A}"/>
                </a:ext>
              </a:extLst>
            </p:cNvPr>
            <p:cNvSpPr txBox="1">
              <a:spLocks/>
            </p:cNvSpPr>
            <p:nvPr/>
          </p:nvSpPr>
          <p:spPr bwMode="auto">
            <a:xfrm>
              <a:off x="173812" y="6471212"/>
              <a:ext cx="229465"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r" rtl="0" fontAlgn="base">
                <a:spcBef>
                  <a:spcPct val="0"/>
                </a:spcBef>
                <a:spcAft>
                  <a:spcPct val="0"/>
                </a:spcAft>
                <a:defRPr sz="1200" b="1" i="0" kern="1200">
                  <a:solidFill>
                    <a:srgbClr val="1A2E5E"/>
                  </a:solidFill>
                  <a:latin typeface="Calibri" pitchFamily="34" charset="0"/>
                  <a:ea typeface="+mn-ea"/>
                  <a:cs typeface="Calibri" pitchFamily="34" charset="0"/>
                </a:defRPr>
              </a:lvl1pPr>
              <a:lvl2pPr marL="457200" algn="ctr" rtl="0" fontAlgn="base">
                <a:spcBef>
                  <a:spcPct val="0"/>
                </a:spcBef>
                <a:spcAft>
                  <a:spcPct val="0"/>
                </a:spcAft>
                <a:defRPr sz="1500" i="1" kern="1200">
                  <a:solidFill>
                    <a:schemeClr val="tx1"/>
                  </a:solidFill>
                  <a:latin typeface="Arial" charset="0"/>
                  <a:ea typeface="+mn-ea"/>
                  <a:cs typeface="+mn-cs"/>
                </a:defRPr>
              </a:lvl2pPr>
              <a:lvl3pPr marL="914400" algn="ctr" rtl="0" fontAlgn="base">
                <a:spcBef>
                  <a:spcPct val="0"/>
                </a:spcBef>
                <a:spcAft>
                  <a:spcPct val="0"/>
                </a:spcAft>
                <a:defRPr sz="1500" i="1" kern="1200">
                  <a:solidFill>
                    <a:schemeClr val="tx1"/>
                  </a:solidFill>
                  <a:latin typeface="Arial" charset="0"/>
                  <a:ea typeface="+mn-ea"/>
                  <a:cs typeface="+mn-cs"/>
                </a:defRPr>
              </a:lvl3pPr>
              <a:lvl4pPr marL="1371600" algn="ctr" rtl="0" fontAlgn="base">
                <a:spcBef>
                  <a:spcPct val="0"/>
                </a:spcBef>
                <a:spcAft>
                  <a:spcPct val="0"/>
                </a:spcAft>
                <a:defRPr sz="1500" i="1" kern="1200">
                  <a:solidFill>
                    <a:schemeClr val="tx1"/>
                  </a:solidFill>
                  <a:latin typeface="Arial" charset="0"/>
                  <a:ea typeface="+mn-ea"/>
                  <a:cs typeface="+mn-cs"/>
                </a:defRPr>
              </a:lvl4pPr>
              <a:lvl5pPr marL="1828800" algn="ctr" rtl="0" fontAlgn="base">
                <a:spcBef>
                  <a:spcPct val="0"/>
                </a:spcBef>
                <a:spcAft>
                  <a:spcPct val="0"/>
                </a:spcAft>
                <a:defRPr sz="1500" i="1" kern="1200">
                  <a:solidFill>
                    <a:schemeClr val="tx1"/>
                  </a:solidFill>
                  <a:latin typeface="Arial" charset="0"/>
                  <a:ea typeface="+mn-ea"/>
                  <a:cs typeface="+mn-cs"/>
                </a:defRPr>
              </a:lvl5pPr>
              <a:lvl6pPr marL="2286000" algn="l" defTabSz="914400" rtl="0" eaLnBrk="1" latinLnBrk="0" hangingPunct="1">
                <a:defRPr sz="1500" i="1" kern="1200">
                  <a:solidFill>
                    <a:schemeClr val="tx1"/>
                  </a:solidFill>
                  <a:latin typeface="Arial" charset="0"/>
                  <a:ea typeface="+mn-ea"/>
                  <a:cs typeface="+mn-cs"/>
                </a:defRPr>
              </a:lvl6pPr>
              <a:lvl7pPr marL="2743200" algn="l" defTabSz="914400" rtl="0" eaLnBrk="1" latinLnBrk="0" hangingPunct="1">
                <a:defRPr sz="1500" i="1" kern="1200">
                  <a:solidFill>
                    <a:schemeClr val="tx1"/>
                  </a:solidFill>
                  <a:latin typeface="Arial" charset="0"/>
                  <a:ea typeface="+mn-ea"/>
                  <a:cs typeface="+mn-cs"/>
                </a:defRPr>
              </a:lvl7pPr>
              <a:lvl8pPr marL="3200400" algn="l" defTabSz="914400" rtl="0" eaLnBrk="1" latinLnBrk="0" hangingPunct="1">
                <a:defRPr sz="1500" i="1" kern="1200">
                  <a:solidFill>
                    <a:schemeClr val="tx1"/>
                  </a:solidFill>
                  <a:latin typeface="Arial" charset="0"/>
                  <a:ea typeface="+mn-ea"/>
                  <a:cs typeface="+mn-cs"/>
                </a:defRPr>
              </a:lvl8pPr>
              <a:lvl9pPr marL="3657600" algn="l" defTabSz="914400" rtl="0" eaLnBrk="1" latinLnBrk="0" hangingPunct="1">
                <a:defRPr sz="1500" i="1" kern="1200">
                  <a:solidFill>
                    <a:schemeClr val="tx1"/>
                  </a:solidFill>
                  <a:latin typeface="Arial" charset="0"/>
                  <a:ea typeface="+mn-ea"/>
                  <a:cs typeface="+mn-cs"/>
                </a:defRPr>
              </a:lvl9pPr>
            </a:lstStyle>
            <a:p>
              <a:pPr algn="ctr"/>
              <a:fld id="{1DB3CFCC-E593-4833-9A89-BA51E30A354E}" type="slidenum">
                <a:rPr lang="nb-NO" altLang="nn-NO" sz="900" smtClean="0">
                  <a:solidFill>
                    <a:schemeClr val="bg1"/>
                  </a:solidFill>
                </a:rPr>
                <a:pPr algn="ctr"/>
                <a:t>3</a:t>
              </a:fld>
              <a:endParaRPr lang="nb-NO" altLang="nn-NO" sz="900" dirty="0">
                <a:solidFill>
                  <a:schemeClr val="bg1"/>
                </a:solidFill>
              </a:endParaRPr>
            </a:p>
          </p:txBody>
        </p:sp>
      </p:grpSp>
    </p:spTree>
    <p:extLst>
      <p:ext uri="{BB962C8B-B14F-4D97-AF65-F5344CB8AC3E}">
        <p14:creationId xmlns:p14="http://schemas.microsoft.com/office/powerpoint/2010/main" val="39203540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Bildobjekt 17">
            <a:extLst>
              <a:ext uri="{FF2B5EF4-FFF2-40B4-BE49-F238E27FC236}">
                <a16:creationId xmlns:a16="http://schemas.microsoft.com/office/drawing/2014/main" id="{536025DB-4D8C-4A3F-ABAF-FE306E3794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 y="2408"/>
            <a:ext cx="9144000" cy="6858000"/>
          </a:xfrm>
          <a:prstGeom prst="rect">
            <a:avLst/>
          </a:prstGeom>
        </p:spPr>
      </p:pic>
      <p:sp>
        <p:nvSpPr>
          <p:cNvPr id="14" name="TextBox 2053">
            <a:extLst>
              <a:ext uri="{FF2B5EF4-FFF2-40B4-BE49-F238E27FC236}">
                <a16:creationId xmlns:a16="http://schemas.microsoft.com/office/drawing/2014/main" id="{CB547D4F-1BB8-43BD-888F-54F98E82B314}"/>
              </a:ext>
            </a:extLst>
          </p:cNvPr>
          <p:cNvSpPr txBox="1"/>
          <p:nvPr/>
        </p:nvSpPr>
        <p:spPr>
          <a:xfrm>
            <a:off x="359938" y="263209"/>
            <a:ext cx="8528563" cy="738664"/>
          </a:xfrm>
          <a:prstGeom prst="rect">
            <a:avLst/>
          </a:prstGeom>
          <a:noFill/>
        </p:spPr>
        <p:txBody>
          <a:bodyPr wrap="square" rtlCol="0">
            <a:spAutoFit/>
          </a:bodyPr>
          <a:lstStyle/>
          <a:p>
            <a:r>
              <a:rPr lang="en-US" sz="2100" b="1" i="1" dirty="0">
                <a:solidFill>
                  <a:schemeClr val="bg1"/>
                </a:solidFill>
                <a:latin typeface="Century Gothic" panose="020B0502020202020204" pitchFamily="34" charset="0"/>
              </a:rPr>
              <a:t>Ischemia/Reperfusion Injury in kidney transplantation constitutes a significant unmet clinical need</a:t>
            </a:r>
            <a:endParaRPr lang="en-US" sz="2100" i="1" dirty="0">
              <a:solidFill>
                <a:schemeClr val="bg1"/>
              </a:solidFill>
              <a:latin typeface="Century Gothic" panose="020B0502020202020204" pitchFamily="34" charset="0"/>
            </a:endParaRPr>
          </a:p>
        </p:txBody>
      </p:sp>
      <p:sp>
        <p:nvSpPr>
          <p:cNvPr id="47" name="Rectangle 29">
            <a:extLst>
              <a:ext uri="{FF2B5EF4-FFF2-40B4-BE49-F238E27FC236}">
                <a16:creationId xmlns:a16="http://schemas.microsoft.com/office/drawing/2014/main" id="{3DA2D4CD-5EAA-4918-9740-581A34B44D20}"/>
              </a:ext>
            </a:extLst>
          </p:cNvPr>
          <p:cNvSpPr/>
          <p:nvPr/>
        </p:nvSpPr>
        <p:spPr>
          <a:xfrm>
            <a:off x="462684" y="1115034"/>
            <a:ext cx="4039462" cy="5058425"/>
          </a:xfrm>
          <a:prstGeom prst="rect">
            <a:avLst/>
          </a:prstGeom>
          <a:solidFill>
            <a:schemeClr val="bg1">
              <a:lumMod val="75000"/>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b="1">
              <a:ln w="6350" cmpd="sng">
                <a:solidFill>
                  <a:schemeClr val="tx1"/>
                </a:solidFill>
              </a:ln>
              <a:solidFill>
                <a:schemeClr val="bg1"/>
              </a:solidFill>
              <a:latin typeface="Century Gothic" panose="020B0502020202020204" pitchFamily="34" charset="0"/>
            </a:endParaRPr>
          </a:p>
        </p:txBody>
      </p:sp>
      <p:sp>
        <p:nvSpPr>
          <p:cNvPr id="49" name="TextBox 22">
            <a:extLst>
              <a:ext uri="{FF2B5EF4-FFF2-40B4-BE49-F238E27FC236}">
                <a16:creationId xmlns:a16="http://schemas.microsoft.com/office/drawing/2014/main" id="{66913DBB-5AFA-46F7-8E9F-E7FFF8C113FB}"/>
              </a:ext>
            </a:extLst>
          </p:cNvPr>
          <p:cNvSpPr txBox="1"/>
          <p:nvPr/>
        </p:nvSpPr>
        <p:spPr>
          <a:xfrm>
            <a:off x="526433" y="3212179"/>
            <a:ext cx="3960000" cy="2946961"/>
          </a:xfrm>
          <a:prstGeom prst="rect">
            <a:avLst/>
          </a:prstGeom>
          <a:noFill/>
        </p:spPr>
        <p:txBody>
          <a:bodyPr wrap="square" rtlCol="0">
            <a:spAutoFit/>
          </a:bodyPr>
          <a:lstStyle/>
          <a:p>
            <a:r>
              <a:rPr lang="en-US" sz="1400" i="1" dirty="0">
                <a:solidFill>
                  <a:schemeClr val="bg1"/>
                </a:solidFill>
                <a:latin typeface="Century Gothic" panose="020B0502020202020204" pitchFamily="34" charset="0"/>
              </a:rPr>
              <a:t>Reduces clinical efficacy of kidney transplantation</a:t>
            </a:r>
          </a:p>
          <a:p>
            <a:pPr algn="ctr"/>
            <a:endParaRPr lang="en-US" sz="1400" i="1" dirty="0">
              <a:solidFill>
                <a:schemeClr val="bg1"/>
              </a:solidFill>
              <a:latin typeface="Century Gothic" panose="020B0502020202020204" pitchFamily="34" charset="0"/>
            </a:endParaRPr>
          </a:p>
          <a:p>
            <a:pPr marL="442913" indent="-166688">
              <a:spcBef>
                <a:spcPts val="200"/>
              </a:spcBef>
              <a:spcAft>
                <a:spcPts val="300"/>
              </a:spcAft>
              <a:buFontTx/>
              <a:buChar char="-"/>
            </a:pPr>
            <a:r>
              <a:rPr lang="en-US" sz="1400" i="1" dirty="0">
                <a:solidFill>
                  <a:schemeClr val="bg1"/>
                </a:solidFill>
                <a:latin typeface="Century Gothic" panose="020B0502020202020204" pitchFamily="34" charset="0"/>
                <a:ea typeface="Times New Roman" panose="02020603050405020304" pitchFamily="18" charset="0"/>
                <a:cs typeface="Century Gothic"/>
              </a:rPr>
              <a:t>40 % of all kidney transplantations</a:t>
            </a:r>
          </a:p>
          <a:p>
            <a:pPr marL="442913" indent="-166688">
              <a:spcBef>
                <a:spcPts val="200"/>
              </a:spcBef>
              <a:spcAft>
                <a:spcPts val="300"/>
              </a:spcAft>
              <a:buFontTx/>
              <a:buChar char="-"/>
            </a:pPr>
            <a:r>
              <a:rPr lang="en-US" sz="1400" i="1" dirty="0">
                <a:solidFill>
                  <a:schemeClr val="bg1"/>
                </a:solidFill>
                <a:latin typeface="Century Gothic" panose="020B0502020202020204" pitchFamily="34" charset="0"/>
                <a:ea typeface="Times New Roman" panose="02020603050405020304" pitchFamily="18" charset="0"/>
                <a:cs typeface="Century Gothic"/>
              </a:rPr>
              <a:t>IRI Leads to delayed graft function (DGF)</a:t>
            </a:r>
          </a:p>
          <a:p>
            <a:pPr marL="442913" indent="-166688">
              <a:spcBef>
                <a:spcPts val="200"/>
              </a:spcBef>
              <a:spcAft>
                <a:spcPts val="300"/>
              </a:spcAft>
              <a:buFontTx/>
              <a:buChar char="-"/>
            </a:pPr>
            <a:r>
              <a:rPr lang="en-US" sz="1400" i="1" dirty="0">
                <a:solidFill>
                  <a:schemeClr val="bg1"/>
                </a:solidFill>
                <a:latin typeface="Century Gothic" panose="020B0502020202020204" pitchFamily="34" charset="0"/>
                <a:ea typeface="Times New Roman" panose="02020603050405020304" pitchFamily="18" charset="0"/>
                <a:cs typeface="Century Gothic"/>
              </a:rPr>
              <a:t>Adds 10-14 days at ICU</a:t>
            </a:r>
          </a:p>
          <a:p>
            <a:pPr marL="442913" indent="-166688">
              <a:spcBef>
                <a:spcPts val="200"/>
              </a:spcBef>
              <a:spcAft>
                <a:spcPts val="0"/>
              </a:spcAft>
              <a:buFontTx/>
              <a:buChar char="-"/>
            </a:pPr>
            <a:r>
              <a:rPr lang="en-US" sz="1400" i="1" dirty="0">
                <a:solidFill>
                  <a:schemeClr val="bg1"/>
                </a:solidFill>
                <a:latin typeface="Century Gothic" panose="020B0502020202020204" pitchFamily="34" charset="0"/>
                <a:ea typeface="Times New Roman" panose="02020603050405020304" pitchFamily="18" charset="0"/>
                <a:cs typeface="Century Gothic"/>
              </a:rPr>
              <a:t>IRI is associated with decreased graft function and survival</a:t>
            </a:r>
          </a:p>
          <a:p>
            <a:pPr marL="176212">
              <a:spcBef>
                <a:spcPts val="200"/>
              </a:spcBef>
              <a:spcAft>
                <a:spcPts val="0"/>
              </a:spcAft>
            </a:pPr>
            <a:endParaRPr lang="en-US" sz="1400" i="1" dirty="0">
              <a:solidFill>
                <a:schemeClr val="bg1"/>
              </a:solidFill>
              <a:latin typeface="Century Gothic" panose="020B0502020202020204" pitchFamily="34" charset="0"/>
              <a:ea typeface="Times New Roman" panose="02020603050405020304" pitchFamily="18" charset="0"/>
              <a:cs typeface="Century Gothic"/>
            </a:endParaRPr>
          </a:p>
          <a:p>
            <a:pPr marL="176212">
              <a:spcBef>
                <a:spcPts val="200"/>
              </a:spcBef>
              <a:spcAft>
                <a:spcPts val="0"/>
              </a:spcAft>
            </a:pPr>
            <a:r>
              <a:rPr lang="en-US" sz="1400" i="1" dirty="0">
                <a:solidFill>
                  <a:schemeClr val="bg1"/>
                </a:solidFill>
                <a:latin typeface="Century Gothic" panose="020B0502020202020204" pitchFamily="34" charset="0"/>
                <a:ea typeface="Times New Roman" panose="02020603050405020304" pitchFamily="18" charset="0"/>
                <a:cs typeface="Century Gothic"/>
              </a:rPr>
              <a:t>Cost of transplantation: 100,000 USD + ICU at 2,500 USD/day</a:t>
            </a:r>
            <a:endParaRPr lang="en-US" sz="1400" i="1" dirty="0">
              <a:solidFill>
                <a:schemeClr val="bg1"/>
              </a:solidFill>
              <a:latin typeface="Century Gothic" panose="020B0502020202020204" pitchFamily="34" charset="0"/>
            </a:endParaRPr>
          </a:p>
        </p:txBody>
      </p:sp>
      <p:pic>
        <p:nvPicPr>
          <p:cNvPr id="50" name="Picture 3">
            <a:extLst>
              <a:ext uri="{FF2B5EF4-FFF2-40B4-BE49-F238E27FC236}">
                <a16:creationId xmlns:a16="http://schemas.microsoft.com/office/drawing/2014/main" id="{66B3C9FF-CED8-4500-BE4E-80A14BE817A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048" t="7824" r="4387" b="4713"/>
          <a:stretch/>
        </p:blipFill>
        <p:spPr bwMode="auto">
          <a:xfrm>
            <a:off x="1661958" y="1560460"/>
            <a:ext cx="1556658" cy="1556658"/>
          </a:xfrm>
          <a:prstGeom prst="ellipse">
            <a:avLst/>
          </a:prstGeom>
          <a:noFill/>
          <a:ln>
            <a:noFill/>
          </a:ln>
          <a:effectLst>
            <a:outerShdw blurRad="25400" dist="127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3" name="Rectangle 20">
            <a:extLst>
              <a:ext uri="{FF2B5EF4-FFF2-40B4-BE49-F238E27FC236}">
                <a16:creationId xmlns:a16="http://schemas.microsoft.com/office/drawing/2014/main" id="{C3739FAB-F377-47C1-819A-DAA0BB9918EF}"/>
              </a:ext>
            </a:extLst>
          </p:cNvPr>
          <p:cNvSpPr/>
          <p:nvPr/>
        </p:nvSpPr>
        <p:spPr>
          <a:xfrm>
            <a:off x="460286" y="1102345"/>
            <a:ext cx="4041859" cy="306626"/>
          </a:xfrm>
          <a:prstGeom prst="rect">
            <a:avLst/>
          </a:prstGeom>
          <a:solidFill>
            <a:srgbClr val="018472">
              <a:alpha val="6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solidFill>
                  <a:schemeClr val="bg1"/>
                </a:solidFill>
                <a:latin typeface="Century Gothic" panose="020B0502020202020204" pitchFamily="34" charset="0"/>
              </a:rPr>
              <a:t>ISCHEMIA REPERFUSION INJURY (IRI)</a:t>
            </a:r>
          </a:p>
        </p:txBody>
      </p:sp>
      <p:sp>
        <p:nvSpPr>
          <p:cNvPr id="55" name="Rectangle 23">
            <a:extLst>
              <a:ext uri="{FF2B5EF4-FFF2-40B4-BE49-F238E27FC236}">
                <a16:creationId xmlns:a16="http://schemas.microsoft.com/office/drawing/2014/main" id="{579CCF6F-0CF8-442D-9272-1E1CF0A368DB}"/>
              </a:ext>
            </a:extLst>
          </p:cNvPr>
          <p:cNvSpPr/>
          <p:nvPr/>
        </p:nvSpPr>
        <p:spPr>
          <a:xfrm>
            <a:off x="4813651" y="1122122"/>
            <a:ext cx="3988823" cy="5031411"/>
          </a:xfrm>
          <a:prstGeom prst="rect">
            <a:avLst/>
          </a:prstGeom>
          <a:solidFill>
            <a:schemeClr val="bg1">
              <a:lumMod val="75000"/>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b="1">
              <a:ln w="6350" cmpd="sng">
                <a:solidFill>
                  <a:schemeClr val="tx1"/>
                </a:solidFill>
              </a:ln>
              <a:solidFill>
                <a:schemeClr val="bg1"/>
              </a:solidFill>
              <a:latin typeface="Century Gothic" panose="020B0502020202020204" pitchFamily="34" charset="0"/>
            </a:endParaRPr>
          </a:p>
        </p:txBody>
      </p:sp>
      <p:pic>
        <p:nvPicPr>
          <p:cNvPr id="56" name="Picture 2" descr="Q:\Corline\Presentation\Preservation.jpg">
            <a:extLst>
              <a:ext uri="{FF2B5EF4-FFF2-40B4-BE49-F238E27FC236}">
                <a16:creationId xmlns:a16="http://schemas.microsoft.com/office/drawing/2014/main" id="{F581FB52-2676-4DD0-8F82-35F1A1053B8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2481" r="16277"/>
          <a:stretch/>
        </p:blipFill>
        <p:spPr bwMode="auto">
          <a:xfrm>
            <a:off x="6043761" y="1576885"/>
            <a:ext cx="1579133" cy="1478241"/>
          </a:xfrm>
          <a:prstGeom prst="ellipse">
            <a:avLst/>
          </a:prstGeom>
          <a:noFill/>
          <a:effectLst>
            <a:outerShdw blurRad="25400" dist="12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9" name="TextBox 6">
            <a:extLst>
              <a:ext uri="{FF2B5EF4-FFF2-40B4-BE49-F238E27FC236}">
                <a16:creationId xmlns:a16="http://schemas.microsoft.com/office/drawing/2014/main" id="{CFC77622-C474-45C5-A95D-65609DAF7971}"/>
              </a:ext>
            </a:extLst>
          </p:cNvPr>
          <p:cNvSpPr txBox="1"/>
          <p:nvPr/>
        </p:nvSpPr>
        <p:spPr>
          <a:xfrm>
            <a:off x="4972655" y="3206902"/>
            <a:ext cx="3675291" cy="2462213"/>
          </a:xfrm>
          <a:prstGeom prst="rect">
            <a:avLst/>
          </a:prstGeom>
          <a:noFill/>
        </p:spPr>
        <p:txBody>
          <a:bodyPr wrap="square" rtlCol="0">
            <a:spAutoFit/>
          </a:bodyPr>
          <a:lstStyle/>
          <a:p>
            <a:r>
              <a:rPr lang="en-US" sz="1400" i="1" dirty="0">
                <a:solidFill>
                  <a:schemeClr val="bg1"/>
                </a:solidFill>
                <a:latin typeface="Century Gothic" panose="020B0502020202020204" pitchFamily="34" charset="0"/>
              </a:rPr>
              <a:t>During preservation, the kidney lacks natural blood flow and consequently has insufficient oxygen supply (</a:t>
            </a:r>
            <a:r>
              <a:rPr lang="en-US" sz="1400" dirty="0">
                <a:solidFill>
                  <a:schemeClr val="bg1"/>
                </a:solidFill>
                <a:latin typeface="Century Gothic" panose="020B0502020202020204" pitchFamily="34" charset="0"/>
              </a:rPr>
              <a:t>ischemia</a:t>
            </a:r>
            <a:r>
              <a:rPr lang="en-US" sz="1400" i="1" dirty="0">
                <a:solidFill>
                  <a:schemeClr val="bg1"/>
                </a:solidFill>
                <a:latin typeface="Century Gothic" panose="020B0502020202020204" pitchFamily="34" charset="0"/>
              </a:rPr>
              <a:t>)</a:t>
            </a:r>
          </a:p>
          <a:p>
            <a:endParaRPr lang="en-US" sz="1400" dirty="0">
              <a:solidFill>
                <a:schemeClr val="bg1"/>
              </a:solidFill>
              <a:latin typeface="Century Gothic" panose="020B0502020202020204" pitchFamily="34" charset="0"/>
            </a:endParaRPr>
          </a:p>
          <a:p>
            <a:r>
              <a:rPr lang="en-US" sz="1400" i="1" dirty="0">
                <a:solidFill>
                  <a:schemeClr val="bg1"/>
                </a:solidFill>
                <a:latin typeface="Century Gothic" panose="020B0502020202020204" pitchFamily="34" charset="0"/>
              </a:rPr>
              <a:t>Ischemia causes blood vessel damage manifested as endothelial activation and shedding, and when kidney is connected to the recipient’s blood flow, an immune thrombotic reaction will occur (</a:t>
            </a:r>
            <a:r>
              <a:rPr lang="en-US" sz="1400" dirty="0">
                <a:solidFill>
                  <a:schemeClr val="bg1"/>
                </a:solidFill>
                <a:latin typeface="Century Gothic" panose="020B0502020202020204" pitchFamily="34" charset="0"/>
              </a:rPr>
              <a:t>reperfusion injury</a:t>
            </a:r>
            <a:r>
              <a:rPr lang="en-US" sz="1400" i="1" dirty="0">
                <a:solidFill>
                  <a:schemeClr val="bg1"/>
                </a:solidFill>
                <a:latin typeface="Century Gothic" panose="020B0502020202020204" pitchFamily="34" charset="0"/>
              </a:rPr>
              <a:t>)</a:t>
            </a:r>
          </a:p>
          <a:p>
            <a:endParaRPr lang="en-US" sz="1400" i="1" dirty="0">
              <a:solidFill>
                <a:schemeClr val="bg1"/>
              </a:solidFill>
              <a:latin typeface="Century Gothic" panose="020B0502020202020204" pitchFamily="34" charset="0"/>
            </a:endParaRPr>
          </a:p>
        </p:txBody>
      </p:sp>
      <p:sp>
        <p:nvSpPr>
          <p:cNvPr id="61" name="Rectangle 20">
            <a:extLst>
              <a:ext uri="{FF2B5EF4-FFF2-40B4-BE49-F238E27FC236}">
                <a16:creationId xmlns:a16="http://schemas.microsoft.com/office/drawing/2014/main" id="{B8907445-F987-485D-BBB0-632A11485463}"/>
              </a:ext>
            </a:extLst>
          </p:cNvPr>
          <p:cNvSpPr/>
          <p:nvPr/>
        </p:nvSpPr>
        <p:spPr>
          <a:xfrm>
            <a:off x="4813212" y="1112597"/>
            <a:ext cx="3989263" cy="306626"/>
          </a:xfrm>
          <a:prstGeom prst="rect">
            <a:avLst/>
          </a:prstGeom>
          <a:solidFill>
            <a:srgbClr val="018472">
              <a:alpha val="6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solidFill>
                  <a:schemeClr val="bg1"/>
                </a:solidFill>
                <a:latin typeface="Century Gothic" panose="020B0502020202020204" pitchFamily="34" charset="0"/>
              </a:rPr>
              <a:t>ORGAN PRESERVATION IS A MAJOR FACTOR</a:t>
            </a:r>
          </a:p>
        </p:txBody>
      </p:sp>
      <p:sp>
        <p:nvSpPr>
          <p:cNvPr id="2" name="Rektangel 1">
            <a:extLst>
              <a:ext uri="{FF2B5EF4-FFF2-40B4-BE49-F238E27FC236}">
                <a16:creationId xmlns:a16="http://schemas.microsoft.com/office/drawing/2014/main" id="{A5C90BF4-2027-46ED-BFB2-22F17E931DFA}"/>
              </a:ext>
            </a:extLst>
          </p:cNvPr>
          <p:cNvSpPr/>
          <p:nvPr/>
        </p:nvSpPr>
        <p:spPr>
          <a:xfrm>
            <a:off x="1470829" y="6205898"/>
            <a:ext cx="6031208" cy="584775"/>
          </a:xfrm>
          <a:prstGeom prst="rect">
            <a:avLst/>
          </a:prstGeom>
        </p:spPr>
        <p:txBody>
          <a:bodyPr wrap="square">
            <a:spAutoFit/>
          </a:bodyPr>
          <a:lstStyle/>
          <a:p>
            <a:endParaRPr lang="en-US" i="1" dirty="0">
              <a:solidFill>
                <a:schemeClr val="bg1"/>
              </a:solidFill>
              <a:latin typeface="Century Gothic" panose="020B0502020202020204" pitchFamily="34" charset="0"/>
            </a:endParaRPr>
          </a:p>
          <a:p>
            <a:r>
              <a:rPr lang="en-US" sz="1400" b="1" i="1" dirty="0">
                <a:solidFill>
                  <a:schemeClr val="bg1"/>
                </a:solidFill>
                <a:latin typeface="Century Gothic" panose="020B0502020202020204" pitchFamily="34" charset="0"/>
              </a:rPr>
              <a:t>… and there is currently no drug approved for prevention of IRI/DGF</a:t>
            </a:r>
          </a:p>
        </p:txBody>
      </p:sp>
      <p:grpSp>
        <p:nvGrpSpPr>
          <p:cNvPr id="19" name="Group 45">
            <a:extLst>
              <a:ext uri="{FF2B5EF4-FFF2-40B4-BE49-F238E27FC236}">
                <a16:creationId xmlns:a16="http://schemas.microsoft.com/office/drawing/2014/main" id="{A3609657-B139-4EAC-95B8-EF5D890D3DC7}"/>
              </a:ext>
            </a:extLst>
          </p:cNvPr>
          <p:cNvGrpSpPr/>
          <p:nvPr/>
        </p:nvGrpSpPr>
        <p:grpSpPr>
          <a:xfrm>
            <a:off x="191252" y="6559899"/>
            <a:ext cx="8761494" cy="227014"/>
            <a:chOff x="173812" y="6456923"/>
            <a:chExt cx="8761494" cy="227014"/>
          </a:xfrm>
        </p:grpSpPr>
        <p:pic>
          <p:nvPicPr>
            <p:cNvPr id="20" name="Picture 15">
              <a:extLst>
                <a:ext uri="{FF2B5EF4-FFF2-40B4-BE49-F238E27FC236}">
                  <a16:creationId xmlns:a16="http://schemas.microsoft.com/office/drawing/2014/main" id="{9747937D-B22B-4568-AF7B-8E876708348B}"/>
                </a:ext>
              </a:extLst>
            </p:cNvPr>
            <p:cNvPicPr>
              <a:picLocks noChangeAspect="1"/>
            </p:cNvPicPr>
            <p:nvPr/>
          </p:nvPicPr>
          <p:blipFill>
            <a:blip r:embed="rId6"/>
            <a:stretch>
              <a:fillRect/>
            </a:stretch>
          </p:blipFill>
          <p:spPr>
            <a:xfrm>
              <a:off x="8294922" y="6456923"/>
              <a:ext cx="640384" cy="198547"/>
            </a:xfrm>
            <a:prstGeom prst="rect">
              <a:avLst/>
            </a:prstGeom>
          </p:spPr>
        </p:pic>
        <p:sp>
          <p:nvSpPr>
            <p:cNvPr id="21" name="Slide Number Placeholder 3">
              <a:extLst>
                <a:ext uri="{FF2B5EF4-FFF2-40B4-BE49-F238E27FC236}">
                  <a16:creationId xmlns:a16="http://schemas.microsoft.com/office/drawing/2014/main" id="{65058558-9DF7-421C-8079-05F6AD58173B}"/>
                </a:ext>
              </a:extLst>
            </p:cNvPr>
            <p:cNvSpPr txBox="1">
              <a:spLocks/>
            </p:cNvSpPr>
            <p:nvPr/>
          </p:nvSpPr>
          <p:spPr bwMode="auto">
            <a:xfrm>
              <a:off x="173812" y="6471212"/>
              <a:ext cx="229465"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r" rtl="0" fontAlgn="base">
                <a:spcBef>
                  <a:spcPct val="0"/>
                </a:spcBef>
                <a:spcAft>
                  <a:spcPct val="0"/>
                </a:spcAft>
                <a:defRPr sz="1200" b="1" i="0" kern="1200">
                  <a:solidFill>
                    <a:srgbClr val="1A2E5E"/>
                  </a:solidFill>
                  <a:latin typeface="Calibri" pitchFamily="34" charset="0"/>
                  <a:ea typeface="+mn-ea"/>
                  <a:cs typeface="Calibri" pitchFamily="34" charset="0"/>
                </a:defRPr>
              </a:lvl1pPr>
              <a:lvl2pPr marL="457200" algn="ctr" rtl="0" fontAlgn="base">
                <a:spcBef>
                  <a:spcPct val="0"/>
                </a:spcBef>
                <a:spcAft>
                  <a:spcPct val="0"/>
                </a:spcAft>
                <a:defRPr sz="1500" i="1" kern="1200">
                  <a:solidFill>
                    <a:schemeClr val="tx1"/>
                  </a:solidFill>
                  <a:latin typeface="Arial" charset="0"/>
                  <a:ea typeface="+mn-ea"/>
                  <a:cs typeface="+mn-cs"/>
                </a:defRPr>
              </a:lvl2pPr>
              <a:lvl3pPr marL="914400" algn="ctr" rtl="0" fontAlgn="base">
                <a:spcBef>
                  <a:spcPct val="0"/>
                </a:spcBef>
                <a:spcAft>
                  <a:spcPct val="0"/>
                </a:spcAft>
                <a:defRPr sz="1500" i="1" kern="1200">
                  <a:solidFill>
                    <a:schemeClr val="tx1"/>
                  </a:solidFill>
                  <a:latin typeface="Arial" charset="0"/>
                  <a:ea typeface="+mn-ea"/>
                  <a:cs typeface="+mn-cs"/>
                </a:defRPr>
              </a:lvl3pPr>
              <a:lvl4pPr marL="1371600" algn="ctr" rtl="0" fontAlgn="base">
                <a:spcBef>
                  <a:spcPct val="0"/>
                </a:spcBef>
                <a:spcAft>
                  <a:spcPct val="0"/>
                </a:spcAft>
                <a:defRPr sz="1500" i="1" kern="1200">
                  <a:solidFill>
                    <a:schemeClr val="tx1"/>
                  </a:solidFill>
                  <a:latin typeface="Arial" charset="0"/>
                  <a:ea typeface="+mn-ea"/>
                  <a:cs typeface="+mn-cs"/>
                </a:defRPr>
              </a:lvl4pPr>
              <a:lvl5pPr marL="1828800" algn="ctr" rtl="0" fontAlgn="base">
                <a:spcBef>
                  <a:spcPct val="0"/>
                </a:spcBef>
                <a:spcAft>
                  <a:spcPct val="0"/>
                </a:spcAft>
                <a:defRPr sz="1500" i="1" kern="1200">
                  <a:solidFill>
                    <a:schemeClr val="tx1"/>
                  </a:solidFill>
                  <a:latin typeface="Arial" charset="0"/>
                  <a:ea typeface="+mn-ea"/>
                  <a:cs typeface="+mn-cs"/>
                </a:defRPr>
              </a:lvl5pPr>
              <a:lvl6pPr marL="2286000" algn="l" defTabSz="914400" rtl="0" eaLnBrk="1" latinLnBrk="0" hangingPunct="1">
                <a:defRPr sz="1500" i="1" kern="1200">
                  <a:solidFill>
                    <a:schemeClr val="tx1"/>
                  </a:solidFill>
                  <a:latin typeface="Arial" charset="0"/>
                  <a:ea typeface="+mn-ea"/>
                  <a:cs typeface="+mn-cs"/>
                </a:defRPr>
              </a:lvl6pPr>
              <a:lvl7pPr marL="2743200" algn="l" defTabSz="914400" rtl="0" eaLnBrk="1" latinLnBrk="0" hangingPunct="1">
                <a:defRPr sz="1500" i="1" kern="1200">
                  <a:solidFill>
                    <a:schemeClr val="tx1"/>
                  </a:solidFill>
                  <a:latin typeface="Arial" charset="0"/>
                  <a:ea typeface="+mn-ea"/>
                  <a:cs typeface="+mn-cs"/>
                </a:defRPr>
              </a:lvl7pPr>
              <a:lvl8pPr marL="3200400" algn="l" defTabSz="914400" rtl="0" eaLnBrk="1" latinLnBrk="0" hangingPunct="1">
                <a:defRPr sz="1500" i="1" kern="1200">
                  <a:solidFill>
                    <a:schemeClr val="tx1"/>
                  </a:solidFill>
                  <a:latin typeface="Arial" charset="0"/>
                  <a:ea typeface="+mn-ea"/>
                  <a:cs typeface="+mn-cs"/>
                </a:defRPr>
              </a:lvl8pPr>
              <a:lvl9pPr marL="3657600" algn="l" defTabSz="914400" rtl="0" eaLnBrk="1" latinLnBrk="0" hangingPunct="1">
                <a:defRPr sz="1500" i="1" kern="1200">
                  <a:solidFill>
                    <a:schemeClr val="tx1"/>
                  </a:solidFill>
                  <a:latin typeface="Arial" charset="0"/>
                  <a:ea typeface="+mn-ea"/>
                  <a:cs typeface="+mn-cs"/>
                </a:defRPr>
              </a:lvl9pPr>
            </a:lstStyle>
            <a:p>
              <a:pPr algn="ctr"/>
              <a:fld id="{1DB3CFCC-E593-4833-9A89-BA51E30A354E}" type="slidenum">
                <a:rPr lang="nb-NO" altLang="nn-NO" sz="900" smtClean="0">
                  <a:solidFill>
                    <a:schemeClr val="bg1"/>
                  </a:solidFill>
                </a:rPr>
                <a:pPr algn="ctr"/>
                <a:t>4</a:t>
              </a:fld>
              <a:endParaRPr lang="nb-NO" altLang="nn-NO" sz="900" dirty="0">
                <a:solidFill>
                  <a:schemeClr val="bg1"/>
                </a:solidFill>
              </a:endParaRPr>
            </a:p>
          </p:txBody>
        </p:sp>
      </p:grpSp>
    </p:spTree>
    <p:extLst>
      <p:ext uri="{BB962C8B-B14F-4D97-AF65-F5344CB8AC3E}">
        <p14:creationId xmlns:p14="http://schemas.microsoft.com/office/powerpoint/2010/main" val="10022629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Bildobjekt 31">
            <a:extLst>
              <a:ext uri="{FF2B5EF4-FFF2-40B4-BE49-F238E27FC236}">
                <a16:creationId xmlns:a16="http://schemas.microsoft.com/office/drawing/2014/main" id="{0B7BC8A4-2A05-44D5-9DC3-DE7C6E2532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9" y="2780"/>
            <a:ext cx="9156600" cy="6867450"/>
          </a:xfrm>
          <a:prstGeom prst="rect">
            <a:avLst/>
          </a:prstGeom>
        </p:spPr>
      </p:pic>
      <p:sp>
        <p:nvSpPr>
          <p:cNvPr id="14" name="TextBox 2053">
            <a:extLst>
              <a:ext uri="{FF2B5EF4-FFF2-40B4-BE49-F238E27FC236}">
                <a16:creationId xmlns:a16="http://schemas.microsoft.com/office/drawing/2014/main" id="{CB547D4F-1BB8-43BD-888F-54F98E82B314}"/>
              </a:ext>
            </a:extLst>
          </p:cNvPr>
          <p:cNvSpPr txBox="1"/>
          <p:nvPr/>
        </p:nvSpPr>
        <p:spPr>
          <a:xfrm>
            <a:off x="359938" y="177791"/>
            <a:ext cx="8528563" cy="738664"/>
          </a:xfrm>
          <a:prstGeom prst="rect">
            <a:avLst/>
          </a:prstGeom>
          <a:noFill/>
        </p:spPr>
        <p:txBody>
          <a:bodyPr wrap="square" rtlCol="0">
            <a:spAutoFit/>
          </a:bodyPr>
          <a:lstStyle/>
          <a:p>
            <a:r>
              <a:rPr lang="en-US" sz="2100" b="1" i="1" dirty="0">
                <a:solidFill>
                  <a:schemeClr val="bg1"/>
                </a:solidFill>
                <a:latin typeface="Century Gothic" panose="020B0502020202020204" pitchFamily="34" charset="0"/>
              </a:rPr>
              <a:t>Increased use of marginal deceased donors drives incidence of IRI/DGF</a:t>
            </a:r>
            <a:endParaRPr lang="en-US" sz="2100" i="1" dirty="0">
              <a:solidFill>
                <a:schemeClr val="bg1"/>
              </a:solidFill>
              <a:latin typeface="Century Gothic" panose="020B0502020202020204" pitchFamily="34" charset="0"/>
            </a:endParaRPr>
          </a:p>
        </p:txBody>
      </p:sp>
      <p:cxnSp>
        <p:nvCxnSpPr>
          <p:cNvPr id="34" name="Straight Connector 37">
            <a:extLst>
              <a:ext uri="{FF2B5EF4-FFF2-40B4-BE49-F238E27FC236}">
                <a16:creationId xmlns:a16="http://schemas.microsoft.com/office/drawing/2014/main" id="{E69FE65A-C344-4C2D-8315-9C7D720B8A3C}"/>
              </a:ext>
            </a:extLst>
          </p:cNvPr>
          <p:cNvCxnSpPr/>
          <p:nvPr/>
        </p:nvCxnSpPr>
        <p:spPr>
          <a:xfrm>
            <a:off x="5880989" y="1433703"/>
            <a:ext cx="444146"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0" name="TextBox 32">
            <a:extLst>
              <a:ext uri="{FF2B5EF4-FFF2-40B4-BE49-F238E27FC236}">
                <a16:creationId xmlns:a16="http://schemas.microsoft.com/office/drawing/2014/main" id="{1514DB88-8322-44A9-B771-01AFAF6BB85E}"/>
              </a:ext>
            </a:extLst>
          </p:cNvPr>
          <p:cNvSpPr txBox="1"/>
          <p:nvPr/>
        </p:nvSpPr>
        <p:spPr>
          <a:xfrm>
            <a:off x="426793" y="6041103"/>
            <a:ext cx="3469095" cy="200055"/>
          </a:xfrm>
          <a:prstGeom prst="rect">
            <a:avLst/>
          </a:prstGeom>
          <a:noFill/>
        </p:spPr>
        <p:txBody>
          <a:bodyPr wrap="square" rtlCol="0">
            <a:spAutoFit/>
          </a:bodyPr>
          <a:lstStyle/>
          <a:p>
            <a:r>
              <a:rPr lang="en-GB" sz="700" dirty="0">
                <a:solidFill>
                  <a:schemeClr val="bg1"/>
                </a:solidFill>
                <a:latin typeface="Century Gothic" panose="020B0502020202020204" pitchFamily="34" charset="0"/>
              </a:rPr>
              <a:t>Source: OPTN,: CORLINE KOL survey, June 2019 </a:t>
            </a:r>
            <a:r>
              <a:rPr lang="en-GB" sz="700" dirty="0" err="1">
                <a:solidFill>
                  <a:schemeClr val="bg1"/>
                </a:solidFill>
                <a:latin typeface="Century Gothic" panose="020B0502020202020204" pitchFamily="34" charset="0"/>
              </a:rPr>
              <a:t>GroupH</a:t>
            </a:r>
            <a:endParaRPr lang="en-GB" sz="700" dirty="0">
              <a:solidFill>
                <a:schemeClr val="bg1"/>
              </a:solidFill>
              <a:latin typeface="Century Gothic" panose="020B0502020202020204" pitchFamily="34" charset="0"/>
            </a:endParaRPr>
          </a:p>
        </p:txBody>
      </p:sp>
      <p:grpSp>
        <p:nvGrpSpPr>
          <p:cNvPr id="41" name="Group 45">
            <a:extLst>
              <a:ext uri="{FF2B5EF4-FFF2-40B4-BE49-F238E27FC236}">
                <a16:creationId xmlns:a16="http://schemas.microsoft.com/office/drawing/2014/main" id="{187EB6C9-F411-41F7-8298-52788D74A31D}"/>
              </a:ext>
            </a:extLst>
          </p:cNvPr>
          <p:cNvGrpSpPr/>
          <p:nvPr/>
        </p:nvGrpSpPr>
        <p:grpSpPr>
          <a:xfrm>
            <a:off x="191252" y="6559899"/>
            <a:ext cx="8761494" cy="227014"/>
            <a:chOff x="173812" y="6456923"/>
            <a:chExt cx="8761494" cy="227014"/>
          </a:xfrm>
        </p:grpSpPr>
        <p:pic>
          <p:nvPicPr>
            <p:cNvPr id="42" name="Picture 15">
              <a:extLst>
                <a:ext uri="{FF2B5EF4-FFF2-40B4-BE49-F238E27FC236}">
                  <a16:creationId xmlns:a16="http://schemas.microsoft.com/office/drawing/2014/main" id="{0ED78282-9385-4AFA-BC44-D250EEAB78B8}"/>
                </a:ext>
              </a:extLst>
            </p:cNvPr>
            <p:cNvPicPr>
              <a:picLocks noChangeAspect="1"/>
            </p:cNvPicPr>
            <p:nvPr/>
          </p:nvPicPr>
          <p:blipFill>
            <a:blip r:embed="rId4"/>
            <a:stretch>
              <a:fillRect/>
            </a:stretch>
          </p:blipFill>
          <p:spPr>
            <a:xfrm>
              <a:off x="8294922" y="6456923"/>
              <a:ext cx="640384" cy="198547"/>
            </a:xfrm>
            <a:prstGeom prst="rect">
              <a:avLst/>
            </a:prstGeom>
          </p:spPr>
        </p:pic>
        <p:sp>
          <p:nvSpPr>
            <p:cNvPr id="43" name="Slide Number Placeholder 3">
              <a:extLst>
                <a:ext uri="{FF2B5EF4-FFF2-40B4-BE49-F238E27FC236}">
                  <a16:creationId xmlns:a16="http://schemas.microsoft.com/office/drawing/2014/main" id="{6BAF568D-8678-41E9-8090-B1782B4609D0}"/>
                </a:ext>
              </a:extLst>
            </p:cNvPr>
            <p:cNvSpPr txBox="1">
              <a:spLocks/>
            </p:cNvSpPr>
            <p:nvPr/>
          </p:nvSpPr>
          <p:spPr bwMode="auto">
            <a:xfrm>
              <a:off x="173812" y="6471212"/>
              <a:ext cx="229465"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r" rtl="0" fontAlgn="base">
                <a:spcBef>
                  <a:spcPct val="0"/>
                </a:spcBef>
                <a:spcAft>
                  <a:spcPct val="0"/>
                </a:spcAft>
                <a:defRPr sz="1200" b="1" i="0" kern="1200">
                  <a:solidFill>
                    <a:srgbClr val="1A2E5E"/>
                  </a:solidFill>
                  <a:latin typeface="Calibri" pitchFamily="34" charset="0"/>
                  <a:ea typeface="+mn-ea"/>
                  <a:cs typeface="Calibri" pitchFamily="34" charset="0"/>
                </a:defRPr>
              </a:lvl1pPr>
              <a:lvl2pPr marL="457200" algn="ctr" rtl="0" fontAlgn="base">
                <a:spcBef>
                  <a:spcPct val="0"/>
                </a:spcBef>
                <a:spcAft>
                  <a:spcPct val="0"/>
                </a:spcAft>
                <a:defRPr sz="1500" i="1" kern="1200">
                  <a:solidFill>
                    <a:schemeClr val="tx1"/>
                  </a:solidFill>
                  <a:latin typeface="Arial" charset="0"/>
                  <a:ea typeface="+mn-ea"/>
                  <a:cs typeface="+mn-cs"/>
                </a:defRPr>
              </a:lvl2pPr>
              <a:lvl3pPr marL="914400" algn="ctr" rtl="0" fontAlgn="base">
                <a:spcBef>
                  <a:spcPct val="0"/>
                </a:spcBef>
                <a:spcAft>
                  <a:spcPct val="0"/>
                </a:spcAft>
                <a:defRPr sz="1500" i="1" kern="1200">
                  <a:solidFill>
                    <a:schemeClr val="tx1"/>
                  </a:solidFill>
                  <a:latin typeface="Arial" charset="0"/>
                  <a:ea typeface="+mn-ea"/>
                  <a:cs typeface="+mn-cs"/>
                </a:defRPr>
              </a:lvl3pPr>
              <a:lvl4pPr marL="1371600" algn="ctr" rtl="0" fontAlgn="base">
                <a:spcBef>
                  <a:spcPct val="0"/>
                </a:spcBef>
                <a:spcAft>
                  <a:spcPct val="0"/>
                </a:spcAft>
                <a:defRPr sz="1500" i="1" kern="1200">
                  <a:solidFill>
                    <a:schemeClr val="tx1"/>
                  </a:solidFill>
                  <a:latin typeface="Arial" charset="0"/>
                  <a:ea typeface="+mn-ea"/>
                  <a:cs typeface="+mn-cs"/>
                </a:defRPr>
              </a:lvl4pPr>
              <a:lvl5pPr marL="1828800" algn="ctr" rtl="0" fontAlgn="base">
                <a:spcBef>
                  <a:spcPct val="0"/>
                </a:spcBef>
                <a:spcAft>
                  <a:spcPct val="0"/>
                </a:spcAft>
                <a:defRPr sz="1500" i="1" kern="1200">
                  <a:solidFill>
                    <a:schemeClr val="tx1"/>
                  </a:solidFill>
                  <a:latin typeface="Arial" charset="0"/>
                  <a:ea typeface="+mn-ea"/>
                  <a:cs typeface="+mn-cs"/>
                </a:defRPr>
              </a:lvl5pPr>
              <a:lvl6pPr marL="2286000" algn="l" defTabSz="914400" rtl="0" eaLnBrk="1" latinLnBrk="0" hangingPunct="1">
                <a:defRPr sz="1500" i="1" kern="1200">
                  <a:solidFill>
                    <a:schemeClr val="tx1"/>
                  </a:solidFill>
                  <a:latin typeface="Arial" charset="0"/>
                  <a:ea typeface="+mn-ea"/>
                  <a:cs typeface="+mn-cs"/>
                </a:defRPr>
              </a:lvl6pPr>
              <a:lvl7pPr marL="2743200" algn="l" defTabSz="914400" rtl="0" eaLnBrk="1" latinLnBrk="0" hangingPunct="1">
                <a:defRPr sz="1500" i="1" kern="1200">
                  <a:solidFill>
                    <a:schemeClr val="tx1"/>
                  </a:solidFill>
                  <a:latin typeface="Arial" charset="0"/>
                  <a:ea typeface="+mn-ea"/>
                  <a:cs typeface="+mn-cs"/>
                </a:defRPr>
              </a:lvl7pPr>
              <a:lvl8pPr marL="3200400" algn="l" defTabSz="914400" rtl="0" eaLnBrk="1" latinLnBrk="0" hangingPunct="1">
                <a:defRPr sz="1500" i="1" kern="1200">
                  <a:solidFill>
                    <a:schemeClr val="tx1"/>
                  </a:solidFill>
                  <a:latin typeface="Arial" charset="0"/>
                  <a:ea typeface="+mn-ea"/>
                  <a:cs typeface="+mn-cs"/>
                </a:defRPr>
              </a:lvl8pPr>
              <a:lvl9pPr marL="3657600" algn="l" defTabSz="914400" rtl="0" eaLnBrk="1" latinLnBrk="0" hangingPunct="1">
                <a:defRPr sz="1500" i="1" kern="1200">
                  <a:solidFill>
                    <a:schemeClr val="tx1"/>
                  </a:solidFill>
                  <a:latin typeface="Arial" charset="0"/>
                  <a:ea typeface="+mn-ea"/>
                  <a:cs typeface="+mn-cs"/>
                </a:defRPr>
              </a:lvl9pPr>
            </a:lstStyle>
            <a:p>
              <a:pPr algn="ctr"/>
              <a:fld id="{1DB3CFCC-E593-4833-9A89-BA51E30A354E}" type="slidenum">
                <a:rPr lang="nb-NO" altLang="nn-NO" sz="900" smtClean="0">
                  <a:solidFill>
                    <a:schemeClr val="bg1"/>
                  </a:solidFill>
                </a:rPr>
                <a:pPr algn="ctr"/>
                <a:t>5</a:t>
              </a:fld>
              <a:endParaRPr lang="nb-NO" altLang="nn-NO" sz="900" dirty="0">
                <a:solidFill>
                  <a:schemeClr val="bg1"/>
                </a:solidFill>
              </a:endParaRPr>
            </a:p>
          </p:txBody>
        </p:sp>
      </p:grpSp>
      <p:pic>
        <p:nvPicPr>
          <p:cNvPr id="45" name="Grafik 16">
            <a:extLst>
              <a:ext uri="{FF2B5EF4-FFF2-40B4-BE49-F238E27FC236}">
                <a16:creationId xmlns:a16="http://schemas.microsoft.com/office/drawing/2014/main" id="{9661430F-BB37-43C7-B02C-DAE432F0EEE2}"/>
              </a:ext>
            </a:extLst>
          </p:cNvPr>
          <p:cNvPicPr>
            <a:picLocks noChangeAspect="1"/>
          </p:cNvPicPr>
          <p:nvPr/>
        </p:nvPicPr>
        <p:blipFill>
          <a:blip r:embed="rId5"/>
          <a:stretch>
            <a:fillRect/>
          </a:stretch>
        </p:blipFill>
        <p:spPr>
          <a:xfrm>
            <a:off x="759255" y="1305990"/>
            <a:ext cx="2136957" cy="2227021"/>
          </a:xfrm>
          <a:prstGeom prst="rect">
            <a:avLst/>
          </a:prstGeom>
        </p:spPr>
      </p:pic>
      <p:pic>
        <p:nvPicPr>
          <p:cNvPr id="46" name="Grafik 17">
            <a:extLst>
              <a:ext uri="{FF2B5EF4-FFF2-40B4-BE49-F238E27FC236}">
                <a16:creationId xmlns:a16="http://schemas.microsoft.com/office/drawing/2014/main" id="{4640ED99-D8CF-4585-8E6D-D2EFE91B410A}"/>
              </a:ext>
            </a:extLst>
          </p:cNvPr>
          <p:cNvPicPr>
            <a:picLocks noChangeAspect="1"/>
          </p:cNvPicPr>
          <p:nvPr/>
        </p:nvPicPr>
        <p:blipFill>
          <a:blip r:embed="rId6"/>
          <a:stretch>
            <a:fillRect/>
          </a:stretch>
        </p:blipFill>
        <p:spPr>
          <a:xfrm>
            <a:off x="2500235" y="2030438"/>
            <a:ext cx="479395" cy="479395"/>
          </a:xfrm>
          <a:prstGeom prst="rect">
            <a:avLst/>
          </a:prstGeom>
        </p:spPr>
      </p:pic>
      <p:pic>
        <p:nvPicPr>
          <p:cNvPr id="48" name="Grafik 15">
            <a:extLst>
              <a:ext uri="{FF2B5EF4-FFF2-40B4-BE49-F238E27FC236}">
                <a16:creationId xmlns:a16="http://schemas.microsoft.com/office/drawing/2014/main" id="{942D33C2-13FB-4E01-B268-C0ADD2C970DB}"/>
              </a:ext>
            </a:extLst>
          </p:cNvPr>
          <p:cNvPicPr>
            <a:picLocks noChangeAspect="1"/>
          </p:cNvPicPr>
          <p:nvPr/>
        </p:nvPicPr>
        <p:blipFill>
          <a:blip r:embed="rId7"/>
          <a:stretch>
            <a:fillRect/>
          </a:stretch>
        </p:blipFill>
        <p:spPr>
          <a:xfrm>
            <a:off x="815247" y="3748067"/>
            <a:ext cx="2086040" cy="2182319"/>
          </a:xfrm>
          <a:prstGeom prst="rect">
            <a:avLst/>
          </a:prstGeom>
        </p:spPr>
      </p:pic>
      <p:grpSp>
        <p:nvGrpSpPr>
          <p:cNvPr id="51" name="Gruppieren 19">
            <a:extLst>
              <a:ext uri="{FF2B5EF4-FFF2-40B4-BE49-F238E27FC236}">
                <a16:creationId xmlns:a16="http://schemas.microsoft.com/office/drawing/2014/main" id="{0D82468D-B4E0-4FC2-9639-24404056FBA9}"/>
              </a:ext>
            </a:extLst>
          </p:cNvPr>
          <p:cNvGrpSpPr/>
          <p:nvPr/>
        </p:nvGrpSpPr>
        <p:grpSpPr>
          <a:xfrm>
            <a:off x="2292362" y="4617015"/>
            <a:ext cx="762324" cy="485403"/>
            <a:chOff x="2642476" y="3393225"/>
            <a:chExt cx="792045" cy="503999"/>
          </a:xfrm>
        </p:grpSpPr>
        <p:pic>
          <p:nvPicPr>
            <p:cNvPr id="58" name="Grafik 20">
              <a:extLst>
                <a:ext uri="{FF2B5EF4-FFF2-40B4-BE49-F238E27FC236}">
                  <a16:creationId xmlns:a16="http://schemas.microsoft.com/office/drawing/2014/main" id="{3AC0D231-085B-4733-896C-1A07B393C789}"/>
                </a:ext>
              </a:extLst>
            </p:cNvPr>
            <p:cNvPicPr>
              <a:picLocks noChangeAspect="1"/>
            </p:cNvPicPr>
            <p:nvPr/>
          </p:nvPicPr>
          <p:blipFill>
            <a:blip r:embed="rId8"/>
            <a:stretch>
              <a:fillRect/>
            </a:stretch>
          </p:blipFill>
          <p:spPr>
            <a:xfrm>
              <a:off x="2786499" y="3393225"/>
              <a:ext cx="503999" cy="503999"/>
            </a:xfrm>
            <a:prstGeom prst="rect">
              <a:avLst/>
            </a:prstGeom>
          </p:spPr>
        </p:pic>
        <p:sp>
          <p:nvSpPr>
            <p:cNvPr id="62" name="Rechteck 23">
              <a:extLst>
                <a:ext uri="{FF2B5EF4-FFF2-40B4-BE49-F238E27FC236}">
                  <a16:creationId xmlns:a16="http://schemas.microsoft.com/office/drawing/2014/main" id="{3D7CB0D6-8493-49BF-AC43-AC14A072DE4F}"/>
                </a:ext>
              </a:extLst>
            </p:cNvPr>
            <p:cNvSpPr/>
            <p:nvPr/>
          </p:nvSpPr>
          <p:spPr>
            <a:xfrm>
              <a:off x="2642476" y="3475941"/>
              <a:ext cx="792045" cy="3385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bg1"/>
                  </a:solidFill>
                </a:rPr>
                <a:t>EU5</a:t>
              </a:r>
            </a:p>
          </p:txBody>
        </p:sp>
      </p:grpSp>
      <p:pic>
        <p:nvPicPr>
          <p:cNvPr id="63" name="Grafik 8">
            <a:extLst>
              <a:ext uri="{FF2B5EF4-FFF2-40B4-BE49-F238E27FC236}">
                <a16:creationId xmlns:a16="http://schemas.microsoft.com/office/drawing/2014/main" id="{2A93868D-8B8A-4195-9902-A85BB618DFEE}"/>
              </a:ext>
            </a:extLst>
          </p:cNvPr>
          <p:cNvPicPr>
            <a:picLocks noChangeAspect="1"/>
          </p:cNvPicPr>
          <p:nvPr/>
        </p:nvPicPr>
        <p:blipFill>
          <a:blip r:embed="rId9"/>
          <a:stretch>
            <a:fillRect/>
          </a:stretch>
        </p:blipFill>
        <p:spPr>
          <a:xfrm>
            <a:off x="3734942" y="1269231"/>
            <a:ext cx="2453202" cy="2627206"/>
          </a:xfrm>
          <a:prstGeom prst="rect">
            <a:avLst/>
          </a:prstGeom>
        </p:spPr>
      </p:pic>
      <p:pic>
        <p:nvPicPr>
          <p:cNvPr id="64" name="Grafik 10">
            <a:extLst>
              <a:ext uri="{FF2B5EF4-FFF2-40B4-BE49-F238E27FC236}">
                <a16:creationId xmlns:a16="http://schemas.microsoft.com/office/drawing/2014/main" id="{99107B1B-04ED-4434-9ED1-3A0AEBC9F237}"/>
              </a:ext>
            </a:extLst>
          </p:cNvPr>
          <p:cNvPicPr>
            <a:picLocks noChangeAspect="1"/>
          </p:cNvPicPr>
          <p:nvPr/>
        </p:nvPicPr>
        <p:blipFill>
          <a:blip r:embed="rId6"/>
          <a:stretch>
            <a:fillRect/>
          </a:stretch>
        </p:blipFill>
        <p:spPr>
          <a:xfrm>
            <a:off x="5875472" y="1764182"/>
            <a:ext cx="360000" cy="360000"/>
          </a:xfrm>
          <a:prstGeom prst="rect">
            <a:avLst/>
          </a:prstGeom>
        </p:spPr>
      </p:pic>
      <p:pic>
        <p:nvPicPr>
          <p:cNvPr id="65" name="Grafik 4">
            <a:extLst>
              <a:ext uri="{FF2B5EF4-FFF2-40B4-BE49-F238E27FC236}">
                <a16:creationId xmlns:a16="http://schemas.microsoft.com/office/drawing/2014/main" id="{AEA1918A-36D6-4C5C-A6DD-254D2ABB5E25}"/>
              </a:ext>
            </a:extLst>
          </p:cNvPr>
          <p:cNvPicPr>
            <a:picLocks noChangeAspect="1"/>
          </p:cNvPicPr>
          <p:nvPr/>
        </p:nvPicPr>
        <p:blipFill>
          <a:blip r:embed="rId10"/>
          <a:stretch>
            <a:fillRect/>
          </a:stretch>
        </p:blipFill>
        <p:spPr>
          <a:xfrm>
            <a:off x="3725121" y="3935292"/>
            <a:ext cx="2453201" cy="2574442"/>
          </a:xfrm>
          <a:prstGeom prst="rect">
            <a:avLst/>
          </a:prstGeom>
        </p:spPr>
      </p:pic>
      <p:pic>
        <p:nvPicPr>
          <p:cNvPr id="66" name="Grafik 11">
            <a:extLst>
              <a:ext uri="{FF2B5EF4-FFF2-40B4-BE49-F238E27FC236}">
                <a16:creationId xmlns:a16="http://schemas.microsoft.com/office/drawing/2014/main" id="{C6F6D46D-D440-427D-BACD-360F72A42066}"/>
              </a:ext>
            </a:extLst>
          </p:cNvPr>
          <p:cNvPicPr>
            <a:picLocks noChangeAspect="1"/>
          </p:cNvPicPr>
          <p:nvPr/>
        </p:nvPicPr>
        <p:blipFill>
          <a:blip r:embed="rId11"/>
          <a:stretch>
            <a:fillRect/>
          </a:stretch>
        </p:blipFill>
        <p:spPr>
          <a:xfrm>
            <a:off x="5876861" y="4108860"/>
            <a:ext cx="360000" cy="360000"/>
          </a:xfrm>
          <a:prstGeom prst="rect">
            <a:avLst/>
          </a:prstGeom>
        </p:spPr>
      </p:pic>
      <p:sp>
        <p:nvSpPr>
          <p:cNvPr id="68" name="Rektangel 67">
            <a:extLst>
              <a:ext uri="{FF2B5EF4-FFF2-40B4-BE49-F238E27FC236}">
                <a16:creationId xmlns:a16="http://schemas.microsoft.com/office/drawing/2014/main" id="{7480C974-2314-49B3-A3EB-399E655D8572}"/>
              </a:ext>
            </a:extLst>
          </p:cNvPr>
          <p:cNvSpPr/>
          <p:nvPr/>
        </p:nvSpPr>
        <p:spPr>
          <a:xfrm rot="16200000">
            <a:off x="2406943" y="2576663"/>
            <a:ext cx="2302233" cy="230832"/>
          </a:xfrm>
          <a:prstGeom prst="rect">
            <a:avLst/>
          </a:prstGeom>
        </p:spPr>
        <p:txBody>
          <a:bodyPr wrap="none">
            <a:spAutoFit/>
          </a:bodyPr>
          <a:lstStyle/>
          <a:p>
            <a:r>
              <a:rPr lang="en-GB" sz="900" dirty="0">
                <a:solidFill>
                  <a:schemeClr val="bg1"/>
                </a:solidFill>
                <a:latin typeface="Century Gothic" panose="020B0502020202020204" pitchFamily="34" charset="0"/>
              </a:rPr>
              <a:t>KDPI segment dynamics 2013-2018, US</a:t>
            </a:r>
            <a:endParaRPr lang="en-GB" sz="1000" dirty="0">
              <a:solidFill>
                <a:schemeClr val="bg1"/>
              </a:solidFill>
              <a:latin typeface="Century Gothic" panose="020B0502020202020204" pitchFamily="34" charset="0"/>
            </a:endParaRPr>
          </a:p>
        </p:txBody>
      </p:sp>
      <p:sp>
        <p:nvSpPr>
          <p:cNvPr id="70" name="Rektangel 69">
            <a:extLst>
              <a:ext uri="{FF2B5EF4-FFF2-40B4-BE49-F238E27FC236}">
                <a16:creationId xmlns:a16="http://schemas.microsoft.com/office/drawing/2014/main" id="{ED62B596-C6DF-44B0-85C0-1AC5EF79A96E}"/>
              </a:ext>
            </a:extLst>
          </p:cNvPr>
          <p:cNvSpPr/>
          <p:nvPr/>
        </p:nvSpPr>
        <p:spPr>
          <a:xfrm rot="16200000">
            <a:off x="2382503" y="5218360"/>
            <a:ext cx="2351926" cy="230832"/>
          </a:xfrm>
          <a:prstGeom prst="rect">
            <a:avLst/>
          </a:prstGeom>
        </p:spPr>
        <p:txBody>
          <a:bodyPr wrap="none">
            <a:spAutoFit/>
          </a:bodyPr>
          <a:lstStyle/>
          <a:p>
            <a:r>
              <a:rPr lang="en-GB" sz="900" dirty="0">
                <a:solidFill>
                  <a:schemeClr val="bg1"/>
                </a:solidFill>
                <a:latin typeface="Century Gothic" panose="020B0502020202020204" pitchFamily="34" charset="0"/>
              </a:rPr>
              <a:t>Accepted donor age 2005-2015, Spain</a:t>
            </a:r>
            <a:endParaRPr lang="en-GB" sz="1000" dirty="0">
              <a:solidFill>
                <a:schemeClr val="bg1"/>
              </a:solidFill>
              <a:latin typeface="Century Gothic" panose="020B0502020202020204" pitchFamily="34" charset="0"/>
            </a:endParaRPr>
          </a:p>
        </p:txBody>
      </p:sp>
      <p:sp>
        <p:nvSpPr>
          <p:cNvPr id="71" name="Rektangel 70">
            <a:extLst>
              <a:ext uri="{FF2B5EF4-FFF2-40B4-BE49-F238E27FC236}">
                <a16:creationId xmlns:a16="http://schemas.microsoft.com/office/drawing/2014/main" id="{68F0F5F3-19AF-485F-8BDA-4F347303C73F}"/>
              </a:ext>
            </a:extLst>
          </p:cNvPr>
          <p:cNvSpPr/>
          <p:nvPr/>
        </p:nvSpPr>
        <p:spPr>
          <a:xfrm rot="16200000">
            <a:off x="-424640" y="4772308"/>
            <a:ext cx="2136957" cy="230832"/>
          </a:xfrm>
          <a:prstGeom prst="rect">
            <a:avLst/>
          </a:prstGeom>
        </p:spPr>
        <p:txBody>
          <a:bodyPr wrap="square">
            <a:spAutoFit/>
          </a:bodyPr>
          <a:lstStyle/>
          <a:p>
            <a:r>
              <a:rPr lang="en-GB" sz="900" dirty="0">
                <a:solidFill>
                  <a:schemeClr val="bg1"/>
                </a:solidFill>
                <a:latin typeface="Century Gothic" panose="020B0502020202020204" pitchFamily="34" charset="0"/>
              </a:rPr>
              <a:t># DD transplants 2005-2017  in EU 5</a:t>
            </a:r>
            <a:endParaRPr lang="en-GB" sz="1000" dirty="0">
              <a:solidFill>
                <a:schemeClr val="bg1"/>
              </a:solidFill>
              <a:latin typeface="Century Gothic" panose="020B0502020202020204" pitchFamily="34" charset="0"/>
            </a:endParaRPr>
          </a:p>
        </p:txBody>
      </p:sp>
      <p:sp>
        <p:nvSpPr>
          <p:cNvPr id="72" name="Rektangel 71">
            <a:extLst>
              <a:ext uri="{FF2B5EF4-FFF2-40B4-BE49-F238E27FC236}">
                <a16:creationId xmlns:a16="http://schemas.microsoft.com/office/drawing/2014/main" id="{687A46CF-C671-434E-BD8D-402E9F3996D4}"/>
              </a:ext>
            </a:extLst>
          </p:cNvPr>
          <p:cNvSpPr/>
          <p:nvPr/>
        </p:nvSpPr>
        <p:spPr>
          <a:xfrm rot="16200000">
            <a:off x="-362204" y="2304083"/>
            <a:ext cx="2012089" cy="230832"/>
          </a:xfrm>
          <a:prstGeom prst="rect">
            <a:avLst/>
          </a:prstGeom>
        </p:spPr>
        <p:txBody>
          <a:bodyPr wrap="none">
            <a:spAutoFit/>
          </a:bodyPr>
          <a:lstStyle/>
          <a:p>
            <a:r>
              <a:rPr lang="en-GB" sz="900" dirty="0">
                <a:solidFill>
                  <a:schemeClr val="bg1"/>
                </a:solidFill>
                <a:latin typeface="Century Gothic" panose="020B0502020202020204" pitchFamily="34" charset="0"/>
              </a:rPr>
              <a:t># DD transplants 2005-2017  in US</a:t>
            </a:r>
            <a:endParaRPr lang="en-GB" sz="1000" dirty="0">
              <a:solidFill>
                <a:schemeClr val="bg1"/>
              </a:solidFill>
              <a:latin typeface="Century Gothic" panose="020B0502020202020204" pitchFamily="34" charset="0"/>
            </a:endParaRPr>
          </a:p>
        </p:txBody>
      </p:sp>
      <p:sp>
        <p:nvSpPr>
          <p:cNvPr id="74" name="Rectangle 29">
            <a:extLst>
              <a:ext uri="{FF2B5EF4-FFF2-40B4-BE49-F238E27FC236}">
                <a16:creationId xmlns:a16="http://schemas.microsoft.com/office/drawing/2014/main" id="{D7A15350-C9FE-41D6-9AE2-895BDA74C210}"/>
              </a:ext>
            </a:extLst>
          </p:cNvPr>
          <p:cNvSpPr/>
          <p:nvPr/>
        </p:nvSpPr>
        <p:spPr>
          <a:xfrm>
            <a:off x="442549" y="922470"/>
            <a:ext cx="2798883" cy="5631018"/>
          </a:xfrm>
          <a:prstGeom prst="rect">
            <a:avLst/>
          </a:prstGeom>
          <a:solidFill>
            <a:schemeClr val="bg1">
              <a:lumMod val="75000"/>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b="1">
              <a:ln w="6350" cmpd="sng">
                <a:solidFill>
                  <a:schemeClr val="tx1"/>
                </a:solidFill>
              </a:ln>
              <a:solidFill>
                <a:schemeClr val="bg1"/>
              </a:solidFill>
              <a:latin typeface="Century Gothic" panose="020B0502020202020204" pitchFamily="34" charset="0"/>
            </a:endParaRPr>
          </a:p>
        </p:txBody>
      </p:sp>
      <p:sp>
        <p:nvSpPr>
          <p:cNvPr id="75" name="Rectangle 20">
            <a:extLst>
              <a:ext uri="{FF2B5EF4-FFF2-40B4-BE49-F238E27FC236}">
                <a16:creationId xmlns:a16="http://schemas.microsoft.com/office/drawing/2014/main" id="{932C4475-9845-4FB5-A628-D9E6E6477A85}"/>
              </a:ext>
            </a:extLst>
          </p:cNvPr>
          <p:cNvSpPr/>
          <p:nvPr/>
        </p:nvSpPr>
        <p:spPr>
          <a:xfrm>
            <a:off x="433025" y="863959"/>
            <a:ext cx="2802080" cy="267441"/>
          </a:xfrm>
          <a:prstGeom prst="rect">
            <a:avLst/>
          </a:prstGeom>
          <a:solidFill>
            <a:srgbClr val="018472">
              <a:alpha val="6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solidFill>
                  <a:schemeClr val="bg1"/>
                </a:solidFill>
                <a:latin typeface="Century Gothic" panose="020B0502020202020204" pitchFamily="34" charset="0"/>
              </a:rPr>
              <a:t>Deceased Donor transplants/year</a:t>
            </a:r>
          </a:p>
        </p:txBody>
      </p:sp>
      <p:sp>
        <p:nvSpPr>
          <p:cNvPr id="29" name="Rectangle 29">
            <a:extLst>
              <a:ext uri="{FF2B5EF4-FFF2-40B4-BE49-F238E27FC236}">
                <a16:creationId xmlns:a16="http://schemas.microsoft.com/office/drawing/2014/main" id="{DFEAB44E-44CF-40AE-8028-71C4E9A66A74}"/>
              </a:ext>
            </a:extLst>
          </p:cNvPr>
          <p:cNvSpPr/>
          <p:nvPr/>
        </p:nvSpPr>
        <p:spPr>
          <a:xfrm>
            <a:off x="6666126" y="879512"/>
            <a:ext cx="2218818" cy="5676891"/>
          </a:xfrm>
          <a:prstGeom prst="rect">
            <a:avLst/>
          </a:prstGeom>
          <a:solidFill>
            <a:schemeClr val="bg1">
              <a:lumMod val="75000"/>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b="1" dirty="0">
              <a:ln w="6350" cmpd="sng">
                <a:solidFill>
                  <a:schemeClr val="tx1"/>
                </a:solidFill>
              </a:ln>
              <a:solidFill>
                <a:schemeClr val="bg1"/>
              </a:solidFill>
              <a:latin typeface="Century Gothic" panose="020B0502020202020204" pitchFamily="34" charset="0"/>
            </a:endParaRPr>
          </a:p>
        </p:txBody>
      </p:sp>
      <p:sp>
        <p:nvSpPr>
          <p:cNvPr id="79" name="Rectangle 29">
            <a:extLst>
              <a:ext uri="{FF2B5EF4-FFF2-40B4-BE49-F238E27FC236}">
                <a16:creationId xmlns:a16="http://schemas.microsoft.com/office/drawing/2014/main" id="{E18CF273-0DFB-4B71-8F3D-BA1B88AF2933}"/>
              </a:ext>
            </a:extLst>
          </p:cNvPr>
          <p:cNvSpPr/>
          <p:nvPr/>
        </p:nvSpPr>
        <p:spPr>
          <a:xfrm>
            <a:off x="3420147" y="922469"/>
            <a:ext cx="3009643" cy="5631017"/>
          </a:xfrm>
          <a:prstGeom prst="rect">
            <a:avLst/>
          </a:prstGeom>
          <a:solidFill>
            <a:schemeClr val="bg1">
              <a:lumMod val="75000"/>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b="1" dirty="0">
              <a:ln w="6350" cmpd="sng">
                <a:solidFill>
                  <a:schemeClr val="tx1"/>
                </a:solidFill>
              </a:ln>
              <a:solidFill>
                <a:schemeClr val="bg1"/>
              </a:solidFill>
              <a:latin typeface="Century Gothic" panose="020B0502020202020204" pitchFamily="34" charset="0"/>
            </a:endParaRPr>
          </a:p>
        </p:txBody>
      </p:sp>
      <p:sp>
        <p:nvSpPr>
          <p:cNvPr id="80" name="Rectangle 20">
            <a:extLst>
              <a:ext uri="{FF2B5EF4-FFF2-40B4-BE49-F238E27FC236}">
                <a16:creationId xmlns:a16="http://schemas.microsoft.com/office/drawing/2014/main" id="{01B665F1-A4D6-4866-BD14-C14FAD61BDA7}"/>
              </a:ext>
            </a:extLst>
          </p:cNvPr>
          <p:cNvSpPr/>
          <p:nvPr/>
        </p:nvSpPr>
        <p:spPr>
          <a:xfrm>
            <a:off x="3428433" y="863958"/>
            <a:ext cx="2993929" cy="272154"/>
          </a:xfrm>
          <a:prstGeom prst="rect">
            <a:avLst/>
          </a:prstGeom>
          <a:solidFill>
            <a:srgbClr val="018472">
              <a:alpha val="6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solidFill>
                  <a:schemeClr val="bg1"/>
                </a:solidFill>
                <a:latin typeface="Century Gothic" panose="020B0502020202020204" pitchFamily="34" charset="0"/>
              </a:rPr>
              <a:t>Increase of high KDPI and ECD donors</a:t>
            </a:r>
          </a:p>
        </p:txBody>
      </p:sp>
      <p:sp>
        <p:nvSpPr>
          <p:cNvPr id="28" name="TextBox 2053">
            <a:extLst>
              <a:ext uri="{FF2B5EF4-FFF2-40B4-BE49-F238E27FC236}">
                <a16:creationId xmlns:a16="http://schemas.microsoft.com/office/drawing/2014/main" id="{3CA92BD1-9375-409E-AFC1-AF52E5A7E618}"/>
              </a:ext>
            </a:extLst>
          </p:cNvPr>
          <p:cNvSpPr txBox="1"/>
          <p:nvPr/>
        </p:nvSpPr>
        <p:spPr>
          <a:xfrm>
            <a:off x="6698900" y="1262212"/>
            <a:ext cx="2236736" cy="3062377"/>
          </a:xfrm>
          <a:prstGeom prst="rect">
            <a:avLst/>
          </a:prstGeom>
          <a:noFill/>
        </p:spPr>
        <p:txBody>
          <a:bodyPr wrap="square" rtlCol="0">
            <a:spAutoFit/>
          </a:bodyPr>
          <a:lstStyle/>
          <a:p>
            <a:pPr marL="285750" indent="-285750">
              <a:buFont typeface="Arial" panose="020B0604020202020204" pitchFamily="34" charset="0"/>
              <a:buChar char="•"/>
            </a:pPr>
            <a:r>
              <a:rPr lang="en-US" sz="1600" i="1" dirty="0">
                <a:solidFill>
                  <a:schemeClr val="bg1"/>
                </a:solidFill>
                <a:latin typeface="Century Gothic" panose="020B0502020202020204" pitchFamily="34" charset="0"/>
              </a:rPr>
              <a:t>Every day, 20 people in the US and 10 people in Europe die while on the transplant waiting list. Making better use of marginal donors may help balance organ shortage.</a:t>
            </a:r>
          </a:p>
          <a:p>
            <a:endParaRPr lang="en-US" sz="1700" i="1" dirty="0">
              <a:solidFill>
                <a:schemeClr val="bg1"/>
              </a:solidFill>
              <a:latin typeface="Century Gothic" panose="020B0502020202020204" pitchFamily="34" charset="0"/>
            </a:endParaRPr>
          </a:p>
        </p:txBody>
      </p:sp>
      <p:sp>
        <p:nvSpPr>
          <p:cNvPr id="54" name="TextBox 2053">
            <a:extLst>
              <a:ext uri="{FF2B5EF4-FFF2-40B4-BE49-F238E27FC236}">
                <a16:creationId xmlns:a16="http://schemas.microsoft.com/office/drawing/2014/main" id="{C0CC06DA-72DB-4AC1-8FAC-282324EFC018}"/>
              </a:ext>
            </a:extLst>
          </p:cNvPr>
          <p:cNvSpPr txBox="1"/>
          <p:nvPr/>
        </p:nvSpPr>
        <p:spPr>
          <a:xfrm>
            <a:off x="6673554" y="4241826"/>
            <a:ext cx="2236736" cy="2323713"/>
          </a:xfrm>
          <a:prstGeom prst="rect">
            <a:avLst/>
          </a:prstGeom>
          <a:noFill/>
        </p:spPr>
        <p:txBody>
          <a:bodyPr wrap="square" rtlCol="0">
            <a:spAutoFit/>
          </a:bodyPr>
          <a:lstStyle/>
          <a:p>
            <a:pPr marL="285750" indent="-285750">
              <a:buFont typeface="Arial" panose="020B0604020202020204" pitchFamily="34" charset="0"/>
              <a:buChar char="•"/>
            </a:pPr>
            <a:r>
              <a:rPr lang="en-US" sz="1600" i="1" dirty="0">
                <a:solidFill>
                  <a:schemeClr val="bg1"/>
                </a:solidFill>
                <a:latin typeface="Century Gothic" panose="020B0502020202020204" pitchFamily="34" charset="0"/>
              </a:rPr>
              <a:t>Marginal donors, i.e. high kidney donor profile index (KDPI) and extended criteria donors (ECD), </a:t>
            </a:r>
            <a:r>
              <a:rPr lang="en-US" sz="1600" i="1" u="sng" dirty="0">
                <a:solidFill>
                  <a:schemeClr val="bg1"/>
                </a:solidFill>
                <a:latin typeface="Century Gothic" panose="020B0502020202020204" pitchFamily="34" charset="0"/>
              </a:rPr>
              <a:t>are more susceptible to IRI/DGF</a:t>
            </a:r>
          </a:p>
          <a:p>
            <a:endParaRPr lang="en-US" sz="1700" i="1" dirty="0">
              <a:solidFill>
                <a:schemeClr val="bg1"/>
              </a:solidFill>
              <a:latin typeface="Century Gothic" panose="020B0502020202020204" pitchFamily="34" charset="0"/>
            </a:endParaRPr>
          </a:p>
        </p:txBody>
      </p:sp>
      <p:sp>
        <p:nvSpPr>
          <p:cNvPr id="30" name="Rectangle 20">
            <a:extLst>
              <a:ext uri="{FF2B5EF4-FFF2-40B4-BE49-F238E27FC236}">
                <a16:creationId xmlns:a16="http://schemas.microsoft.com/office/drawing/2014/main" id="{24DD198E-0402-4DAB-A75A-BAB71E8D5918}"/>
              </a:ext>
            </a:extLst>
          </p:cNvPr>
          <p:cNvSpPr/>
          <p:nvPr/>
        </p:nvSpPr>
        <p:spPr>
          <a:xfrm>
            <a:off x="6685984" y="863958"/>
            <a:ext cx="2202518" cy="272154"/>
          </a:xfrm>
          <a:prstGeom prst="rect">
            <a:avLst/>
          </a:prstGeom>
          <a:solidFill>
            <a:srgbClr val="018472">
              <a:alpha val="6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solidFill>
                  <a:schemeClr val="bg1"/>
                </a:solidFill>
                <a:latin typeface="Century Gothic" panose="020B0502020202020204" pitchFamily="34" charset="0"/>
              </a:rPr>
              <a:t>The caveat</a:t>
            </a:r>
          </a:p>
        </p:txBody>
      </p:sp>
    </p:spTree>
    <p:extLst>
      <p:ext uri="{BB962C8B-B14F-4D97-AF65-F5344CB8AC3E}">
        <p14:creationId xmlns:p14="http://schemas.microsoft.com/office/powerpoint/2010/main" val="17962450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Bildobjekt 31">
            <a:extLst>
              <a:ext uri="{FF2B5EF4-FFF2-40B4-BE49-F238E27FC236}">
                <a16:creationId xmlns:a16="http://schemas.microsoft.com/office/drawing/2014/main" id="{0B7BC8A4-2A05-44D5-9DC3-DE7C6E2532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9" y="2780"/>
            <a:ext cx="9156600" cy="6867450"/>
          </a:xfrm>
          <a:prstGeom prst="rect">
            <a:avLst/>
          </a:prstGeom>
        </p:spPr>
      </p:pic>
      <p:sp>
        <p:nvSpPr>
          <p:cNvPr id="14" name="TextBox 2053">
            <a:extLst>
              <a:ext uri="{FF2B5EF4-FFF2-40B4-BE49-F238E27FC236}">
                <a16:creationId xmlns:a16="http://schemas.microsoft.com/office/drawing/2014/main" id="{CB547D4F-1BB8-43BD-888F-54F98E82B314}"/>
              </a:ext>
            </a:extLst>
          </p:cNvPr>
          <p:cNvSpPr txBox="1"/>
          <p:nvPr/>
        </p:nvSpPr>
        <p:spPr>
          <a:xfrm>
            <a:off x="359938" y="177791"/>
            <a:ext cx="8528563" cy="738664"/>
          </a:xfrm>
          <a:prstGeom prst="rect">
            <a:avLst/>
          </a:prstGeom>
          <a:noFill/>
        </p:spPr>
        <p:txBody>
          <a:bodyPr wrap="square" rtlCol="0">
            <a:spAutoFit/>
          </a:bodyPr>
          <a:lstStyle/>
          <a:p>
            <a:r>
              <a:rPr lang="en-US" sz="2100" b="1" i="1" dirty="0">
                <a:solidFill>
                  <a:schemeClr val="bg1"/>
                </a:solidFill>
                <a:latin typeface="Century Gothic" panose="020B0502020202020204" pitchFamily="34" charset="0"/>
              </a:rPr>
              <a:t>And the US administration is leading the way to future segment growth</a:t>
            </a:r>
            <a:endParaRPr lang="en-US" sz="2100" i="1" dirty="0">
              <a:solidFill>
                <a:schemeClr val="bg1"/>
              </a:solidFill>
              <a:latin typeface="Century Gothic" panose="020B0502020202020204" pitchFamily="34" charset="0"/>
            </a:endParaRPr>
          </a:p>
        </p:txBody>
      </p:sp>
      <p:grpSp>
        <p:nvGrpSpPr>
          <p:cNvPr id="41" name="Group 45">
            <a:extLst>
              <a:ext uri="{FF2B5EF4-FFF2-40B4-BE49-F238E27FC236}">
                <a16:creationId xmlns:a16="http://schemas.microsoft.com/office/drawing/2014/main" id="{187EB6C9-F411-41F7-8298-52788D74A31D}"/>
              </a:ext>
            </a:extLst>
          </p:cNvPr>
          <p:cNvGrpSpPr/>
          <p:nvPr/>
        </p:nvGrpSpPr>
        <p:grpSpPr>
          <a:xfrm>
            <a:off x="191252" y="6559899"/>
            <a:ext cx="8761494" cy="227014"/>
            <a:chOff x="173812" y="6456923"/>
            <a:chExt cx="8761494" cy="227014"/>
          </a:xfrm>
        </p:grpSpPr>
        <p:pic>
          <p:nvPicPr>
            <p:cNvPr id="42" name="Picture 15">
              <a:extLst>
                <a:ext uri="{FF2B5EF4-FFF2-40B4-BE49-F238E27FC236}">
                  <a16:creationId xmlns:a16="http://schemas.microsoft.com/office/drawing/2014/main" id="{0ED78282-9385-4AFA-BC44-D250EEAB78B8}"/>
                </a:ext>
              </a:extLst>
            </p:cNvPr>
            <p:cNvPicPr>
              <a:picLocks noChangeAspect="1"/>
            </p:cNvPicPr>
            <p:nvPr/>
          </p:nvPicPr>
          <p:blipFill>
            <a:blip r:embed="rId4"/>
            <a:stretch>
              <a:fillRect/>
            </a:stretch>
          </p:blipFill>
          <p:spPr>
            <a:xfrm>
              <a:off x="8294922" y="6456923"/>
              <a:ext cx="640384" cy="198547"/>
            </a:xfrm>
            <a:prstGeom prst="rect">
              <a:avLst/>
            </a:prstGeom>
          </p:spPr>
        </p:pic>
        <p:sp>
          <p:nvSpPr>
            <p:cNvPr id="43" name="Slide Number Placeholder 3">
              <a:extLst>
                <a:ext uri="{FF2B5EF4-FFF2-40B4-BE49-F238E27FC236}">
                  <a16:creationId xmlns:a16="http://schemas.microsoft.com/office/drawing/2014/main" id="{6BAF568D-8678-41E9-8090-B1782B4609D0}"/>
                </a:ext>
              </a:extLst>
            </p:cNvPr>
            <p:cNvSpPr txBox="1">
              <a:spLocks/>
            </p:cNvSpPr>
            <p:nvPr/>
          </p:nvSpPr>
          <p:spPr bwMode="auto">
            <a:xfrm>
              <a:off x="173812" y="6471212"/>
              <a:ext cx="229465"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r" rtl="0" fontAlgn="base">
                <a:spcBef>
                  <a:spcPct val="0"/>
                </a:spcBef>
                <a:spcAft>
                  <a:spcPct val="0"/>
                </a:spcAft>
                <a:defRPr sz="1200" b="1" i="0" kern="1200">
                  <a:solidFill>
                    <a:srgbClr val="1A2E5E"/>
                  </a:solidFill>
                  <a:latin typeface="Calibri" pitchFamily="34" charset="0"/>
                  <a:ea typeface="+mn-ea"/>
                  <a:cs typeface="Calibri" pitchFamily="34" charset="0"/>
                </a:defRPr>
              </a:lvl1pPr>
              <a:lvl2pPr marL="457200" algn="ctr" rtl="0" fontAlgn="base">
                <a:spcBef>
                  <a:spcPct val="0"/>
                </a:spcBef>
                <a:spcAft>
                  <a:spcPct val="0"/>
                </a:spcAft>
                <a:defRPr sz="1500" i="1" kern="1200">
                  <a:solidFill>
                    <a:schemeClr val="tx1"/>
                  </a:solidFill>
                  <a:latin typeface="Arial" charset="0"/>
                  <a:ea typeface="+mn-ea"/>
                  <a:cs typeface="+mn-cs"/>
                </a:defRPr>
              </a:lvl2pPr>
              <a:lvl3pPr marL="914400" algn="ctr" rtl="0" fontAlgn="base">
                <a:spcBef>
                  <a:spcPct val="0"/>
                </a:spcBef>
                <a:spcAft>
                  <a:spcPct val="0"/>
                </a:spcAft>
                <a:defRPr sz="1500" i="1" kern="1200">
                  <a:solidFill>
                    <a:schemeClr val="tx1"/>
                  </a:solidFill>
                  <a:latin typeface="Arial" charset="0"/>
                  <a:ea typeface="+mn-ea"/>
                  <a:cs typeface="+mn-cs"/>
                </a:defRPr>
              </a:lvl3pPr>
              <a:lvl4pPr marL="1371600" algn="ctr" rtl="0" fontAlgn="base">
                <a:spcBef>
                  <a:spcPct val="0"/>
                </a:spcBef>
                <a:spcAft>
                  <a:spcPct val="0"/>
                </a:spcAft>
                <a:defRPr sz="1500" i="1" kern="1200">
                  <a:solidFill>
                    <a:schemeClr val="tx1"/>
                  </a:solidFill>
                  <a:latin typeface="Arial" charset="0"/>
                  <a:ea typeface="+mn-ea"/>
                  <a:cs typeface="+mn-cs"/>
                </a:defRPr>
              </a:lvl4pPr>
              <a:lvl5pPr marL="1828800" algn="ctr" rtl="0" fontAlgn="base">
                <a:spcBef>
                  <a:spcPct val="0"/>
                </a:spcBef>
                <a:spcAft>
                  <a:spcPct val="0"/>
                </a:spcAft>
                <a:defRPr sz="1500" i="1" kern="1200">
                  <a:solidFill>
                    <a:schemeClr val="tx1"/>
                  </a:solidFill>
                  <a:latin typeface="Arial" charset="0"/>
                  <a:ea typeface="+mn-ea"/>
                  <a:cs typeface="+mn-cs"/>
                </a:defRPr>
              </a:lvl5pPr>
              <a:lvl6pPr marL="2286000" algn="l" defTabSz="914400" rtl="0" eaLnBrk="1" latinLnBrk="0" hangingPunct="1">
                <a:defRPr sz="1500" i="1" kern="1200">
                  <a:solidFill>
                    <a:schemeClr val="tx1"/>
                  </a:solidFill>
                  <a:latin typeface="Arial" charset="0"/>
                  <a:ea typeface="+mn-ea"/>
                  <a:cs typeface="+mn-cs"/>
                </a:defRPr>
              </a:lvl6pPr>
              <a:lvl7pPr marL="2743200" algn="l" defTabSz="914400" rtl="0" eaLnBrk="1" latinLnBrk="0" hangingPunct="1">
                <a:defRPr sz="1500" i="1" kern="1200">
                  <a:solidFill>
                    <a:schemeClr val="tx1"/>
                  </a:solidFill>
                  <a:latin typeface="Arial" charset="0"/>
                  <a:ea typeface="+mn-ea"/>
                  <a:cs typeface="+mn-cs"/>
                </a:defRPr>
              </a:lvl7pPr>
              <a:lvl8pPr marL="3200400" algn="l" defTabSz="914400" rtl="0" eaLnBrk="1" latinLnBrk="0" hangingPunct="1">
                <a:defRPr sz="1500" i="1" kern="1200">
                  <a:solidFill>
                    <a:schemeClr val="tx1"/>
                  </a:solidFill>
                  <a:latin typeface="Arial" charset="0"/>
                  <a:ea typeface="+mn-ea"/>
                  <a:cs typeface="+mn-cs"/>
                </a:defRPr>
              </a:lvl8pPr>
              <a:lvl9pPr marL="3657600" algn="l" defTabSz="914400" rtl="0" eaLnBrk="1" latinLnBrk="0" hangingPunct="1">
                <a:defRPr sz="1500" i="1" kern="1200">
                  <a:solidFill>
                    <a:schemeClr val="tx1"/>
                  </a:solidFill>
                  <a:latin typeface="Arial" charset="0"/>
                  <a:ea typeface="+mn-ea"/>
                  <a:cs typeface="+mn-cs"/>
                </a:defRPr>
              </a:lvl9pPr>
            </a:lstStyle>
            <a:p>
              <a:pPr algn="ctr"/>
              <a:fld id="{1DB3CFCC-E593-4833-9A89-BA51E30A354E}" type="slidenum">
                <a:rPr lang="nb-NO" altLang="nn-NO" sz="900" smtClean="0">
                  <a:solidFill>
                    <a:schemeClr val="bg1"/>
                  </a:solidFill>
                </a:rPr>
                <a:pPr algn="ctr"/>
                <a:t>6</a:t>
              </a:fld>
              <a:endParaRPr lang="nb-NO" altLang="nn-NO" sz="900" dirty="0">
                <a:solidFill>
                  <a:schemeClr val="bg1"/>
                </a:solidFill>
              </a:endParaRPr>
            </a:p>
          </p:txBody>
        </p:sp>
      </p:grpSp>
      <p:pic>
        <p:nvPicPr>
          <p:cNvPr id="2" name="Bildobjekt 1">
            <a:extLst>
              <a:ext uri="{FF2B5EF4-FFF2-40B4-BE49-F238E27FC236}">
                <a16:creationId xmlns:a16="http://schemas.microsoft.com/office/drawing/2014/main" id="{2CC0E4E7-98C9-470C-AC3C-349E7AA89A11}"/>
              </a:ext>
            </a:extLst>
          </p:cNvPr>
          <p:cNvPicPr>
            <a:picLocks noChangeAspect="1"/>
          </p:cNvPicPr>
          <p:nvPr/>
        </p:nvPicPr>
        <p:blipFill>
          <a:blip r:embed="rId5"/>
          <a:srcRect/>
          <a:stretch/>
        </p:blipFill>
        <p:spPr>
          <a:xfrm>
            <a:off x="548521" y="1044075"/>
            <a:ext cx="8160233" cy="4108715"/>
          </a:xfrm>
          <a:prstGeom prst="rect">
            <a:avLst/>
          </a:prstGeom>
        </p:spPr>
      </p:pic>
      <p:sp>
        <p:nvSpPr>
          <p:cNvPr id="29" name="TextBox 2053">
            <a:extLst>
              <a:ext uri="{FF2B5EF4-FFF2-40B4-BE49-F238E27FC236}">
                <a16:creationId xmlns:a16="http://schemas.microsoft.com/office/drawing/2014/main" id="{8C592A2E-D92D-4A69-A845-E8AD5A0BC9D2}"/>
              </a:ext>
            </a:extLst>
          </p:cNvPr>
          <p:cNvSpPr txBox="1"/>
          <p:nvPr/>
        </p:nvSpPr>
        <p:spPr>
          <a:xfrm>
            <a:off x="71552" y="4895593"/>
            <a:ext cx="8986724" cy="1815882"/>
          </a:xfrm>
          <a:prstGeom prst="rect">
            <a:avLst/>
          </a:prstGeom>
          <a:noFill/>
        </p:spPr>
        <p:txBody>
          <a:bodyPr wrap="square" rtlCol="0">
            <a:spAutoFit/>
          </a:bodyPr>
          <a:lstStyle/>
          <a:p>
            <a:endParaRPr lang="en-US" sz="1600" i="1" dirty="0">
              <a:solidFill>
                <a:schemeClr val="bg1"/>
              </a:solidFill>
              <a:latin typeface="Century Gothic" panose="020B0502020202020204" pitchFamily="34" charset="0"/>
            </a:endParaRPr>
          </a:p>
          <a:p>
            <a:pPr marL="742950" lvl="1" indent="-285750">
              <a:buFont typeface="Arial" panose="020B0604020202020204" pitchFamily="34" charset="0"/>
              <a:buChar char="•"/>
            </a:pPr>
            <a:r>
              <a:rPr lang="en-US" sz="1600" i="1" dirty="0">
                <a:solidFill>
                  <a:schemeClr val="bg1"/>
                </a:solidFill>
                <a:latin typeface="Century Gothic" panose="020B0502020202020204" pitchFamily="34" charset="0"/>
              </a:rPr>
              <a:t>Executive order in July 2019 aimed “at increasing access to kidney transplants by modernizing the organ recovery and transplantation systems and updating outmoded and counterproductive regulations” </a:t>
            </a:r>
            <a:r>
              <a:rPr lang="en-US" sz="1400" dirty="0">
                <a:solidFill>
                  <a:schemeClr val="bg1"/>
                </a:solidFill>
                <a:latin typeface="Century Gothic" panose="020B0502020202020204" pitchFamily="34" charset="0"/>
              </a:rPr>
              <a:t>(=&gt; more marginal donors)</a:t>
            </a:r>
          </a:p>
          <a:p>
            <a:pPr marL="742950" lvl="1" indent="-285750">
              <a:buFont typeface="Arial" panose="020B0604020202020204" pitchFamily="34" charset="0"/>
              <a:buChar char="•"/>
            </a:pPr>
            <a:endParaRPr lang="en-US" sz="1600" i="1" dirty="0">
              <a:solidFill>
                <a:schemeClr val="bg1"/>
              </a:solidFill>
              <a:latin typeface="Century Gothic" panose="020B0502020202020204" pitchFamily="34" charset="0"/>
            </a:endParaRPr>
          </a:p>
          <a:p>
            <a:pPr marL="742950" lvl="1" indent="-285750">
              <a:buFont typeface="Arial" panose="020B0604020202020204" pitchFamily="34" charset="0"/>
              <a:buChar char="•"/>
            </a:pPr>
            <a:r>
              <a:rPr lang="en-US" sz="1600" i="1" dirty="0">
                <a:solidFill>
                  <a:schemeClr val="bg1"/>
                </a:solidFill>
                <a:latin typeface="Century Gothic" panose="020B0502020202020204" pitchFamily="34" charset="0"/>
              </a:rPr>
              <a:t>“Official goal is to double the amount of available kidneys by 2030”, which means</a:t>
            </a:r>
            <a:r>
              <a:rPr lang="en-US" sz="1600" dirty="0">
                <a:solidFill>
                  <a:schemeClr val="bg1"/>
                </a:solidFill>
                <a:latin typeface="Century Gothic" panose="020B0502020202020204" pitchFamily="34" charset="0"/>
              </a:rPr>
              <a:t> adding more than 20,000 kidney transplantation procedures</a:t>
            </a:r>
            <a:endParaRPr lang="en-US" sz="1600" i="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4279571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dobjekt 11">
            <a:extLst>
              <a:ext uri="{FF2B5EF4-FFF2-40B4-BE49-F238E27FC236}">
                <a16:creationId xmlns:a16="http://schemas.microsoft.com/office/drawing/2014/main" id="{93D140E9-A83C-4142-A2E8-2D7F67AF3ED8}"/>
              </a:ext>
            </a:extLst>
          </p:cNvPr>
          <p:cNvPicPr>
            <a:picLocks noChangeAspect="1"/>
          </p:cNvPicPr>
          <p:nvPr/>
        </p:nvPicPr>
        <p:blipFill>
          <a:blip r:embed="rId3"/>
          <a:stretch>
            <a:fillRect/>
          </a:stretch>
        </p:blipFill>
        <p:spPr>
          <a:xfrm>
            <a:off x="0" y="0"/>
            <a:ext cx="9144000" cy="6858000"/>
          </a:xfrm>
          <a:prstGeom prst="rect">
            <a:avLst/>
          </a:prstGeom>
        </p:spPr>
      </p:pic>
      <p:sp>
        <p:nvSpPr>
          <p:cNvPr id="14" name="TextBox 2053">
            <a:extLst>
              <a:ext uri="{FF2B5EF4-FFF2-40B4-BE49-F238E27FC236}">
                <a16:creationId xmlns:a16="http://schemas.microsoft.com/office/drawing/2014/main" id="{CB547D4F-1BB8-43BD-888F-54F98E82B314}"/>
              </a:ext>
            </a:extLst>
          </p:cNvPr>
          <p:cNvSpPr txBox="1"/>
          <p:nvPr/>
        </p:nvSpPr>
        <p:spPr>
          <a:xfrm>
            <a:off x="359938" y="206059"/>
            <a:ext cx="8528563" cy="1061829"/>
          </a:xfrm>
          <a:prstGeom prst="rect">
            <a:avLst/>
          </a:prstGeom>
          <a:noFill/>
        </p:spPr>
        <p:txBody>
          <a:bodyPr wrap="square" rtlCol="0">
            <a:spAutoFit/>
          </a:bodyPr>
          <a:lstStyle/>
          <a:p>
            <a:r>
              <a:rPr lang="en-US" sz="2100" b="1" i="1" dirty="0" err="1">
                <a:solidFill>
                  <a:schemeClr val="bg1"/>
                </a:solidFill>
                <a:latin typeface="Century Gothic" panose="020B0502020202020204" pitchFamily="34" charset="0"/>
              </a:rPr>
              <a:t>Corline’s</a:t>
            </a:r>
            <a:r>
              <a:rPr lang="en-US" sz="2100" b="1" i="1" dirty="0">
                <a:solidFill>
                  <a:schemeClr val="bg1"/>
                </a:solidFill>
                <a:latin typeface="Century Gothic" panose="020B0502020202020204" pitchFamily="34" charset="0"/>
              </a:rPr>
              <a:t> approach to prevention of IRI/DGF relies on surface modification of the kidney endothelium with innovative heparin technology</a:t>
            </a:r>
            <a:endParaRPr lang="en-US" sz="2100" i="1" dirty="0">
              <a:solidFill>
                <a:schemeClr val="bg1"/>
              </a:solidFill>
              <a:latin typeface="Century Gothic" panose="020B0502020202020204" pitchFamily="34" charset="0"/>
            </a:endParaRPr>
          </a:p>
        </p:txBody>
      </p:sp>
      <p:grpSp>
        <p:nvGrpSpPr>
          <p:cNvPr id="41" name="Group 45">
            <a:extLst>
              <a:ext uri="{FF2B5EF4-FFF2-40B4-BE49-F238E27FC236}">
                <a16:creationId xmlns:a16="http://schemas.microsoft.com/office/drawing/2014/main" id="{187EB6C9-F411-41F7-8298-52788D74A31D}"/>
              </a:ext>
            </a:extLst>
          </p:cNvPr>
          <p:cNvGrpSpPr/>
          <p:nvPr/>
        </p:nvGrpSpPr>
        <p:grpSpPr>
          <a:xfrm>
            <a:off x="191252" y="6559899"/>
            <a:ext cx="8761494" cy="227014"/>
            <a:chOff x="173812" y="6456923"/>
            <a:chExt cx="8761494" cy="227014"/>
          </a:xfrm>
        </p:grpSpPr>
        <p:pic>
          <p:nvPicPr>
            <p:cNvPr id="42" name="Picture 15">
              <a:extLst>
                <a:ext uri="{FF2B5EF4-FFF2-40B4-BE49-F238E27FC236}">
                  <a16:creationId xmlns:a16="http://schemas.microsoft.com/office/drawing/2014/main" id="{0ED78282-9385-4AFA-BC44-D250EEAB78B8}"/>
                </a:ext>
              </a:extLst>
            </p:cNvPr>
            <p:cNvPicPr>
              <a:picLocks noChangeAspect="1"/>
            </p:cNvPicPr>
            <p:nvPr/>
          </p:nvPicPr>
          <p:blipFill>
            <a:blip r:embed="rId4"/>
            <a:stretch>
              <a:fillRect/>
            </a:stretch>
          </p:blipFill>
          <p:spPr>
            <a:xfrm>
              <a:off x="8294922" y="6456923"/>
              <a:ext cx="640384" cy="198547"/>
            </a:xfrm>
            <a:prstGeom prst="rect">
              <a:avLst/>
            </a:prstGeom>
          </p:spPr>
        </p:pic>
        <p:sp>
          <p:nvSpPr>
            <p:cNvPr id="43" name="Slide Number Placeholder 3">
              <a:extLst>
                <a:ext uri="{FF2B5EF4-FFF2-40B4-BE49-F238E27FC236}">
                  <a16:creationId xmlns:a16="http://schemas.microsoft.com/office/drawing/2014/main" id="{6BAF568D-8678-41E9-8090-B1782B4609D0}"/>
                </a:ext>
              </a:extLst>
            </p:cNvPr>
            <p:cNvSpPr txBox="1">
              <a:spLocks/>
            </p:cNvSpPr>
            <p:nvPr/>
          </p:nvSpPr>
          <p:spPr bwMode="auto">
            <a:xfrm>
              <a:off x="173812" y="6471212"/>
              <a:ext cx="229465"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r" rtl="0" fontAlgn="base">
                <a:spcBef>
                  <a:spcPct val="0"/>
                </a:spcBef>
                <a:spcAft>
                  <a:spcPct val="0"/>
                </a:spcAft>
                <a:defRPr sz="1200" b="1" i="0" kern="1200">
                  <a:solidFill>
                    <a:srgbClr val="1A2E5E"/>
                  </a:solidFill>
                  <a:latin typeface="Calibri" pitchFamily="34" charset="0"/>
                  <a:ea typeface="+mn-ea"/>
                  <a:cs typeface="Calibri" pitchFamily="34" charset="0"/>
                </a:defRPr>
              </a:lvl1pPr>
              <a:lvl2pPr marL="457200" algn="ctr" rtl="0" fontAlgn="base">
                <a:spcBef>
                  <a:spcPct val="0"/>
                </a:spcBef>
                <a:spcAft>
                  <a:spcPct val="0"/>
                </a:spcAft>
                <a:defRPr sz="1500" i="1" kern="1200">
                  <a:solidFill>
                    <a:schemeClr val="tx1"/>
                  </a:solidFill>
                  <a:latin typeface="Arial" charset="0"/>
                  <a:ea typeface="+mn-ea"/>
                  <a:cs typeface="+mn-cs"/>
                </a:defRPr>
              </a:lvl2pPr>
              <a:lvl3pPr marL="914400" algn="ctr" rtl="0" fontAlgn="base">
                <a:spcBef>
                  <a:spcPct val="0"/>
                </a:spcBef>
                <a:spcAft>
                  <a:spcPct val="0"/>
                </a:spcAft>
                <a:defRPr sz="1500" i="1" kern="1200">
                  <a:solidFill>
                    <a:schemeClr val="tx1"/>
                  </a:solidFill>
                  <a:latin typeface="Arial" charset="0"/>
                  <a:ea typeface="+mn-ea"/>
                  <a:cs typeface="+mn-cs"/>
                </a:defRPr>
              </a:lvl3pPr>
              <a:lvl4pPr marL="1371600" algn="ctr" rtl="0" fontAlgn="base">
                <a:spcBef>
                  <a:spcPct val="0"/>
                </a:spcBef>
                <a:spcAft>
                  <a:spcPct val="0"/>
                </a:spcAft>
                <a:defRPr sz="1500" i="1" kern="1200">
                  <a:solidFill>
                    <a:schemeClr val="tx1"/>
                  </a:solidFill>
                  <a:latin typeface="Arial" charset="0"/>
                  <a:ea typeface="+mn-ea"/>
                  <a:cs typeface="+mn-cs"/>
                </a:defRPr>
              </a:lvl4pPr>
              <a:lvl5pPr marL="1828800" algn="ctr" rtl="0" fontAlgn="base">
                <a:spcBef>
                  <a:spcPct val="0"/>
                </a:spcBef>
                <a:spcAft>
                  <a:spcPct val="0"/>
                </a:spcAft>
                <a:defRPr sz="1500" i="1" kern="1200">
                  <a:solidFill>
                    <a:schemeClr val="tx1"/>
                  </a:solidFill>
                  <a:latin typeface="Arial" charset="0"/>
                  <a:ea typeface="+mn-ea"/>
                  <a:cs typeface="+mn-cs"/>
                </a:defRPr>
              </a:lvl5pPr>
              <a:lvl6pPr marL="2286000" algn="l" defTabSz="914400" rtl="0" eaLnBrk="1" latinLnBrk="0" hangingPunct="1">
                <a:defRPr sz="1500" i="1" kern="1200">
                  <a:solidFill>
                    <a:schemeClr val="tx1"/>
                  </a:solidFill>
                  <a:latin typeface="Arial" charset="0"/>
                  <a:ea typeface="+mn-ea"/>
                  <a:cs typeface="+mn-cs"/>
                </a:defRPr>
              </a:lvl6pPr>
              <a:lvl7pPr marL="2743200" algn="l" defTabSz="914400" rtl="0" eaLnBrk="1" latinLnBrk="0" hangingPunct="1">
                <a:defRPr sz="1500" i="1" kern="1200">
                  <a:solidFill>
                    <a:schemeClr val="tx1"/>
                  </a:solidFill>
                  <a:latin typeface="Arial" charset="0"/>
                  <a:ea typeface="+mn-ea"/>
                  <a:cs typeface="+mn-cs"/>
                </a:defRPr>
              </a:lvl7pPr>
              <a:lvl8pPr marL="3200400" algn="l" defTabSz="914400" rtl="0" eaLnBrk="1" latinLnBrk="0" hangingPunct="1">
                <a:defRPr sz="1500" i="1" kern="1200">
                  <a:solidFill>
                    <a:schemeClr val="tx1"/>
                  </a:solidFill>
                  <a:latin typeface="Arial" charset="0"/>
                  <a:ea typeface="+mn-ea"/>
                  <a:cs typeface="+mn-cs"/>
                </a:defRPr>
              </a:lvl8pPr>
              <a:lvl9pPr marL="3657600" algn="l" defTabSz="914400" rtl="0" eaLnBrk="1" latinLnBrk="0" hangingPunct="1">
                <a:defRPr sz="1500" i="1" kern="1200">
                  <a:solidFill>
                    <a:schemeClr val="tx1"/>
                  </a:solidFill>
                  <a:latin typeface="Arial" charset="0"/>
                  <a:ea typeface="+mn-ea"/>
                  <a:cs typeface="+mn-cs"/>
                </a:defRPr>
              </a:lvl9pPr>
            </a:lstStyle>
            <a:p>
              <a:pPr algn="ctr"/>
              <a:fld id="{1DB3CFCC-E593-4833-9A89-BA51E30A354E}" type="slidenum">
                <a:rPr lang="nb-NO" altLang="nn-NO" sz="900" smtClean="0">
                  <a:solidFill>
                    <a:schemeClr val="bg1"/>
                  </a:solidFill>
                </a:rPr>
                <a:pPr algn="ctr"/>
                <a:t>7</a:t>
              </a:fld>
              <a:endParaRPr lang="nb-NO" altLang="nn-NO" sz="900" dirty="0">
                <a:solidFill>
                  <a:schemeClr val="bg1"/>
                </a:solidFill>
              </a:endParaRPr>
            </a:p>
          </p:txBody>
        </p:sp>
      </p:grpSp>
      <p:sp>
        <p:nvSpPr>
          <p:cNvPr id="33" name="textruta 5">
            <a:extLst>
              <a:ext uri="{FF2B5EF4-FFF2-40B4-BE49-F238E27FC236}">
                <a16:creationId xmlns:a16="http://schemas.microsoft.com/office/drawing/2014/main" id="{60477E10-E4AB-4A6C-AE3C-2C31C492B103}"/>
              </a:ext>
            </a:extLst>
          </p:cNvPr>
          <p:cNvSpPr txBox="1">
            <a:spLocks noChangeArrowheads="1"/>
          </p:cNvSpPr>
          <p:nvPr/>
        </p:nvSpPr>
        <p:spPr bwMode="auto">
          <a:xfrm>
            <a:off x="808089" y="1405995"/>
            <a:ext cx="7764647" cy="1631729"/>
          </a:xfrm>
          <a:prstGeom prst="rect">
            <a:avLst/>
          </a:prstGeom>
          <a:noFill/>
          <a:ln w="9525">
            <a:noFill/>
            <a:miter lim="800000"/>
            <a:headEnd/>
            <a:tailEnd/>
          </a:ln>
        </p:spPr>
        <p:txBody>
          <a:bodyPr wrap="square">
            <a:spAutoFit/>
          </a:bodyPr>
          <a:lstStyle/>
          <a:p>
            <a:pPr>
              <a:lnSpc>
                <a:spcPct val="85000"/>
              </a:lnSpc>
              <a:spcAft>
                <a:spcPts val="800"/>
              </a:spcAft>
              <a:defRPr/>
            </a:pPr>
            <a:r>
              <a:rPr lang="en-GB" sz="1700" i="1" dirty="0">
                <a:solidFill>
                  <a:schemeClr val="bg1"/>
                </a:solidFill>
                <a:latin typeface="Century Gothic" panose="020B0502020202020204" pitchFamily="34" charset="0"/>
              </a:rPr>
              <a:t>The</a:t>
            </a:r>
            <a:r>
              <a:rPr lang="en-GB" sz="1700" dirty="0">
                <a:solidFill>
                  <a:schemeClr val="bg1"/>
                </a:solidFill>
                <a:latin typeface="Century Gothic" panose="020B0502020202020204" pitchFamily="34" charset="0"/>
              </a:rPr>
              <a:t> </a:t>
            </a:r>
            <a:r>
              <a:rPr lang="en-GB" sz="1700" b="1" dirty="0">
                <a:solidFill>
                  <a:schemeClr val="bg1"/>
                </a:solidFill>
                <a:latin typeface="Century Gothic" panose="020B0502020202020204" pitchFamily="34" charset="0"/>
              </a:rPr>
              <a:t>CHC</a:t>
            </a:r>
            <a:r>
              <a:rPr lang="en-GB" sz="1700" baseline="30000" dirty="0">
                <a:solidFill>
                  <a:schemeClr val="bg1"/>
                </a:solidFill>
                <a:latin typeface="Century Gothic" panose="020B0502020202020204" pitchFamily="34" charset="0"/>
              </a:rPr>
              <a:t>TM</a:t>
            </a:r>
            <a:r>
              <a:rPr lang="en-GB" sz="1700" dirty="0">
                <a:solidFill>
                  <a:schemeClr val="bg1"/>
                </a:solidFill>
                <a:latin typeface="Century Gothic" panose="020B0502020202020204" pitchFamily="34" charset="0"/>
              </a:rPr>
              <a:t> </a:t>
            </a:r>
            <a:r>
              <a:rPr lang="en-GB" sz="1700" i="1" dirty="0">
                <a:solidFill>
                  <a:schemeClr val="bg1"/>
                </a:solidFill>
                <a:latin typeface="Century Gothic" panose="020B0502020202020204" pitchFamily="34" charset="0"/>
              </a:rPr>
              <a:t>technology is a proteoglycan-like conjugate of covalently bound heparin, used to modify surfaces on medical devices, cells and the vasculature of solid organs</a:t>
            </a:r>
          </a:p>
          <a:p>
            <a:pPr>
              <a:lnSpc>
                <a:spcPct val="85000"/>
              </a:lnSpc>
              <a:spcAft>
                <a:spcPts val="800"/>
              </a:spcAft>
              <a:defRPr/>
            </a:pPr>
            <a:endParaRPr lang="en-GB" sz="1700" dirty="0">
              <a:solidFill>
                <a:schemeClr val="bg1"/>
              </a:solidFill>
              <a:latin typeface="Century Gothic" panose="020B0502020202020204" pitchFamily="34" charset="0"/>
            </a:endParaRPr>
          </a:p>
          <a:p>
            <a:pPr>
              <a:lnSpc>
                <a:spcPct val="85000"/>
              </a:lnSpc>
              <a:spcAft>
                <a:spcPts val="800"/>
              </a:spcAft>
              <a:defRPr/>
            </a:pPr>
            <a:r>
              <a:rPr lang="en-GB" sz="1700" b="1" dirty="0">
                <a:solidFill>
                  <a:schemeClr val="bg1"/>
                </a:solidFill>
                <a:latin typeface="Century Gothic" panose="020B0502020202020204" pitchFamily="34" charset="0"/>
              </a:rPr>
              <a:t>CHC</a:t>
            </a:r>
            <a:r>
              <a:rPr lang="en-GB" sz="1700" baseline="30000" dirty="0">
                <a:solidFill>
                  <a:schemeClr val="bg1"/>
                </a:solidFill>
                <a:latin typeface="Century Gothic" panose="020B0502020202020204" pitchFamily="34" charset="0"/>
              </a:rPr>
              <a:t>TM</a:t>
            </a:r>
            <a:r>
              <a:rPr lang="en-GB" sz="1700" dirty="0">
                <a:solidFill>
                  <a:schemeClr val="bg1"/>
                </a:solidFill>
                <a:latin typeface="Century Gothic" panose="020B0502020202020204" pitchFamily="34" charset="0"/>
              </a:rPr>
              <a:t> </a:t>
            </a:r>
            <a:r>
              <a:rPr lang="en-GB" sz="1700" i="1" dirty="0">
                <a:solidFill>
                  <a:schemeClr val="bg1"/>
                </a:solidFill>
                <a:latin typeface="Century Gothic" panose="020B0502020202020204" pitchFamily="34" charset="0"/>
              </a:rPr>
              <a:t>modification reduces activation of coagulation, complement and inflammation. CHC thus </a:t>
            </a:r>
            <a:r>
              <a:rPr lang="en-GB" sz="1700" b="1" dirty="0">
                <a:solidFill>
                  <a:schemeClr val="bg1"/>
                </a:solidFill>
                <a:latin typeface="Century Gothic" panose="020B0502020202020204" pitchFamily="34" charset="0"/>
              </a:rPr>
              <a:t>attenuates immune thrombosis</a:t>
            </a:r>
          </a:p>
        </p:txBody>
      </p:sp>
      <p:pic>
        <p:nvPicPr>
          <p:cNvPr id="35" name="Bildobjekt 34">
            <a:extLst>
              <a:ext uri="{FF2B5EF4-FFF2-40B4-BE49-F238E27FC236}">
                <a16:creationId xmlns:a16="http://schemas.microsoft.com/office/drawing/2014/main" id="{36157F97-06EE-4332-B718-C5CEBD971966}"/>
              </a:ext>
            </a:extLst>
          </p:cNvPr>
          <p:cNvPicPr>
            <a:picLocks noChangeAspect="1"/>
          </p:cNvPicPr>
          <p:nvPr/>
        </p:nvPicPr>
        <p:blipFill rotWithShape="1">
          <a:blip r:embed="rId5"/>
          <a:srcRect b="52482"/>
          <a:stretch/>
        </p:blipFill>
        <p:spPr>
          <a:xfrm>
            <a:off x="525142" y="3603282"/>
            <a:ext cx="3800113" cy="2701239"/>
          </a:xfrm>
          <a:prstGeom prst="rect">
            <a:avLst/>
          </a:prstGeom>
        </p:spPr>
      </p:pic>
      <p:pic>
        <p:nvPicPr>
          <p:cNvPr id="36" name="Bildobjekt 35">
            <a:extLst>
              <a:ext uri="{FF2B5EF4-FFF2-40B4-BE49-F238E27FC236}">
                <a16:creationId xmlns:a16="http://schemas.microsoft.com/office/drawing/2014/main" id="{0F18764F-C878-480A-A39D-843B671BDDD1}"/>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4497571" y="3603282"/>
            <a:ext cx="4153061" cy="2701239"/>
          </a:xfrm>
          <a:prstGeom prst="rect">
            <a:avLst/>
          </a:prstGeom>
          <a:noFill/>
          <a:ln>
            <a:noFill/>
          </a:ln>
        </p:spPr>
      </p:pic>
      <p:sp>
        <p:nvSpPr>
          <p:cNvPr id="44" name="Rectangle 29">
            <a:extLst>
              <a:ext uri="{FF2B5EF4-FFF2-40B4-BE49-F238E27FC236}">
                <a16:creationId xmlns:a16="http://schemas.microsoft.com/office/drawing/2014/main" id="{61323200-E7A2-406F-97CB-26228B1AF4C3}"/>
              </a:ext>
            </a:extLst>
          </p:cNvPr>
          <p:cNvSpPr/>
          <p:nvPr/>
        </p:nvSpPr>
        <p:spPr>
          <a:xfrm>
            <a:off x="529595" y="1358305"/>
            <a:ext cx="8043141" cy="1751990"/>
          </a:xfrm>
          <a:prstGeom prst="rect">
            <a:avLst/>
          </a:prstGeom>
          <a:solidFill>
            <a:schemeClr val="bg1">
              <a:lumMod val="75000"/>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b="1">
              <a:ln w="6350" cmpd="sng">
                <a:solidFill>
                  <a:schemeClr val="tx1"/>
                </a:solidFill>
              </a:ln>
              <a:solidFill>
                <a:schemeClr val="bg1"/>
              </a:solidFill>
              <a:latin typeface="Century Gothic" panose="020B0502020202020204" pitchFamily="34" charset="0"/>
            </a:endParaRPr>
          </a:p>
        </p:txBody>
      </p:sp>
      <p:sp>
        <p:nvSpPr>
          <p:cNvPr id="47" name="Rectangle 29">
            <a:extLst>
              <a:ext uri="{FF2B5EF4-FFF2-40B4-BE49-F238E27FC236}">
                <a16:creationId xmlns:a16="http://schemas.microsoft.com/office/drawing/2014/main" id="{D5B8B2F8-44D2-4F30-A2FD-E04848CAA462}"/>
              </a:ext>
            </a:extLst>
          </p:cNvPr>
          <p:cNvSpPr/>
          <p:nvPr/>
        </p:nvSpPr>
        <p:spPr>
          <a:xfrm>
            <a:off x="4638675" y="3603281"/>
            <a:ext cx="3929608" cy="2701239"/>
          </a:xfrm>
          <a:prstGeom prst="rect">
            <a:avLst/>
          </a:prstGeom>
          <a:solidFill>
            <a:schemeClr val="bg1">
              <a:lumMod val="75000"/>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b="1">
              <a:ln w="6350" cmpd="sng">
                <a:solidFill>
                  <a:schemeClr val="tx1"/>
                </a:solidFill>
              </a:ln>
              <a:solidFill>
                <a:schemeClr val="bg1"/>
              </a:solidFill>
              <a:latin typeface="Century Gothic" panose="020B0502020202020204" pitchFamily="34" charset="0"/>
            </a:endParaRPr>
          </a:p>
        </p:txBody>
      </p:sp>
    </p:spTree>
    <p:extLst>
      <p:ext uri="{BB962C8B-B14F-4D97-AF65-F5344CB8AC3E}">
        <p14:creationId xmlns:p14="http://schemas.microsoft.com/office/powerpoint/2010/main" val="12904274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Bildobjekt 32">
            <a:extLst>
              <a:ext uri="{FF2B5EF4-FFF2-40B4-BE49-F238E27FC236}">
                <a16:creationId xmlns:a16="http://schemas.microsoft.com/office/drawing/2014/main" id="{A1020969-9134-46B9-B7F2-76A81D992C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41" name="Group 45">
            <a:extLst>
              <a:ext uri="{FF2B5EF4-FFF2-40B4-BE49-F238E27FC236}">
                <a16:creationId xmlns:a16="http://schemas.microsoft.com/office/drawing/2014/main" id="{187EB6C9-F411-41F7-8298-52788D74A31D}"/>
              </a:ext>
            </a:extLst>
          </p:cNvPr>
          <p:cNvGrpSpPr/>
          <p:nvPr/>
        </p:nvGrpSpPr>
        <p:grpSpPr>
          <a:xfrm>
            <a:off x="191252" y="6559899"/>
            <a:ext cx="8761494" cy="227014"/>
            <a:chOff x="173812" y="6456923"/>
            <a:chExt cx="8761494" cy="227014"/>
          </a:xfrm>
        </p:grpSpPr>
        <p:pic>
          <p:nvPicPr>
            <p:cNvPr id="42" name="Picture 15">
              <a:extLst>
                <a:ext uri="{FF2B5EF4-FFF2-40B4-BE49-F238E27FC236}">
                  <a16:creationId xmlns:a16="http://schemas.microsoft.com/office/drawing/2014/main" id="{0ED78282-9385-4AFA-BC44-D250EEAB78B8}"/>
                </a:ext>
              </a:extLst>
            </p:cNvPr>
            <p:cNvPicPr>
              <a:picLocks noChangeAspect="1"/>
            </p:cNvPicPr>
            <p:nvPr/>
          </p:nvPicPr>
          <p:blipFill>
            <a:blip r:embed="rId4"/>
            <a:stretch>
              <a:fillRect/>
            </a:stretch>
          </p:blipFill>
          <p:spPr>
            <a:xfrm>
              <a:off x="8294922" y="6456923"/>
              <a:ext cx="640384" cy="198547"/>
            </a:xfrm>
            <a:prstGeom prst="rect">
              <a:avLst/>
            </a:prstGeom>
          </p:spPr>
        </p:pic>
        <p:sp>
          <p:nvSpPr>
            <p:cNvPr id="43" name="Slide Number Placeholder 3">
              <a:extLst>
                <a:ext uri="{FF2B5EF4-FFF2-40B4-BE49-F238E27FC236}">
                  <a16:creationId xmlns:a16="http://schemas.microsoft.com/office/drawing/2014/main" id="{6BAF568D-8678-41E9-8090-B1782B4609D0}"/>
                </a:ext>
              </a:extLst>
            </p:cNvPr>
            <p:cNvSpPr txBox="1">
              <a:spLocks/>
            </p:cNvSpPr>
            <p:nvPr/>
          </p:nvSpPr>
          <p:spPr bwMode="auto">
            <a:xfrm>
              <a:off x="173812" y="6471212"/>
              <a:ext cx="229465"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r" rtl="0" fontAlgn="base">
                <a:spcBef>
                  <a:spcPct val="0"/>
                </a:spcBef>
                <a:spcAft>
                  <a:spcPct val="0"/>
                </a:spcAft>
                <a:defRPr sz="1200" b="1" i="0" kern="1200">
                  <a:solidFill>
                    <a:srgbClr val="1A2E5E"/>
                  </a:solidFill>
                  <a:latin typeface="Calibri" pitchFamily="34" charset="0"/>
                  <a:ea typeface="+mn-ea"/>
                  <a:cs typeface="Calibri" pitchFamily="34" charset="0"/>
                </a:defRPr>
              </a:lvl1pPr>
              <a:lvl2pPr marL="457200" algn="ctr" rtl="0" fontAlgn="base">
                <a:spcBef>
                  <a:spcPct val="0"/>
                </a:spcBef>
                <a:spcAft>
                  <a:spcPct val="0"/>
                </a:spcAft>
                <a:defRPr sz="1500" i="1" kern="1200">
                  <a:solidFill>
                    <a:schemeClr val="tx1"/>
                  </a:solidFill>
                  <a:latin typeface="Arial" charset="0"/>
                  <a:ea typeface="+mn-ea"/>
                  <a:cs typeface="+mn-cs"/>
                </a:defRPr>
              </a:lvl2pPr>
              <a:lvl3pPr marL="914400" algn="ctr" rtl="0" fontAlgn="base">
                <a:spcBef>
                  <a:spcPct val="0"/>
                </a:spcBef>
                <a:spcAft>
                  <a:spcPct val="0"/>
                </a:spcAft>
                <a:defRPr sz="1500" i="1" kern="1200">
                  <a:solidFill>
                    <a:schemeClr val="tx1"/>
                  </a:solidFill>
                  <a:latin typeface="Arial" charset="0"/>
                  <a:ea typeface="+mn-ea"/>
                  <a:cs typeface="+mn-cs"/>
                </a:defRPr>
              </a:lvl3pPr>
              <a:lvl4pPr marL="1371600" algn="ctr" rtl="0" fontAlgn="base">
                <a:spcBef>
                  <a:spcPct val="0"/>
                </a:spcBef>
                <a:spcAft>
                  <a:spcPct val="0"/>
                </a:spcAft>
                <a:defRPr sz="1500" i="1" kern="1200">
                  <a:solidFill>
                    <a:schemeClr val="tx1"/>
                  </a:solidFill>
                  <a:latin typeface="Arial" charset="0"/>
                  <a:ea typeface="+mn-ea"/>
                  <a:cs typeface="+mn-cs"/>
                </a:defRPr>
              </a:lvl4pPr>
              <a:lvl5pPr marL="1828800" algn="ctr" rtl="0" fontAlgn="base">
                <a:spcBef>
                  <a:spcPct val="0"/>
                </a:spcBef>
                <a:spcAft>
                  <a:spcPct val="0"/>
                </a:spcAft>
                <a:defRPr sz="1500" i="1" kern="1200">
                  <a:solidFill>
                    <a:schemeClr val="tx1"/>
                  </a:solidFill>
                  <a:latin typeface="Arial" charset="0"/>
                  <a:ea typeface="+mn-ea"/>
                  <a:cs typeface="+mn-cs"/>
                </a:defRPr>
              </a:lvl5pPr>
              <a:lvl6pPr marL="2286000" algn="l" defTabSz="914400" rtl="0" eaLnBrk="1" latinLnBrk="0" hangingPunct="1">
                <a:defRPr sz="1500" i="1" kern="1200">
                  <a:solidFill>
                    <a:schemeClr val="tx1"/>
                  </a:solidFill>
                  <a:latin typeface="Arial" charset="0"/>
                  <a:ea typeface="+mn-ea"/>
                  <a:cs typeface="+mn-cs"/>
                </a:defRPr>
              </a:lvl6pPr>
              <a:lvl7pPr marL="2743200" algn="l" defTabSz="914400" rtl="0" eaLnBrk="1" latinLnBrk="0" hangingPunct="1">
                <a:defRPr sz="1500" i="1" kern="1200">
                  <a:solidFill>
                    <a:schemeClr val="tx1"/>
                  </a:solidFill>
                  <a:latin typeface="Arial" charset="0"/>
                  <a:ea typeface="+mn-ea"/>
                  <a:cs typeface="+mn-cs"/>
                </a:defRPr>
              </a:lvl7pPr>
              <a:lvl8pPr marL="3200400" algn="l" defTabSz="914400" rtl="0" eaLnBrk="1" latinLnBrk="0" hangingPunct="1">
                <a:defRPr sz="1500" i="1" kern="1200">
                  <a:solidFill>
                    <a:schemeClr val="tx1"/>
                  </a:solidFill>
                  <a:latin typeface="Arial" charset="0"/>
                  <a:ea typeface="+mn-ea"/>
                  <a:cs typeface="+mn-cs"/>
                </a:defRPr>
              </a:lvl8pPr>
              <a:lvl9pPr marL="3657600" algn="l" defTabSz="914400" rtl="0" eaLnBrk="1" latinLnBrk="0" hangingPunct="1">
                <a:defRPr sz="1500" i="1" kern="1200">
                  <a:solidFill>
                    <a:schemeClr val="tx1"/>
                  </a:solidFill>
                  <a:latin typeface="Arial" charset="0"/>
                  <a:ea typeface="+mn-ea"/>
                  <a:cs typeface="+mn-cs"/>
                </a:defRPr>
              </a:lvl9pPr>
            </a:lstStyle>
            <a:p>
              <a:pPr algn="ctr"/>
              <a:fld id="{1DB3CFCC-E593-4833-9A89-BA51E30A354E}" type="slidenum">
                <a:rPr lang="nb-NO" altLang="nn-NO" sz="900" smtClean="0">
                  <a:solidFill>
                    <a:schemeClr val="bg1"/>
                  </a:solidFill>
                </a:rPr>
                <a:pPr algn="ctr"/>
                <a:t>8</a:t>
              </a:fld>
              <a:endParaRPr lang="nb-NO" altLang="nn-NO" sz="900" dirty="0">
                <a:solidFill>
                  <a:schemeClr val="bg1"/>
                </a:solidFill>
              </a:endParaRPr>
            </a:p>
          </p:txBody>
        </p:sp>
      </p:grpSp>
      <p:sp>
        <p:nvSpPr>
          <p:cNvPr id="12" name="Rectangle 4">
            <a:extLst>
              <a:ext uri="{FF2B5EF4-FFF2-40B4-BE49-F238E27FC236}">
                <a16:creationId xmlns:a16="http://schemas.microsoft.com/office/drawing/2014/main" id="{804F809B-1CBB-41A7-ACD0-1B9C01EA5C42}"/>
              </a:ext>
            </a:extLst>
          </p:cNvPr>
          <p:cNvSpPr/>
          <p:nvPr/>
        </p:nvSpPr>
        <p:spPr>
          <a:xfrm>
            <a:off x="534616" y="1324856"/>
            <a:ext cx="8303829" cy="1789592"/>
          </a:xfrm>
          <a:prstGeom prst="rect">
            <a:avLst/>
          </a:prstGeom>
        </p:spPr>
        <p:txBody>
          <a:bodyPr wrap="square">
            <a:spAutoFit/>
          </a:bodyPr>
          <a:lstStyle/>
          <a:p>
            <a:pPr marL="342900" indent="-342900">
              <a:spcBef>
                <a:spcPts val="200"/>
              </a:spcBef>
              <a:spcAft>
                <a:spcPts val="0"/>
              </a:spcAft>
              <a:buFontTx/>
              <a:buChar char="-"/>
            </a:pPr>
            <a:r>
              <a:rPr lang="en-US" sz="1600" dirty="0">
                <a:solidFill>
                  <a:schemeClr val="bg1"/>
                </a:solidFill>
                <a:latin typeface="Century Gothic"/>
                <a:ea typeface="Times New Roman" panose="02020603050405020304" pitchFamily="18" charset="0"/>
                <a:cs typeface="Century Gothic"/>
              </a:rPr>
              <a:t>Restores/Repairs vessels in the kidney (endothelial repair), emulating a coherent vascular glycocalyx</a:t>
            </a:r>
            <a:br>
              <a:rPr lang="en-US" sz="1600" dirty="0">
                <a:solidFill>
                  <a:schemeClr val="bg1"/>
                </a:solidFill>
                <a:latin typeface="Century Gothic"/>
                <a:ea typeface="Times New Roman" panose="02020603050405020304" pitchFamily="18" charset="0"/>
                <a:cs typeface="Century Gothic"/>
              </a:rPr>
            </a:br>
            <a:endParaRPr lang="en-US" sz="1600" dirty="0">
              <a:solidFill>
                <a:schemeClr val="bg1"/>
              </a:solidFill>
              <a:latin typeface="Century Gothic"/>
              <a:ea typeface="Times New Roman" panose="02020603050405020304" pitchFamily="18" charset="0"/>
              <a:cs typeface="Century Gothic"/>
            </a:endParaRPr>
          </a:p>
          <a:p>
            <a:pPr marL="342900" indent="-342900">
              <a:spcBef>
                <a:spcPts val="200"/>
              </a:spcBef>
              <a:spcAft>
                <a:spcPts val="0"/>
              </a:spcAft>
              <a:buFontTx/>
              <a:buChar char="-"/>
            </a:pPr>
            <a:r>
              <a:rPr lang="en-US" sz="1600" dirty="0">
                <a:solidFill>
                  <a:schemeClr val="bg1"/>
                </a:solidFill>
                <a:latin typeface="Century Gothic"/>
                <a:ea typeface="Times New Roman" panose="02020603050405020304" pitchFamily="18" charset="0"/>
                <a:cs typeface="Century Gothic"/>
              </a:rPr>
              <a:t>Prevents Ischemia/Reperfusion injury in kidney transplantation by presenting a repaired endothelium and attenuating the reperfusion injuries</a:t>
            </a:r>
          </a:p>
          <a:p>
            <a:pPr marL="342900" indent="-342900">
              <a:lnSpc>
                <a:spcPct val="200000"/>
              </a:lnSpc>
              <a:spcBef>
                <a:spcPts val="200"/>
              </a:spcBef>
              <a:spcAft>
                <a:spcPts val="0"/>
              </a:spcAft>
              <a:buFontTx/>
              <a:buChar char="-"/>
            </a:pPr>
            <a:r>
              <a:rPr lang="en-US" sz="1600" dirty="0">
                <a:solidFill>
                  <a:schemeClr val="bg1"/>
                </a:solidFill>
                <a:latin typeface="Century Gothic"/>
                <a:ea typeface="Times New Roman" panose="02020603050405020304" pitchFamily="18" charset="0"/>
                <a:cs typeface="Century Gothic"/>
              </a:rPr>
              <a:t>Used with all standard perfusion solutions, cold storage and machine perfusion</a:t>
            </a:r>
          </a:p>
        </p:txBody>
      </p:sp>
      <p:sp>
        <p:nvSpPr>
          <p:cNvPr id="13" name="Rectangle 22">
            <a:extLst>
              <a:ext uri="{FF2B5EF4-FFF2-40B4-BE49-F238E27FC236}">
                <a16:creationId xmlns:a16="http://schemas.microsoft.com/office/drawing/2014/main" id="{606DF214-B820-4521-9DC3-C294A343D223}"/>
              </a:ext>
            </a:extLst>
          </p:cNvPr>
          <p:cNvSpPr/>
          <p:nvPr/>
        </p:nvSpPr>
        <p:spPr>
          <a:xfrm>
            <a:off x="531127" y="3221072"/>
            <a:ext cx="8144949" cy="654153"/>
          </a:xfrm>
          <a:prstGeom prst="rect">
            <a:avLst/>
          </a:prstGeom>
        </p:spPr>
        <p:txBody>
          <a:bodyPr wrap="square">
            <a:spAutoFit/>
          </a:bodyPr>
          <a:lstStyle/>
          <a:p>
            <a:pPr algn="ctr">
              <a:lnSpc>
                <a:spcPct val="120000"/>
              </a:lnSpc>
              <a:spcBef>
                <a:spcPts val="200"/>
              </a:spcBef>
              <a:spcAft>
                <a:spcPts val="0"/>
              </a:spcAft>
            </a:pPr>
            <a:r>
              <a:rPr lang="en-US" sz="1600" b="1" dirty="0">
                <a:solidFill>
                  <a:schemeClr val="bg1"/>
                </a:solidFill>
                <a:latin typeface="Century Gothic"/>
                <a:ea typeface="Times New Roman" panose="02020603050405020304" pitchFamily="18" charset="0"/>
                <a:cs typeface="Century Gothic"/>
              </a:rPr>
              <a:t>Goal is to avoid delayed graft function, and thus reduce need for dialysis, duration of hospital stay and improve kidney function/survival</a:t>
            </a:r>
          </a:p>
        </p:txBody>
      </p:sp>
      <p:sp>
        <p:nvSpPr>
          <p:cNvPr id="17" name="Rectangle 30">
            <a:extLst>
              <a:ext uri="{FF2B5EF4-FFF2-40B4-BE49-F238E27FC236}">
                <a16:creationId xmlns:a16="http://schemas.microsoft.com/office/drawing/2014/main" id="{1463DD12-DD73-4A48-9D2F-FACA30410751}"/>
              </a:ext>
            </a:extLst>
          </p:cNvPr>
          <p:cNvSpPr/>
          <p:nvPr/>
        </p:nvSpPr>
        <p:spPr>
          <a:xfrm>
            <a:off x="420717" y="4272493"/>
            <a:ext cx="8313131" cy="1919531"/>
          </a:xfrm>
          <a:prstGeom prst="rect">
            <a:avLst/>
          </a:prstGeom>
          <a:solidFill>
            <a:srgbClr val="FFFFFF">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b="1" dirty="0">
              <a:ln w="6350" cmpd="sng">
                <a:solidFill>
                  <a:schemeClr val="tx1"/>
                </a:solidFill>
              </a:ln>
              <a:solidFill>
                <a:schemeClr val="bg1"/>
              </a:solidFill>
              <a:latin typeface="Century Gothic" panose="020B0502020202020204" pitchFamily="34" charset="0"/>
            </a:endParaRPr>
          </a:p>
        </p:txBody>
      </p:sp>
      <p:grpSp>
        <p:nvGrpSpPr>
          <p:cNvPr id="18" name="Group 10">
            <a:extLst>
              <a:ext uri="{FF2B5EF4-FFF2-40B4-BE49-F238E27FC236}">
                <a16:creationId xmlns:a16="http://schemas.microsoft.com/office/drawing/2014/main" id="{12003BE0-19A4-44AC-A433-FB017F25489D}"/>
              </a:ext>
            </a:extLst>
          </p:cNvPr>
          <p:cNvGrpSpPr/>
          <p:nvPr/>
        </p:nvGrpSpPr>
        <p:grpSpPr>
          <a:xfrm>
            <a:off x="742392" y="4666770"/>
            <a:ext cx="1452642" cy="1135617"/>
            <a:chOff x="497231" y="4669936"/>
            <a:chExt cx="1907253" cy="1491015"/>
          </a:xfrm>
        </p:grpSpPr>
        <p:pic>
          <p:nvPicPr>
            <p:cNvPr id="19" name="Bildobjekt 18" descr="homepage_1.png">
              <a:extLst>
                <a:ext uri="{FF2B5EF4-FFF2-40B4-BE49-F238E27FC236}">
                  <a16:creationId xmlns:a16="http://schemas.microsoft.com/office/drawing/2014/main" id="{DD3EAFCE-A001-4A04-9BD7-FEE7CBF1EC88}"/>
                </a:ext>
              </a:extLst>
            </p:cNvPr>
            <p:cNvPicPr>
              <a:picLocks noChangeAspect="1"/>
            </p:cNvPicPr>
            <p:nvPr/>
          </p:nvPicPr>
          <p:blipFill>
            <a:blip r:embed="rId5" cstate="print"/>
            <a:srcRect l="32594" r="10909"/>
            <a:stretch>
              <a:fillRect/>
            </a:stretch>
          </p:blipFill>
          <p:spPr>
            <a:xfrm>
              <a:off x="553355" y="4669936"/>
              <a:ext cx="1814883" cy="1482630"/>
            </a:xfrm>
            <a:prstGeom prst="rect">
              <a:avLst/>
            </a:prstGeom>
          </p:spPr>
        </p:pic>
        <p:sp>
          <p:nvSpPr>
            <p:cNvPr id="20" name="Rectangle 3">
              <a:extLst>
                <a:ext uri="{FF2B5EF4-FFF2-40B4-BE49-F238E27FC236}">
                  <a16:creationId xmlns:a16="http://schemas.microsoft.com/office/drawing/2014/main" id="{CED76FB3-E249-4D07-BF9D-53977993122B}"/>
                </a:ext>
              </a:extLst>
            </p:cNvPr>
            <p:cNvSpPr/>
            <p:nvPr/>
          </p:nvSpPr>
          <p:spPr>
            <a:xfrm>
              <a:off x="553355" y="5766319"/>
              <a:ext cx="1814883" cy="386247"/>
            </a:xfrm>
            <a:prstGeom prst="rect">
              <a:avLst/>
            </a:prstGeom>
            <a:solidFill>
              <a:srgbClr val="018472">
                <a:alpha val="6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bg1"/>
                </a:solidFill>
              </a:endParaRPr>
            </a:p>
          </p:txBody>
        </p:sp>
        <p:sp>
          <p:nvSpPr>
            <p:cNvPr id="21" name="Rectangle 11">
              <a:extLst>
                <a:ext uri="{FF2B5EF4-FFF2-40B4-BE49-F238E27FC236}">
                  <a16:creationId xmlns:a16="http://schemas.microsoft.com/office/drawing/2014/main" id="{0F8B0772-7565-48AF-9226-B1F1368591AE}"/>
                </a:ext>
              </a:extLst>
            </p:cNvPr>
            <p:cNvSpPr/>
            <p:nvPr/>
          </p:nvSpPr>
          <p:spPr>
            <a:xfrm>
              <a:off x="497231" y="5797264"/>
              <a:ext cx="1907253" cy="363687"/>
            </a:xfrm>
            <a:prstGeom prst="rect">
              <a:avLst/>
            </a:prstGeom>
          </p:spPr>
          <p:txBody>
            <a:bodyPr wrap="none">
              <a:spAutoFit/>
            </a:bodyPr>
            <a:lstStyle/>
            <a:p>
              <a:pPr algn="ctr"/>
              <a:r>
                <a:rPr lang="sv-SE" sz="1200" dirty="0" err="1">
                  <a:solidFill>
                    <a:schemeClr val="bg1"/>
                  </a:solidFill>
                  <a:latin typeface="Century Gothic"/>
                  <a:cs typeface="Century Gothic"/>
                </a:rPr>
                <a:t>Explant</a:t>
              </a:r>
              <a:r>
                <a:rPr lang="sv-SE" sz="1200" dirty="0">
                  <a:solidFill>
                    <a:schemeClr val="bg1"/>
                  </a:solidFill>
                  <a:latin typeface="Century Gothic"/>
                  <a:cs typeface="Century Gothic"/>
                </a:rPr>
                <a:t> </a:t>
              </a:r>
              <a:r>
                <a:rPr lang="sv-SE" sz="1200" dirty="0" err="1">
                  <a:solidFill>
                    <a:schemeClr val="bg1"/>
                  </a:solidFill>
                  <a:latin typeface="Century Gothic"/>
                  <a:cs typeface="Century Gothic"/>
                </a:rPr>
                <a:t>of</a:t>
              </a:r>
              <a:r>
                <a:rPr lang="sv-SE" sz="1200" dirty="0">
                  <a:solidFill>
                    <a:schemeClr val="bg1"/>
                  </a:solidFill>
                  <a:latin typeface="Century Gothic"/>
                  <a:cs typeface="Century Gothic"/>
                </a:rPr>
                <a:t> </a:t>
              </a:r>
              <a:r>
                <a:rPr lang="sv-SE" sz="1200" dirty="0" err="1">
                  <a:solidFill>
                    <a:schemeClr val="bg1"/>
                  </a:solidFill>
                  <a:latin typeface="Century Gothic"/>
                  <a:cs typeface="Century Gothic"/>
                </a:rPr>
                <a:t>kidney</a:t>
              </a:r>
              <a:endParaRPr lang="sv-SE" sz="1200" dirty="0">
                <a:solidFill>
                  <a:schemeClr val="bg1"/>
                </a:solidFill>
                <a:latin typeface="Century Gothic"/>
                <a:cs typeface="Century Gothic"/>
              </a:endParaRPr>
            </a:p>
          </p:txBody>
        </p:sp>
      </p:grpSp>
      <p:grpSp>
        <p:nvGrpSpPr>
          <p:cNvPr id="22" name="Group 9">
            <a:extLst>
              <a:ext uri="{FF2B5EF4-FFF2-40B4-BE49-F238E27FC236}">
                <a16:creationId xmlns:a16="http://schemas.microsoft.com/office/drawing/2014/main" id="{68153A33-4B2D-4A60-B994-95D02F921B86}"/>
              </a:ext>
            </a:extLst>
          </p:cNvPr>
          <p:cNvGrpSpPr/>
          <p:nvPr/>
        </p:nvGrpSpPr>
        <p:grpSpPr>
          <a:xfrm>
            <a:off x="3689069" y="4662677"/>
            <a:ext cx="1551084" cy="1138737"/>
            <a:chOff x="3589262" y="4665841"/>
            <a:chExt cx="2036504" cy="1495111"/>
          </a:xfrm>
          <a:effectLst>
            <a:outerShdw blurRad="50800" dist="38100" dir="2700000" algn="tl" rotWithShape="0">
              <a:prstClr val="black">
                <a:alpha val="40000"/>
              </a:prstClr>
            </a:outerShdw>
          </a:effectLst>
        </p:grpSpPr>
        <p:pic>
          <p:nvPicPr>
            <p:cNvPr id="23" name="Bildobjekt 22" descr="kidney perfusion4.jpg">
              <a:extLst>
                <a:ext uri="{FF2B5EF4-FFF2-40B4-BE49-F238E27FC236}">
                  <a16:creationId xmlns:a16="http://schemas.microsoft.com/office/drawing/2014/main" id="{47E52EC8-E572-4EFF-A7E2-8CB4A5EA0ABB}"/>
                </a:ext>
              </a:extLst>
            </p:cNvPr>
            <p:cNvPicPr>
              <a:picLocks noChangeAspect="1"/>
            </p:cNvPicPr>
            <p:nvPr/>
          </p:nvPicPr>
          <p:blipFill>
            <a:blip r:embed="rId6" cstate="print"/>
            <a:stretch>
              <a:fillRect/>
            </a:stretch>
          </p:blipFill>
          <p:spPr>
            <a:xfrm>
              <a:off x="3589262" y="4665841"/>
              <a:ext cx="2036504" cy="1486725"/>
            </a:xfrm>
            <a:prstGeom prst="rect">
              <a:avLst/>
            </a:prstGeom>
          </p:spPr>
        </p:pic>
        <p:sp>
          <p:nvSpPr>
            <p:cNvPr id="24" name="Rectangle 12">
              <a:extLst>
                <a:ext uri="{FF2B5EF4-FFF2-40B4-BE49-F238E27FC236}">
                  <a16:creationId xmlns:a16="http://schemas.microsoft.com/office/drawing/2014/main" id="{61E12036-E827-4155-92C5-B6095552A26A}"/>
                </a:ext>
              </a:extLst>
            </p:cNvPr>
            <p:cNvSpPr/>
            <p:nvPr/>
          </p:nvSpPr>
          <p:spPr>
            <a:xfrm>
              <a:off x="3589262" y="5766319"/>
              <a:ext cx="2036504" cy="386247"/>
            </a:xfrm>
            <a:prstGeom prst="rect">
              <a:avLst/>
            </a:prstGeom>
            <a:solidFill>
              <a:srgbClr val="018472">
                <a:alpha val="6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bg1"/>
                </a:solidFill>
              </a:endParaRPr>
            </a:p>
          </p:txBody>
        </p:sp>
        <p:sp>
          <p:nvSpPr>
            <p:cNvPr id="25" name="Rectangle 16">
              <a:extLst>
                <a:ext uri="{FF2B5EF4-FFF2-40B4-BE49-F238E27FC236}">
                  <a16:creationId xmlns:a16="http://schemas.microsoft.com/office/drawing/2014/main" id="{EE2FA746-226B-4293-8175-42A9BB7FFECC}"/>
                </a:ext>
              </a:extLst>
            </p:cNvPr>
            <p:cNvSpPr/>
            <p:nvPr/>
          </p:nvSpPr>
          <p:spPr>
            <a:xfrm>
              <a:off x="3909030" y="5797265"/>
              <a:ext cx="1360039" cy="363687"/>
            </a:xfrm>
            <a:prstGeom prst="rect">
              <a:avLst/>
            </a:prstGeom>
          </p:spPr>
          <p:txBody>
            <a:bodyPr wrap="none">
              <a:spAutoFit/>
            </a:bodyPr>
            <a:lstStyle/>
            <a:p>
              <a:pPr algn="ctr"/>
              <a:r>
                <a:rPr lang="sv-SE" sz="1200" dirty="0">
                  <a:solidFill>
                    <a:schemeClr val="bg1"/>
                  </a:solidFill>
                  <a:latin typeface="Century Gothic"/>
                  <a:cs typeface="Century Gothic"/>
                </a:rPr>
                <a:t>Renaparin</a:t>
              </a:r>
              <a:r>
                <a:rPr lang="sv-SE" sz="1100" baseline="30000" dirty="0">
                  <a:solidFill>
                    <a:schemeClr val="bg1"/>
                  </a:solidFill>
                  <a:latin typeface="Century Gothic"/>
                  <a:cs typeface="Century Gothic"/>
                </a:rPr>
                <a:t>®</a:t>
              </a:r>
              <a:endParaRPr lang="sv-SE" sz="1200" baseline="30000" dirty="0">
                <a:solidFill>
                  <a:schemeClr val="bg1"/>
                </a:solidFill>
                <a:latin typeface="Century Gothic"/>
                <a:cs typeface="Century Gothic"/>
              </a:endParaRPr>
            </a:p>
          </p:txBody>
        </p:sp>
      </p:grpSp>
      <p:grpSp>
        <p:nvGrpSpPr>
          <p:cNvPr id="26" name="Group 6">
            <a:extLst>
              <a:ext uri="{FF2B5EF4-FFF2-40B4-BE49-F238E27FC236}">
                <a16:creationId xmlns:a16="http://schemas.microsoft.com/office/drawing/2014/main" id="{9FE3E34E-69F1-43F1-982C-10B0457E01E4}"/>
              </a:ext>
            </a:extLst>
          </p:cNvPr>
          <p:cNvGrpSpPr/>
          <p:nvPr/>
        </p:nvGrpSpPr>
        <p:grpSpPr>
          <a:xfrm>
            <a:off x="6734189" y="4666770"/>
            <a:ext cx="1382289" cy="1135617"/>
            <a:chOff x="6883421" y="4669936"/>
            <a:chExt cx="1814883" cy="1491015"/>
          </a:xfrm>
        </p:grpSpPr>
        <p:pic>
          <p:nvPicPr>
            <p:cNvPr id="27" name="Bildobjekt 18" descr="homepage_1.png">
              <a:extLst>
                <a:ext uri="{FF2B5EF4-FFF2-40B4-BE49-F238E27FC236}">
                  <a16:creationId xmlns:a16="http://schemas.microsoft.com/office/drawing/2014/main" id="{A0EF9CA5-57AF-4C3C-ACFA-13E442B710DD}"/>
                </a:ext>
              </a:extLst>
            </p:cNvPr>
            <p:cNvPicPr>
              <a:picLocks noChangeAspect="1"/>
            </p:cNvPicPr>
            <p:nvPr/>
          </p:nvPicPr>
          <p:blipFill>
            <a:blip r:embed="rId5" cstate="print"/>
            <a:srcRect l="32594" r="10909"/>
            <a:stretch>
              <a:fillRect/>
            </a:stretch>
          </p:blipFill>
          <p:spPr>
            <a:xfrm>
              <a:off x="6883421" y="4669936"/>
              <a:ext cx="1814883" cy="1482630"/>
            </a:xfrm>
            <a:prstGeom prst="rect">
              <a:avLst/>
            </a:prstGeom>
          </p:spPr>
        </p:pic>
        <p:sp>
          <p:nvSpPr>
            <p:cNvPr id="28" name="Rectangle 13">
              <a:extLst>
                <a:ext uri="{FF2B5EF4-FFF2-40B4-BE49-F238E27FC236}">
                  <a16:creationId xmlns:a16="http://schemas.microsoft.com/office/drawing/2014/main" id="{C47706C9-9A04-46DA-8CB1-F554B3D6412E}"/>
                </a:ext>
              </a:extLst>
            </p:cNvPr>
            <p:cNvSpPr/>
            <p:nvPr/>
          </p:nvSpPr>
          <p:spPr>
            <a:xfrm>
              <a:off x="6883421" y="5766319"/>
              <a:ext cx="1814883" cy="386247"/>
            </a:xfrm>
            <a:prstGeom prst="rect">
              <a:avLst/>
            </a:prstGeom>
            <a:solidFill>
              <a:srgbClr val="018472">
                <a:alpha val="6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bg1"/>
                </a:solidFill>
              </a:endParaRPr>
            </a:p>
          </p:txBody>
        </p:sp>
        <p:sp>
          <p:nvSpPr>
            <p:cNvPr id="29" name="Rectangle 17">
              <a:extLst>
                <a:ext uri="{FF2B5EF4-FFF2-40B4-BE49-F238E27FC236}">
                  <a16:creationId xmlns:a16="http://schemas.microsoft.com/office/drawing/2014/main" id="{B14B09E3-B841-4C2C-9012-97D2B9765034}"/>
                </a:ext>
              </a:extLst>
            </p:cNvPr>
            <p:cNvSpPr/>
            <p:nvPr/>
          </p:nvSpPr>
          <p:spPr>
            <a:xfrm>
              <a:off x="6908294" y="5797264"/>
              <a:ext cx="1745194" cy="363687"/>
            </a:xfrm>
            <a:prstGeom prst="rect">
              <a:avLst/>
            </a:prstGeom>
          </p:spPr>
          <p:txBody>
            <a:bodyPr wrap="none">
              <a:spAutoFit/>
            </a:bodyPr>
            <a:lstStyle/>
            <a:p>
              <a:pPr algn="ctr"/>
              <a:r>
                <a:rPr lang="sv-SE" sz="1200" dirty="0">
                  <a:solidFill>
                    <a:schemeClr val="bg1"/>
                  </a:solidFill>
                  <a:latin typeface="Century Gothic"/>
                  <a:cs typeface="Century Gothic"/>
                </a:rPr>
                <a:t>Transplantation</a:t>
              </a:r>
            </a:p>
          </p:txBody>
        </p:sp>
      </p:grpSp>
      <p:pic>
        <p:nvPicPr>
          <p:cNvPr id="30" name="Picture 21">
            <a:extLst>
              <a:ext uri="{FF2B5EF4-FFF2-40B4-BE49-F238E27FC236}">
                <a16:creationId xmlns:a16="http://schemas.microsoft.com/office/drawing/2014/main" id="{6523CBA4-AAD1-4519-9A9A-DE716B113162}"/>
              </a:ext>
            </a:extLst>
          </p:cNvPr>
          <p:cNvPicPr>
            <a:picLocks noChangeAspect="1"/>
          </p:cNvPicPr>
          <p:nvPr/>
        </p:nvPicPr>
        <p:blipFill>
          <a:blip r:embed="rId7">
            <a:alphaModFix/>
          </a:blip>
          <a:stretch>
            <a:fillRect/>
          </a:stretch>
        </p:blipFill>
        <p:spPr>
          <a:xfrm flipH="1">
            <a:off x="5834259" y="5003729"/>
            <a:ext cx="305823" cy="515139"/>
          </a:xfrm>
          <a:prstGeom prst="rect">
            <a:avLst/>
          </a:prstGeom>
        </p:spPr>
      </p:pic>
      <p:pic>
        <p:nvPicPr>
          <p:cNvPr id="31" name="Picture 23">
            <a:extLst>
              <a:ext uri="{FF2B5EF4-FFF2-40B4-BE49-F238E27FC236}">
                <a16:creationId xmlns:a16="http://schemas.microsoft.com/office/drawing/2014/main" id="{197CC235-2446-494C-B985-AA560C9F54DF}"/>
              </a:ext>
            </a:extLst>
          </p:cNvPr>
          <p:cNvPicPr>
            <a:picLocks noChangeAspect="1"/>
          </p:cNvPicPr>
          <p:nvPr/>
        </p:nvPicPr>
        <p:blipFill>
          <a:blip r:embed="rId7">
            <a:alphaModFix/>
          </a:blip>
          <a:stretch>
            <a:fillRect/>
          </a:stretch>
        </p:blipFill>
        <p:spPr>
          <a:xfrm flipH="1">
            <a:off x="2789140" y="5003729"/>
            <a:ext cx="305823" cy="515139"/>
          </a:xfrm>
          <a:prstGeom prst="rect">
            <a:avLst/>
          </a:prstGeom>
        </p:spPr>
      </p:pic>
      <p:sp>
        <p:nvSpPr>
          <p:cNvPr id="32" name="Rectangle 34">
            <a:extLst>
              <a:ext uri="{FF2B5EF4-FFF2-40B4-BE49-F238E27FC236}">
                <a16:creationId xmlns:a16="http://schemas.microsoft.com/office/drawing/2014/main" id="{533CFCCB-257F-4E7F-B890-4C352347F583}"/>
              </a:ext>
            </a:extLst>
          </p:cNvPr>
          <p:cNvSpPr/>
          <p:nvPr/>
        </p:nvSpPr>
        <p:spPr>
          <a:xfrm>
            <a:off x="410151" y="4272491"/>
            <a:ext cx="8323697" cy="212725"/>
          </a:xfrm>
          <a:prstGeom prst="rect">
            <a:avLst/>
          </a:prstGeom>
          <a:solidFill>
            <a:srgbClr val="018472">
              <a:alpha val="6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b="1" dirty="0">
                <a:solidFill>
                  <a:schemeClr val="bg1"/>
                </a:solidFill>
                <a:latin typeface="Century Gothic" panose="020B0502020202020204" pitchFamily="34" charset="0"/>
              </a:rPr>
              <a:t>THE DONOR KIDNEY IS TREATED WITH RENAPARIN</a:t>
            </a:r>
            <a:r>
              <a:rPr lang="en-US" sz="1100" b="1" baseline="30000" dirty="0">
                <a:solidFill>
                  <a:schemeClr val="bg1"/>
                </a:solidFill>
                <a:latin typeface="Century Gothic" panose="020B0502020202020204" pitchFamily="34" charset="0"/>
              </a:rPr>
              <a:t>®</a:t>
            </a:r>
            <a:r>
              <a:rPr lang="en-US" sz="1100" b="1" dirty="0">
                <a:solidFill>
                  <a:schemeClr val="bg1"/>
                </a:solidFill>
                <a:latin typeface="Century Gothic" panose="020B0502020202020204" pitchFamily="34" charset="0"/>
              </a:rPr>
              <a:t> DURING PRESERVATION</a:t>
            </a:r>
            <a:endParaRPr lang="en-US" sz="1100" b="1" i="1" dirty="0">
              <a:solidFill>
                <a:schemeClr val="bg1"/>
              </a:solidFill>
              <a:latin typeface="Century Gothic" panose="020B0502020202020204" pitchFamily="34" charset="0"/>
            </a:endParaRPr>
          </a:p>
        </p:txBody>
      </p:sp>
      <p:sp>
        <p:nvSpPr>
          <p:cNvPr id="34" name="Rectangle 14">
            <a:extLst>
              <a:ext uri="{FF2B5EF4-FFF2-40B4-BE49-F238E27FC236}">
                <a16:creationId xmlns:a16="http://schemas.microsoft.com/office/drawing/2014/main" id="{B8BB87CB-0ABC-49EC-8CEB-511844B70487}"/>
              </a:ext>
            </a:extLst>
          </p:cNvPr>
          <p:cNvSpPr/>
          <p:nvPr/>
        </p:nvSpPr>
        <p:spPr>
          <a:xfrm>
            <a:off x="3567642" y="4551892"/>
            <a:ext cx="1778000" cy="1363133"/>
          </a:xfrm>
          <a:prstGeom prst="rect">
            <a:avLst/>
          </a:prstGeom>
          <a:noFill/>
          <a:ln w="12700">
            <a:solidFill>
              <a:srgbClr val="00808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bg1"/>
              </a:solidFill>
            </a:endParaRPr>
          </a:p>
        </p:txBody>
      </p:sp>
      <p:sp>
        <p:nvSpPr>
          <p:cNvPr id="37" name="TextBox 15">
            <a:extLst>
              <a:ext uri="{FF2B5EF4-FFF2-40B4-BE49-F238E27FC236}">
                <a16:creationId xmlns:a16="http://schemas.microsoft.com/office/drawing/2014/main" id="{72473974-6992-4B0C-955E-5148E8089D6C}"/>
              </a:ext>
            </a:extLst>
          </p:cNvPr>
          <p:cNvSpPr txBox="1"/>
          <p:nvPr/>
        </p:nvSpPr>
        <p:spPr>
          <a:xfrm>
            <a:off x="3672948" y="5915025"/>
            <a:ext cx="1567383" cy="276999"/>
          </a:xfrm>
          <a:prstGeom prst="rect">
            <a:avLst/>
          </a:prstGeom>
          <a:noFill/>
        </p:spPr>
        <p:txBody>
          <a:bodyPr wrap="square" rtlCol="0">
            <a:spAutoFit/>
          </a:bodyPr>
          <a:lstStyle/>
          <a:p>
            <a:pPr algn="ctr"/>
            <a:r>
              <a:rPr lang="en-GB" sz="1200" b="1" i="1" dirty="0">
                <a:solidFill>
                  <a:schemeClr val="bg1"/>
                </a:solidFill>
              </a:rPr>
              <a:t>Ex vivo </a:t>
            </a:r>
            <a:r>
              <a:rPr lang="en-GB" sz="1200" b="1" dirty="0">
                <a:solidFill>
                  <a:schemeClr val="bg1"/>
                </a:solidFill>
              </a:rPr>
              <a:t>treatment</a:t>
            </a:r>
          </a:p>
        </p:txBody>
      </p:sp>
      <p:sp>
        <p:nvSpPr>
          <p:cNvPr id="2" name="Rektangel 1">
            <a:extLst>
              <a:ext uri="{FF2B5EF4-FFF2-40B4-BE49-F238E27FC236}">
                <a16:creationId xmlns:a16="http://schemas.microsoft.com/office/drawing/2014/main" id="{3FE97769-8905-48D2-9632-F3A7DC424FE6}"/>
              </a:ext>
            </a:extLst>
          </p:cNvPr>
          <p:cNvSpPr/>
          <p:nvPr/>
        </p:nvSpPr>
        <p:spPr>
          <a:xfrm>
            <a:off x="319792" y="283691"/>
            <a:ext cx="8414056" cy="441788"/>
          </a:xfrm>
          <a:prstGeom prst="rect">
            <a:avLst/>
          </a:prstGeom>
        </p:spPr>
        <p:txBody>
          <a:bodyPr wrap="square">
            <a:spAutoFit/>
          </a:bodyPr>
          <a:lstStyle/>
          <a:p>
            <a:pPr>
              <a:lnSpc>
                <a:spcPct val="120000"/>
              </a:lnSpc>
            </a:pPr>
            <a:r>
              <a:rPr lang="sv-SE" sz="2100" b="1" i="1" dirty="0">
                <a:solidFill>
                  <a:schemeClr val="bg1"/>
                </a:solidFill>
                <a:latin typeface="Century Gothic"/>
                <a:cs typeface="Century Gothic"/>
              </a:rPr>
              <a:t>Renaparin</a:t>
            </a:r>
            <a:r>
              <a:rPr lang="sv-SE" sz="2100" b="1" i="1" baseline="30000" dirty="0">
                <a:solidFill>
                  <a:schemeClr val="bg1"/>
                </a:solidFill>
                <a:latin typeface="Century Gothic"/>
                <a:cs typeface="Century Gothic"/>
              </a:rPr>
              <a:t>®  </a:t>
            </a:r>
            <a:r>
              <a:rPr lang="sv-SE" sz="2100" b="1" i="1" dirty="0">
                <a:solidFill>
                  <a:schemeClr val="bg1"/>
                </a:solidFill>
                <a:latin typeface="Century Gothic"/>
                <a:cs typeface="Century Gothic"/>
              </a:rPr>
              <a:t>is </a:t>
            </a:r>
            <a:r>
              <a:rPr lang="sv-SE" sz="2100" b="1" i="1" dirty="0" err="1">
                <a:solidFill>
                  <a:schemeClr val="bg1"/>
                </a:solidFill>
                <a:latin typeface="Century Gothic"/>
                <a:cs typeface="Century Gothic"/>
              </a:rPr>
              <a:t>administered</a:t>
            </a:r>
            <a:r>
              <a:rPr lang="sv-SE" sz="2100" b="1" i="1" dirty="0">
                <a:solidFill>
                  <a:schemeClr val="bg1"/>
                </a:solidFill>
                <a:latin typeface="Century Gothic"/>
                <a:cs typeface="Century Gothic"/>
              </a:rPr>
              <a:t> </a:t>
            </a:r>
            <a:r>
              <a:rPr lang="sv-SE" sz="2100" b="1" dirty="0">
                <a:solidFill>
                  <a:schemeClr val="bg1"/>
                </a:solidFill>
                <a:latin typeface="Century Gothic"/>
                <a:cs typeface="Century Gothic"/>
              </a:rPr>
              <a:t>ex </a:t>
            </a:r>
            <a:r>
              <a:rPr lang="sv-SE" sz="2100" b="1" dirty="0" err="1">
                <a:solidFill>
                  <a:schemeClr val="bg1"/>
                </a:solidFill>
                <a:latin typeface="Century Gothic"/>
                <a:cs typeface="Century Gothic"/>
              </a:rPr>
              <a:t>vivo</a:t>
            </a:r>
            <a:r>
              <a:rPr lang="sv-SE" sz="2100" b="1" dirty="0">
                <a:solidFill>
                  <a:schemeClr val="bg1"/>
                </a:solidFill>
                <a:latin typeface="Century Gothic"/>
                <a:cs typeface="Century Gothic"/>
              </a:rPr>
              <a:t> </a:t>
            </a:r>
            <a:r>
              <a:rPr lang="sv-SE" sz="2100" b="1" i="1" dirty="0">
                <a:solidFill>
                  <a:schemeClr val="bg1"/>
                </a:solidFill>
                <a:latin typeface="Century Gothic"/>
                <a:cs typeface="Century Gothic"/>
              </a:rPr>
              <a:t>to the donor organ </a:t>
            </a:r>
            <a:endParaRPr lang="sv-SE" sz="2100" b="1" i="1" baseline="30000" dirty="0">
              <a:solidFill>
                <a:schemeClr val="bg1"/>
              </a:solidFill>
              <a:latin typeface="Century Gothic"/>
              <a:cs typeface="Century Gothic"/>
            </a:endParaRPr>
          </a:p>
        </p:txBody>
      </p:sp>
      <p:sp>
        <p:nvSpPr>
          <p:cNvPr id="44" name="Rectangle 29">
            <a:extLst>
              <a:ext uri="{FF2B5EF4-FFF2-40B4-BE49-F238E27FC236}">
                <a16:creationId xmlns:a16="http://schemas.microsoft.com/office/drawing/2014/main" id="{A06ABED6-1B95-4FAA-8228-0B32D9ACA725}"/>
              </a:ext>
            </a:extLst>
          </p:cNvPr>
          <p:cNvSpPr/>
          <p:nvPr/>
        </p:nvSpPr>
        <p:spPr>
          <a:xfrm>
            <a:off x="391101" y="1232972"/>
            <a:ext cx="8414056" cy="2681774"/>
          </a:xfrm>
          <a:prstGeom prst="rect">
            <a:avLst/>
          </a:prstGeom>
          <a:solidFill>
            <a:schemeClr val="bg1">
              <a:lumMod val="75000"/>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b="1">
              <a:ln w="6350" cmpd="sng">
                <a:solidFill>
                  <a:schemeClr val="tx1"/>
                </a:solidFill>
              </a:ln>
              <a:solidFill>
                <a:schemeClr val="bg1"/>
              </a:solidFill>
              <a:latin typeface="Century Gothic" panose="020B0502020202020204" pitchFamily="34" charset="0"/>
            </a:endParaRPr>
          </a:p>
        </p:txBody>
      </p:sp>
    </p:spTree>
    <p:extLst>
      <p:ext uri="{BB962C8B-B14F-4D97-AF65-F5344CB8AC3E}">
        <p14:creationId xmlns:p14="http://schemas.microsoft.com/office/powerpoint/2010/main" val="59796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Bildobjekt 65">
            <a:extLst>
              <a:ext uri="{FF2B5EF4-FFF2-40B4-BE49-F238E27FC236}">
                <a16:creationId xmlns:a16="http://schemas.microsoft.com/office/drawing/2014/main" id="{A2F20835-CE45-434B-9E2C-68FC5FFDD1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41" name="Group 45">
            <a:extLst>
              <a:ext uri="{FF2B5EF4-FFF2-40B4-BE49-F238E27FC236}">
                <a16:creationId xmlns:a16="http://schemas.microsoft.com/office/drawing/2014/main" id="{187EB6C9-F411-41F7-8298-52788D74A31D}"/>
              </a:ext>
            </a:extLst>
          </p:cNvPr>
          <p:cNvGrpSpPr/>
          <p:nvPr/>
        </p:nvGrpSpPr>
        <p:grpSpPr>
          <a:xfrm>
            <a:off x="191252" y="6559899"/>
            <a:ext cx="8761494" cy="227014"/>
            <a:chOff x="173812" y="6456923"/>
            <a:chExt cx="8761494" cy="227014"/>
          </a:xfrm>
        </p:grpSpPr>
        <p:pic>
          <p:nvPicPr>
            <p:cNvPr id="42" name="Picture 15">
              <a:extLst>
                <a:ext uri="{FF2B5EF4-FFF2-40B4-BE49-F238E27FC236}">
                  <a16:creationId xmlns:a16="http://schemas.microsoft.com/office/drawing/2014/main" id="{0ED78282-9385-4AFA-BC44-D250EEAB78B8}"/>
                </a:ext>
              </a:extLst>
            </p:cNvPr>
            <p:cNvPicPr>
              <a:picLocks noChangeAspect="1"/>
            </p:cNvPicPr>
            <p:nvPr/>
          </p:nvPicPr>
          <p:blipFill>
            <a:blip r:embed="rId4"/>
            <a:stretch>
              <a:fillRect/>
            </a:stretch>
          </p:blipFill>
          <p:spPr>
            <a:xfrm>
              <a:off x="8294922" y="6456923"/>
              <a:ext cx="640384" cy="198547"/>
            </a:xfrm>
            <a:prstGeom prst="rect">
              <a:avLst/>
            </a:prstGeom>
          </p:spPr>
        </p:pic>
        <p:sp>
          <p:nvSpPr>
            <p:cNvPr id="43" name="Slide Number Placeholder 3">
              <a:extLst>
                <a:ext uri="{FF2B5EF4-FFF2-40B4-BE49-F238E27FC236}">
                  <a16:creationId xmlns:a16="http://schemas.microsoft.com/office/drawing/2014/main" id="{6BAF568D-8678-41E9-8090-B1782B4609D0}"/>
                </a:ext>
              </a:extLst>
            </p:cNvPr>
            <p:cNvSpPr txBox="1">
              <a:spLocks/>
            </p:cNvSpPr>
            <p:nvPr/>
          </p:nvSpPr>
          <p:spPr bwMode="auto">
            <a:xfrm>
              <a:off x="173812" y="6471212"/>
              <a:ext cx="229465"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r" rtl="0" fontAlgn="base">
                <a:spcBef>
                  <a:spcPct val="0"/>
                </a:spcBef>
                <a:spcAft>
                  <a:spcPct val="0"/>
                </a:spcAft>
                <a:defRPr sz="1200" b="1" i="0" kern="1200">
                  <a:solidFill>
                    <a:srgbClr val="1A2E5E"/>
                  </a:solidFill>
                  <a:latin typeface="Calibri" pitchFamily="34" charset="0"/>
                  <a:ea typeface="+mn-ea"/>
                  <a:cs typeface="Calibri" pitchFamily="34" charset="0"/>
                </a:defRPr>
              </a:lvl1pPr>
              <a:lvl2pPr marL="457200" algn="ctr" rtl="0" fontAlgn="base">
                <a:spcBef>
                  <a:spcPct val="0"/>
                </a:spcBef>
                <a:spcAft>
                  <a:spcPct val="0"/>
                </a:spcAft>
                <a:defRPr sz="1500" i="1" kern="1200">
                  <a:solidFill>
                    <a:schemeClr val="tx1"/>
                  </a:solidFill>
                  <a:latin typeface="Arial" charset="0"/>
                  <a:ea typeface="+mn-ea"/>
                  <a:cs typeface="+mn-cs"/>
                </a:defRPr>
              </a:lvl2pPr>
              <a:lvl3pPr marL="914400" algn="ctr" rtl="0" fontAlgn="base">
                <a:spcBef>
                  <a:spcPct val="0"/>
                </a:spcBef>
                <a:spcAft>
                  <a:spcPct val="0"/>
                </a:spcAft>
                <a:defRPr sz="1500" i="1" kern="1200">
                  <a:solidFill>
                    <a:schemeClr val="tx1"/>
                  </a:solidFill>
                  <a:latin typeface="Arial" charset="0"/>
                  <a:ea typeface="+mn-ea"/>
                  <a:cs typeface="+mn-cs"/>
                </a:defRPr>
              </a:lvl3pPr>
              <a:lvl4pPr marL="1371600" algn="ctr" rtl="0" fontAlgn="base">
                <a:spcBef>
                  <a:spcPct val="0"/>
                </a:spcBef>
                <a:spcAft>
                  <a:spcPct val="0"/>
                </a:spcAft>
                <a:defRPr sz="1500" i="1" kern="1200">
                  <a:solidFill>
                    <a:schemeClr val="tx1"/>
                  </a:solidFill>
                  <a:latin typeface="Arial" charset="0"/>
                  <a:ea typeface="+mn-ea"/>
                  <a:cs typeface="+mn-cs"/>
                </a:defRPr>
              </a:lvl4pPr>
              <a:lvl5pPr marL="1828800" algn="ctr" rtl="0" fontAlgn="base">
                <a:spcBef>
                  <a:spcPct val="0"/>
                </a:spcBef>
                <a:spcAft>
                  <a:spcPct val="0"/>
                </a:spcAft>
                <a:defRPr sz="1500" i="1" kern="1200">
                  <a:solidFill>
                    <a:schemeClr val="tx1"/>
                  </a:solidFill>
                  <a:latin typeface="Arial" charset="0"/>
                  <a:ea typeface="+mn-ea"/>
                  <a:cs typeface="+mn-cs"/>
                </a:defRPr>
              </a:lvl5pPr>
              <a:lvl6pPr marL="2286000" algn="l" defTabSz="914400" rtl="0" eaLnBrk="1" latinLnBrk="0" hangingPunct="1">
                <a:defRPr sz="1500" i="1" kern="1200">
                  <a:solidFill>
                    <a:schemeClr val="tx1"/>
                  </a:solidFill>
                  <a:latin typeface="Arial" charset="0"/>
                  <a:ea typeface="+mn-ea"/>
                  <a:cs typeface="+mn-cs"/>
                </a:defRPr>
              </a:lvl6pPr>
              <a:lvl7pPr marL="2743200" algn="l" defTabSz="914400" rtl="0" eaLnBrk="1" latinLnBrk="0" hangingPunct="1">
                <a:defRPr sz="1500" i="1" kern="1200">
                  <a:solidFill>
                    <a:schemeClr val="tx1"/>
                  </a:solidFill>
                  <a:latin typeface="Arial" charset="0"/>
                  <a:ea typeface="+mn-ea"/>
                  <a:cs typeface="+mn-cs"/>
                </a:defRPr>
              </a:lvl7pPr>
              <a:lvl8pPr marL="3200400" algn="l" defTabSz="914400" rtl="0" eaLnBrk="1" latinLnBrk="0" hangingPunct="1">
                <a:defRPr sz="1500" i="1" kern="1200">
                  <a:solidFill>
                    <a:schemeClr val="tx1"/>
                  </a:solidFill>
                  <a:latin typeface="Arial" charset="0"/>
                  <a:ea typeface="+mn-ea"/>
                  <a:cs typeface="+mn-cs"/>
                </a:defRPr>
              </a:lvl8pPr>
              <a:lvl9pPr marL="3657600" algn="l" defTabSz="914400" rtl="0" eaLnBrk="1" latinLnBrk="0" hangingPunct="1">
                <a:defRPr sz="1500" i="1" kern="1200">
                  <a:solidFill>
                    <a:schemeClr val="tx1"/>
                  </a:solidFill>
                  <a:latin typeface="Arial" charset="0"/>
                  <a:ea typeface="+mn-ea"/>
                  <a:cs typeface="+mn-cs"/>
                </a:defRPr>
              </a:lvl9pPr>
            </a:lstStyle>
            <a:p>
              <a:pPr algn="ctr"/>
              <a:fld id="{1DB3CFCC-E593-4833-9A89-BA51E30A354E}" type="slidenum">
                <a:rPr lang="nb-NO" altLang="nn-NO" sz="900" smtClean="0">
                  <a:solidFill>
                    <a:schemeClr val="bg1"/>
                  </a:solidFill>
                </a:rPr>
                <a:pPr algn="ctr"/>
                <a:t>9</a:t>
              </a:fld>
              <a:endParaRPr lang="nb-NO" altLang="nn-NO" sz="900" dirty="0">
                <a:solidFill>
                  <a:schemeClr val="bg1"/>
                </a:solidFill>
              </a:endParaRPr>
            </a:p>
          </p:txBody>
        </p:sp>
      </p:grpSp>
      <p:sp>
        <p:nvSpPr>
          <p:cNvPr id="33" name="Rectangle 26">
            <a:extLst>
              <a:ext uri="{FF2B5EF4-FFF2-40B4-BE49-F238E27FC236}">
                <a16:creationId xmlns:a16="http://schemas.microsoft.com/office/drawing/2014/main" id="{F98D99FA-B78F-408A-95B2-8B51C4DA6F5A}"/>
              </a:ext>
            </a:extLst>
          </p:cNvPr>
          <p:cNvSpPr/>
          <p:nvPr/>
        </p:nvSpPr>
        <p:spPr>
          <a:xfrm>
            <a:off x="463371" y="1390873"/>
            <a:ext cx="3957603" cy="4817227"/>
          </a:xfrm>
          <a:prstGeom prst="rect">
            <a:avLst/>
          </a:prstGeom>
          <a:solidFill>
            <a:schemeClr val="bg1">
              <a:lumMod val="75000"/>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b="1">
              <a:ln w="6350" cmpd="sng">
                <a:solidFill>
                  <a:schemeClr val="tx1"/>
                </a:solidFill>
              </a:ln>
              <a:solidFill>
                <a:schemeClr val="bg1"/>
              </a:solidFill>
              <a:latin typeface="Century Gothic" panose="020B0502020202020204" pitchFamily="34" charset="0"/>
            </a:endParaRPr>
          </a:p>
        </p:txBody>
      </p:sp>
      <p:sp>
        <p:nvSpPr>
          <p:cNvPr id="35" name="Rectangle 27">
            <a:extLst>
              <a:ext uri="{FF2B5EF4-FFF2-40B4-BE49-F238E27FC236}">
                <a16:creationId xmlns:a16="http://schemas.microsoft.com/office/drawing/2014/main" id="{529404F2-98A2-4F99-BA61-AFFD49F78359}"/>
              </a:ext>
            </a:extLst>
          </p:cNvPr>
          <p:cNvSpPr/>
          <p:nvPr/>
        </p:nvSpPr>
        <p:spPr>
          <a:xfrm>
            <a:off x="4748934" y="1390873"/>
            <a:ext cx="3957603" cy="4817227"/>
          </a:xfrm>
          <a:prstGeom prst="rect">
            <a:avLst/>
          </a:prstGeom>
          <a:solidFill>
            <a:schemeClr val="bg1">
              <a:lumMod val="75000"/>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b="1">
              <a:ln w="6350" cmpd="sng">
                <a:solidFill>
                  <a:schemeClr val="tx1"/>
                </a:solidFill>
              </a:ln>
              <a:solidFill>
                <a:schemeClr val="bg1"/>
              </a:solidFill>
              <a:latin typeface="Century Gothic" panose="020B0502020202020204" pitchFamily="34" charset="0"/>
            </a:endParaRPr>
          </a:p>
        </p:txBody>
      </p:sp>
      <p:graphicFrame>
        <p:nvGraphicFramePr>
          <p:cNvPr id="36" name="Diagram 21">
            <a:extLst>
              <a:ext uri="{FF2B5EF4-FFF2-40B4-BE49-F238E27FC236}">
                <a16:creationId xmlns:a16="http://schemas.microsoft.com/office/drawing/2014/main" id="{F65B31CD-F14D-4BA3-9738-0F6475D498D9}"/>
              </a:ext>
            </a:extLst>
          </p:cNvPr>
          <p:cNvGraphicFramePr/>
          <p:nvPr>
            <p:extLst>
              <p:ext uri="{D42A27DB-BD31-4B8C-83A1-F6EECF244321}">
                <p14:modId xmlns:p14="http://schemas.microsoft.com/office/powerpoint/2010/main" val="3522344791"/>
              </p:ext>
            </p:extLst>
          </p:nvPr>
        </p:nvGraphicFramePr>
        <p:xfrm>
          <a:off x="806245" y="2047924"/>
          <a:ext cx="3502249" cy="2967263"/>
        </p:xfrm>
        <a:graphic>
          <a:graphicData uri="http://schemas.openxmlformats.org/drawingml/2006/chart">
            <c:chart xmlns:c="http://schemas.openxmlformats.org/drawingml/2006/chart" xmlns:r="http://schemas.openxmlformats.org/officeDocument/2006/relationships" r:id="rId5"/>
          </a:graphicData>
        </a:graphic>
      </p:graphicFrame>
      <p:sp>
        <p:nvSpPr>
          <p:cNvPr id="39" name="Rectangle 4">
            <a:extLst>
              <a:ext uri="{FF2B5EF4-FFF2-40B4-BE49-F238E27FC236}">
                <a16:creationId xmlns:a16="http://schemas.microsoft.com/office/drawing/2014/main" id="{B461FB92-E459-40A5-BEA5-F73C72AFDE49}"/>
              </a:ext>
            </a:extLst>
          </p:cNvPr>
          <p:cNvSpPr/>
          <p:nvPr/>
        </p:nvSpPr>
        <p:spPr>
          <a:xfrm rot="16200000">
            <a:off x="-776577" y="3186277"/>
            <a:ext cx="2788832" cy="403508"/>
          </a:xfrm>
          <a:prstGeom prst="rect">
            <a:avLst/>
          </a:prstGeom>
        </p:spPr>
        <p:txBody>
          <a:bodyPr wrap="square">
            <a:spAutoFit/>
          </a:bodyPr>
          <a:lstStyle/>
          <a:p>
            <a:pPr algn="ctr">
              <a:lnSpc>
                <a:spcPct val="200000"/>
              </a:lnSpc>
              <a:spcBef>
                <a:spcPts val="200"/>
              </a:spcBef>
              <a:spcAft>
                <a:spcPts val="0"/>
              </a:spcAft>
            </a:pPr>
            <a:r>
              <a:rPr lang="sv-SE" sz="1200" dirty="0">
                <a:solidFill>
                  <a:schemeClr val="bg1"/>
                </a:solidFill>
                <a:latin typeface="Century Gothic"/>
                <a:ea typeface="Times New Roman" panose="02020603050405020304" pitchFamily="18" charset="0"/>
                <a:cs typeface="Century Gothic"/>
              </a:rPr>
              <a:t>S-</a:t>
            </a:r>
            <a:r>
              <a:rPr lang="sv-SE" sz="1200" dirty="0" err="1">
                <a:solidFill>
                  <a:schemeClr val="bg1"/>
                </a:solidFill>
                <a:latin typeface="Century Gothic"/>
                <a:ea typeface="Times New Roman" panose="02020603050405020304" pitchFamily="18" charset="0"/>
                <a:cs typeface="Century Gothic"/>
              </a:rPr>
              <a:t>Creatinine</a:t>
            </a:r>
            <a:r>
              <a:rPr lang="sv-SE" sz="1200" dirty="0">
                <a:solidFill>
                  <a:schemeClr val="bg1"/>
                </a:solidFill>
                <a:latin typeface="Century Gothic"/>
                <a:ea typeface="Times New Roman" panose="02020603050405020304" pitchFamily="18" charset="0"/>
                <a:cs typeface="Century Gothic"/>
              </a:rPr>
              <a:t> (µmol/L)</a:t>
            </a:r>
          </a:p>
        </p:txBody>
      </p:sp>
      <p:sp>
        <p:nvSpPr>
          <p:cNvPr id="40" name="Rectangle 4">
            <a:extLst>
              <a:ext uri="{FF2B5EF4-FFF2-40B4-BE49-F238E27FC236}">
                <a16:creationId xmlns:a16="http://schemas.microsoft.com/office/drawing/2014/main" id="{391B3F1D-705E-4527-897A-097D97F9AA1D}"/>
              </a:ext>
            </a:extLst>
          </p:cNvPr>
          <p:cNvSpPr/>
          <p:nvPr/>
        </p:nvSpPr>
        <p:spPr>
          <a:xfrm>
            <a:off x="2477548" y="4824178"/>
            <a:ext cx="1496572" cy="377539"/>
          </a:xfrm>
          <a:prstGeom prst="rect">
            <a:avLst/>
          </a:prstGeom>
        </p:spPr>
        <p:txBody>
          <a:bodyPr wrap="square">
            <a:spAutoFit/>
          </a:bodyPr>
          <a:lstStyle/>
          <a:p>
            <a:pPr algn="ctr">
              <a:lnSpc>
                <a:spcPct val="200000"/>
              </a:lnSpc>
              <a:spcBef>
                <a:spcPts val="200"/>
              </a:spcBef>
              <a:spcAft>
                <a:spcPts val="0"/>
              </a:spcAft>
            </a:pPr>
            <a:r>
              <a:rPr lang="sv-SE" sz="1100" b="1" dirty="0">
                <a:solidFill>
                  <a:schemeClr val="bg1"/>
                </a:solidFill>
                <a:latin typeface="Century Gothic"/>
                <a:ea typeface="Times New Roman" panose="02020603050405020304" pitchFamily="18" charset="0"/>
                <a:cs typeface="Century Gothic"/>
              </a:rPr>
              <a:t>Renaparin</a:t>
            </a:r>
            <a:r>
              <a:rPr lang="sv-SE" sz="1100" b="1" baseline="30000" dirty="0">
                <a:solidFill>
                  <a:schemeClr val="bg1"/>
                </a:solidFill>
                <a:latin typeface="Century Gothic"/>
                <a:ea typeface="Times New Roman" panose="02020603050405020304" pitchFamily="18" charset="0"/>
                <a:cs typeface="Century Gothic"/>
              </a:rPr>
              <a:t>®</a:t>
            </a:r>
          </a:p>
        </p:txBody>
      </p:sp>
      <p:sp>
        <p:nvSpPr>
          <p:cNvPr id="44" name="Rectangle 4">
            <a:extLst>
              <a:ext uri="{FF2B5EF4-FFF2-40B4-BE49-F238E27FC236}">
                <a16:creationId xmlns:a16="http://schemas.microsoft.com/office/drawing/2014/main" id="{E523A85D-7274-4445-82DB-F96D84FE9F32}"/>
              </a:ext>
            </a:extLst>
          </p:cNvPr>
          <p:cNvSpPr/>
          <p:nvPr/>
        </p:nvSpPr>
        <p:spPr>
          <a:xfrm>
            <a:off x="887395" y="4824178"/>
            <a:ext cx="1630475" cy="377539"/>
          </a:xfrm>
          <a:prstGeom prst="rect">
            <a:avLst/>
          </a:prstGeom>
        </p:spPr>
        <p:txBody>
          <a:bodyPr wrap="square">
            <a:spAutoFit/>
          </a:bodyPr>
          <a:lstStyle/>
          <a:p>
            <a:pPr algn="ctr">
              <a:lnSpc>
                <a:spcPct val="200000"/>
              </a:lnSpc>
              <a:spcBef>
                <a:spcPts val="200"/>
              </a:spcBef>
              <a:spcAft>
                <a:spcPts val="0"/>
              </a:spcAft>
            </a:pPr>
            <a:r>
              <a:rPr lang="sv-SE" sz="1100" b="1" dirty="0">
                <a:solidFill>
                  <a:schemeClr val="bg1"/>
                </a:solidFill>
                <a:latin typeface="Century Gothic"/>
                <a:ea typeface="Times New Roman" panose="02020603050405020304" pitchFamily="18" charset="0"/>
                <a:cs typeface="Century Gothic"/>
              </a:rPr>
              <a:t>   </a:t>
            </a:r>
            <a:r>
              <a:rPr lang="sv-SE" sz="1100" b="1" dirty="0" err="1">
                <a:solidFill>
                  <a:schemeClr val="bg1"/>
                </a:solidFill>
                <a:latin typeface="Century Gothic"/>
                <a:ea typeface="Times New Roman" panose="02020603050405020304" pitchFamily="18" charset="0"/>
                <a:cs typeface="Century Gothic"/>
              </a:rPr>
              <a:t>Untreated</a:t>
            </a:r>
            <a:endParaRPr lang="sv-SE" sz="1100" b="1" dirty="0">
              <a:solidFill>
                <a:schemeClr val="bg1"/>
              </a:solidFill>
              <a:latin typeface="Century Gothic"/>
              <a:ea typeface="Times New Roman" panose="02020603050405020304" pitchFamily="18" charset="0"/>
              <a:cs typeface="Century Gothic"/>
            </a:endParaRPr>
          </a:p>
        </p:txBody>
      </p:sp>
      <p:sp>
        <p:nvSpPr>
          <p:cNvPr id="45" name="TextBox 32">
            <a:extLst>
              <a:ext uri="{FF2B5EF4-FFF2-40B4-BE49-F238E27FC236}">
                <a16:creationId xmlns:a16="http://schemas.microsoft.com/office/drawing/2014/main" id="{E696B895-84A7-4FB6-A5DD-5FFC38A12BFC}"/>
              </a:ext>
            </a:extLst>
          </p:cNvPr>
          <p:cNvSpPr txBox="1"/>
          <p:nvPr/>
        </p:nvSpPr>
        <p:spPr>
          <a:xfrm>
            <a:off x="405877" y="6524975"/>
            <a:ext cx="5283442" cy="200055"/>
          </a:xfrm>
          <a:prstGeom prst="rect">
            <a:avLst/>
          </a:prstGeom>
          <a:noFill/>
        </p:spPr>
        <p:txBody>
          <a:bodyPr wrap="square" rtlCol="0">
            <a:spAutoFit/>
          </a:bodyPr>
          <a:lstStyle/>
          <a:p>
            <a:r>
              <a:rPr lang="en-GB" sz="700" dirty="0">
                <a:solidFill>
                  <a:schemeClr val="bg1"/>
                </a:solidFill>
                <a:latin typeface="Century Gothic" panose="020B0502020202020204" pitchFamily="34" charset="0"/>
              </a:rPr>
              <a:t>Source: (</a:t>
            </a:r>
            <a:r>
              <a:rPr lang="en-GB" sz="700" b="1" dirty="0">
                <a:solidFill>
                  <a:schemeClr val="bg1"/>
                </a:solidFill>
                <a:latin typeface="Century Gothic" panose="020B0502020202020204" pitchFamily="34" charset="0"/>
              </a:rPr>
              <a:t>1</a:t>
            </a:r>
            <a:r>
              <a:rPr lang="en-GB" sz="700" dirty="0">
                <a:solidFill>
                  <a:schemeClr val="bg1"/>
                </a:solidFill>
                <a:latin typeface="Century Gothic" panose="020B0502020202020204" pitchFamily="34" charset="0"/>
              </a:rPr>
              <a:t>) </a:t>
            </a:r>
            <a:r>
              <a:rPr lang="en-GB" sz="700" dirty="0" err="1">
                <a:solidFill>
                  <a:schemeClr val="bg1"/>
                </a:solidFill>
                <a:latin typeface="Century Gothic" panose="020B0502020202020204" pitchFamily="34" charset="0"/>
              </a:rPr>
              <a:t>Nordling</a:t>
            </a:r>
            <a:r>
              <a:rPr lang="en-GB" sz="700" dirty="0">
                <a:solidFill>
                  <a:schemeClr val="bg1"/>
                </a:solidFill>
                <a:latin typeface="Century Gothic" panose="020B0502020202020204" pitchFamily="34" charset="0"/>
              </a:rPr>
              <a:t>, et al 2018., (</a:t>
            </a:r>
            <a:r>
              <a:rPr lang="en-GB" sz="700" b="1" dirty="0">
                <a:solidFill>
                  <a:schemeClr val="bg1"/>
                </a:solidFill>
                <a:latin typeface="Century Gothic" panose="020B0502020202020204" pitchFamily="34" charset="0"/>
              </a:rPr>
              <a:t>2</a:t>
            </a:r>
            <a:r>
              <a:rPr lang="en-GB" sz="700" dirty="0">
                <a:solidFill>
                  <a:schemeClr val="bg1"/>
                </a:solidFill>
                <a:latin typeface="Century Gothic" panose="020B0502020202020204" pitchFamily="34" charset="0"/>
              </a:rPr>
              <a:t>) Corline proprietary non-published data.</a:t>
            </a:r>
          </a:p>
        </p:txBody>
      </p:sp>
      <p:sp>
        <p:nvSpPr>
          <p:cNvPr id="46" name="Rectangle 4">
            <a:extLst>
              <a:ext uri="{FF2B5EF4-FFF2-40B4-BE49-F238E27FC236}">
                <a16:creationId xmlns:a16="http://schemas.microsoft.com/office/drawing/2014/main" id="{6AD417E3-132F-468C-8053-8BEAD9F25C49}"/>
              </a:ext>
            </a:extLst>
          </p:cNvPr>
          <p:cNvSpPr/>
          <p:nvPr/>
        </p:nvSpPr>
        <p:spPr>
          <a:xfrm>
            <a:off x="463371" y="1442999"/>
            <a:ext cx="3931773" cy="338554"/>
          </a:xfrm>
          <a:prstGeom prst="rect">
            <a:avLst/>
          </a:prstGeom>
        </p:spPr>
        <p:txBody>
          <a:bodyPr wrap="square">
            <a:spAutoFit/>
          </a:bodyPr>
          <a:lstStyle/>
          <a:p>
            <a:pPr algn="ctr">
              <a:spcBef>
                <a:spcPts val="200"/>
              </a:spcBef>
              <a:spcAft>
                <a:spcPts val="0"/>
              </a:spcAft>
            </a:pPr>
            <a:r>
              <a:rPr lang="sv-SE" sz="1600" dirty="0">
                <a:solidFill>
                  <a:schemeClr val="bg1"/>
                </a:solidFill>
                <a:latin typeface="Century Gothic"/>
                <a:ea typeface="Times New Roman" panose="02020603050405020304" pitchFamily="18" charset="0"/>
                <a:cs typeface="Century Gothic"/>
              </a:rPr>
              <a:t>Rapid </a:t>
            </a:r>
            <a:r>
              <a:rPr lang="sv-SE" sz="1600" dirty="0" err="1">
                <a:solidFill>
                  <a:schemeClr val="bg1"/>
                </a:solidFill>
                <a:latin typeface="Century Gothic"/>
                <a:ea typeface="Times New Roman" panose="02020603050405020304" pitchFamily="18" charset="0"/>
                <a:cs typeface="Century Gothic"/>
              </a:rPr>
              <a:t>effect</a:t>
            </a:r>
            <a:r>
              <a:rPr lang="sv-SE" sz="1600" dirty="0">
                <a:solidFill>
                  <a:schemeClr val="bg1"/>
                </a:solidFill>
                <a:latin typeface="Century Gothic"/>
                <a:ea typeface="Times New Roman" panose="02020603050405020304" pitchFamily="18" charset="0"/>
                <a:cs typeface="Century Gothic"/>
              </a:rPr>
              <a:t> </a:t>
            </a:r>
            <a:r>
              <a:rPr lang="sv-SE" sz="1600" dirty="0" err="1">
                <a:solidFill>
                  <a:schemeClr val="bg1"/>
                </a:solidFill>
                <a:latin typeface="Century Gothic"/>
                <a:ea typeface="Times New Roman" panose="02020603050405020304" pitchFamily="18" charset="0"/>
                <a:cs typeface="Century Gothic"/>
              </a:rPr>
              <a:t>of</a:t>
            </a:r>
            <a:r>
              <a:rPr lang="sv-SE" sz="1600" dirty="0">
                <a:solidFill>
                  <a:schemeClr val="bg1"/>
                </a:solidFill>
                <a:latin typeface="Century Gothic"/>
                <a:ea typeface="Times New Roman" panose="02020603050405020304" pitchFamily="18" charset="0"/>
                <a:cs typeface="Century Gothic"/>
              </a:rPr>
              <a:t> treatment</a:t>
            </a:r>
            <a:r>
              <a:rPr lang="sv-SE" sz="1400" baseline="30000" dirty="0">
                <a:solidFill>
                  <a:schemeClr val="bg1"/>
                </a:solidFill>
                <a:latin typeface="Century Gothic"/>
                <a:ea typeface="Times New Roman" panose="02020603050405020304" pitchFamily="18" charset="0"/>
                <a:cs typeface="Century Gothic"/>
              </a:rPr>
              <a:t>1</a:t>
            </a:r>
            <a:endParaRPr lang="sv-SE" sz="1700" baseline="30000" dirty="0">
              <a:solidFill>
                <a:schemeClr val="bg1"/>
              </a:solidFill>
              <a:latin typeface="Century Gothic"/>
              <a:ea typeface="Times New Roman" panose="02020603050405020304" pitchFamily="18" charset="0"/>
              <a:cs typeface="Century Gothic"/>
            </a:endParaRPr>
          </a:p>
        </p:txBody>
      </p:sp>
      <p:sp>
        <p:nvSpPr>
          <p:cNvPr id="47" name="Rectangle 4">
            <a:extLst>
              <a:ext uri="{FF2B5EF4-FFF2-40B4-BE49-F238E27FC236}">
                <a16:creationId xmlns:a16="http://schemas.microsoft.com/office/drawing/2014/main" id="{3A801F8C-D445-43C6-B435-37F7D7EF6A77}"/>
              </a:ext>
            </a:extLst>
          </p:cNvPr>
          <p:cNvSpPr/>
          <p:nvPr/>
        </p:nvSpPr>
        <p:spPr>
          <a:xfrm>
            <a:off x="1443083" y="5601462"/>
            <a:ext cx="1998179" cy="461665"/>
          </a:xfrm>
          <a:prstGeom prst="rect">
            <a:avLst/>
          </a:prstGeom>
        </p:spPr>
        <p:txBody>
          <a:bodyPr wrap="square">
            <a:spAutoFit/>
          </a:bodyPr>
          <a:lstStyle/>
          <a:p>
            <a:pPr algn="ctr">
              <a:spcBef>
                <a:spcPts val="200"/>
              </a:spcBef>
              <a:spcAft>
                <a:spcPts val="0"/>
              </a:spcAft>
            </a:pPr>
            <a:r>
              <a:rPr lang="sv-SE" sz="1200" dirty="0">
                <a:solidFill>
                  <a:schemeClr val="bg1"/>
                </a:solidFill>
                <a:latin typeface="Century Gothic"/>
                <a:ea typeface="Times New Roman" panose="02020603050405020304" pitchFamily="18" charset="0"/>
                <a:cs typeface="Century Gothic"/>
              </a:rPr>
              <a:t>Transplantation to </a:t>
            </a:r>
            <a:r>
              <a:rPr lang="sv-SE" sz="1200" dirty="0" err="1">
                <a:solidFill>
                  <a:schemeClr val="bg1"/>
                </a:solidFill>
                <a:latin typeface="Century Gothic"/>
                <a:ea typeface="Times New Roman" panose="02020603050405020304" pitchFamily="18" charset="0"/>
                <a:cs typeface="Century Gothic"/>
              </a:rPr>
              <a:t>mice</a:t>
            </a:r>
            <a:r>
              <a:rPr lang="sv-SE" sz="1200" dirty="0">
                <a:solidFill>
                  <a:schemeClr val="bg1"/>
                </a:solidFill>
                <a:latin typeface="Century Gothic"/>
                <a:ea typeface="Times New Roman" panose="02020603050405020304" pitchFamily="18" charset="0"/>
                <a:cs typeface="Century Gothic"/>
              </a:rPr>
              <a:t> n=6, 24 </a:t>
            </a:r>
            <a:r>
              <a:rPr lang="sv-SE" sz="1200" dirty="0" err="1">
                <a:solidFill>
                  <a:schemeClr val="bg1"/>
                </a:solidFill>
                <a:latin typeface="Century Gothic"/>
                <a:ea typeface="Times New Roman" panose="02020603050405020304" pitchFamily="18" charset="0"/>
                <a:cs typeface="Century Gothic"/>
              </a:rPr>
              <a:t>hrs</a:t>
            </a:r>
            <a:endParaRPr lang="sv-SE" sz="1400" dirty="0">
              <a:solidFill>
                <a:schemeClr val="bg1"/>
              </a:solidFill>
              <a:latin typeface="Century Gothic"/>
              <a:ea typeface="Times New Roman" panose="02020603050405020304" pitchFamily="18" charset="0"/>
              <a:cs typeface="Century Gothic"/>
            </a:endParaRPr>
          </a:p>
        </p:txBody>
      </p:sp>
      <p:grpSp>
        <p:nvGrpSpPr>
          <p:cNvPr id="48" name="Group 37">
            <a:extLst>
              <a:ext uri="{FF2B5EF4-FFF2-40B4-BE49-F238E27FC236}">
                <a16:creationId xmlns:a16="http://schemas.microsoft.com/office/drawing/2014/main" id="{B40CE91C-463E-40A3-A1E1-B810BF927226}"/>
              </a:ext>
            </a:extLst>
          </p:cNvPr>
          <p:cNvGrpSpPr/>
          <p:nvPr/>
        </p:nvGrpSpPr>
        <p:grpSpPr>
          <a:xfrm>
            <a:off x="1726565" y="2368577"/>
            <a:ext cx="1552188" cy="936000"/>
            <a:chOff x="3470755" y="2225121"/>
            <a:chExt cx="1404000" cy="1370399"/>
          </a:xfrm>
        </p:grpSpPr>
        <p:cxnSp>
          <p:nvCxnSpPr>
            <p:cNvPr id="49" name="Straight Connector 38">
              <a:extLst>
                <a:ext uri="{FF2B5EF4-FFF2-40B4-BE49-F238E27FC236}">
                  <a16:creationId xmlns:a16="http://schemas.microsoft.com/office/drawing/2014/main" id="{FB7EADCD-7D19-43CC-976E-2ABA5ACEAFB8}"/>
                </a:ext>
              </a:extLst>
            </p:cNvPr>
            <p:cNvCxnSpPr/>
            <p:nvPr/>
          </p:nvCxnSpPr>
          <p:spPr>
            <a:xfrm flipH="1">
              <a:off x="3470755" y="2231472"/>
              <a:ext cx="1404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0" name="Straight Connector 39">
              <a:extLst>
                <a:ext uri="{FF2B5EF4-FFF2-40B4-BE49-F238E27FC236}">
                  <a16:creationId xmlns:a16="http://schemas.microsoft.com/office/drawing/2014/main" id="{3EF8FA09-F04F-4874-B9D9-0A0507B9E1B1}"/>
                </a:ext>
              </a:extLst>
            </p:cNvPr>
            <p:cNvCxnSpPr/>
            <p:nvPr/>
          </p:nvCxnSpPr>
          <p:spPr>
            <a:xfrm>
              <a:off x="3474838" y="2225122"/>
              <a:ext cx="0" cy="192555"/>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1" name="Straight Arrow Connector 40">
              <a:extLst>
                <a:ext uri="{FF2B5EF4-FFF2-40B4-BE49-F238E27FC236}">
                  <a16:creationId xmlns:a16="http://schemas.microsoft.com/office/drawing/2014/main" id="{4B67D4E7-2B20-4ABC-8A46-306A9D4F2F19}"/>
                </a:ext>
              </a:extLst>
            </p:cNvPr>
            <p:cNvCxnSpPr/>
            <p:nvPr/>
          </p:nvCxnSpPr>
          <p:spPr>
            <a:xfrm>
              <a:off x="4870689" y="2225121"/>
              <a:ext cx="0" cy="1370399"/>
            </a:xfrm>
            <a:prstGeom prst="straightConnector1">
              <a:avLst/>
            </a:prstGeom>
            <a:ln w="12700">
              <a:solidFill>
                <a:schemeClr val="bg1"/>
              </a:solidFill>
              <a:tailEnd type="triangle"/>
            </a:ln>
          </p:spPr>
          <p:style>
            <a:lnRef idx="2">
              <a:schemeClr val="accent1"/>
            </a:lnRef>
            <a:fillRef idx="0">
              <a:schemeClr val="accent1"/>
            </a:fillRef>
            <a:effectRef idx="1">
              <a:schemeClr val="accent1"/>
            </a:effectRef>
            <a:fontRef idx="minor">
              <a:schemeClr val="tx1"/>
            </a:fontRef>
          </p:style>
        </p:cxnSp>
      </p:grpSp>
      <p:sp>
        <p:nvSpPr>
          <p:cNvPr id="52" name="TextBox 41">
            <a:extLst>
              <a:ext uri="{FF2B5EF4-FFF2-40B4-BE49-F238E27FC236}">
                <a16:creationId xmlns:a16="http://schemas.microsoft.com/office/drawing/2014/main" id="{4C3E6BA7-A467-4345-9A9E-A998D7C442AC}"/>
              </a:ext>
            </a:extLst>
          </p:cNvPr>
          <p:cNvSpPr txBox="1"/>
          <p:nvPr/>
        </p:nvSpPr>
        <p:spPr>
          <a:xfrm>
            <a:off x="3047598" y="2293681"/>
            <a:ext cx="1176841" cy="246221"/>
          </a:xfrm>
          <a:prstGeom prst="rect">
            <a:avLst/>
          </a:prstGeom>
          <a:noFill/>
        </p:spPr>
        <p:txBody>
          <a:bodyPr wrap="square" rtlCol="0">
            <a:spAutoFit/>
          </a:bodyPr>
          <a:lstStyle/>
          <a:p>
            <a:pPr algn="ctr"/>
            <a:r>
              <a:rPr lang="en-GB" sz="1000" dirty="0">
                <a:solidFill>
                  <a:schemeClr val="bg1"/>
                </a:solidFill>
                <a:latin typeface="Century Gothic" panose="020B0502020202020204" pitchFamily="34" charset="0"/>
              </a:rPr>
              <a:t>P=0.026</a:t>
            </a:r>
          </a:p>
        </p:txBody>
      </p:sp>
      <p:sp>
        <p:nvSpPr>
          <p:cNvPr id="53" name="Rectangle 4">
            <a:extLst>
              <a:ext uri="{FF2B5EF4-FFF2-40B4-BE49-F238E27FC236}">
                <a16:creationId xmlns:a16="http://schemas.microsoft.com/office/drawing/2014/main" id="{C4B3CC32-9451-40EB-8BEC-11A5CCAEC41B}"/>
              </a:ext>
            </a:extLst>
          </p:cNvPr>
          <p:cNvSpPr/>
          <p:nvPr/>
        </p:nvSpPr>
        <p:spPr>
          <a:xfrm>
            <a:off x="4749409" y="1442999"/>
            <a:ext cx="3931773" cy="584775"/>
          </a:xfrm>
          <a:prstGeom prst="rect">
            <a:avLst/>
          </a:prstGeom>
        </p:spPr>
        <p:txBody>
          <a:bodyPr wrap="square">
            <a:spAutoFit/>
          </a:bodyPr>
          <a:lstStyle/>
          <a:p>
            <a:pPr algn="ctr">
              <a:spcBef>
                <a:spcPts val="200"/>
              </a:spcBef>
              <a:spcAft>
                <a:spcPts val="0"/>
              </a:spcAft>
            </a:pPr>
            <a:r>
              <a:rPr lang="en-US" sz="1600" dirty="0">
                <a:solidFill>
                  <a:schemeClr val="bg1"/>
                </a:solidFill>
                <a:latin typeface="Century Gothic"/>
                <a:ea typeface="Times New Roman" panose="02020603050405020304" pitchFamily="18" charset="0"/>
                <a:cs typeface="Century Gothic"/>
              </a:rPr>
              <a:t>Initial effect translates into remaining functional benefit</a:t>
            </a:r>
            <a:r>
              <a:rPr lang="en-US" sz="1400" baseline="30000" dirty="0">
                <a:solidFill>
                  <a:schemeClr val="bg1"/>
                </a:solidFill>
                <a:latin typeface="Century Gothic"/>
                <a:ea typeface="Times New Roman" panose="02020603050405020304" pitchFamily="18" charset="0"/>
                <a:cs typeface="Century Gothic"/>
              </a:rPr>
              <a:t>2</a:t>
            </a:r>
            <a:endParaRPr lang="en-US" sz="1600" baseline="30000" dirty="0">
              <a:solidFill>
                <a:schemeClr val="bg1"/>
              </a:solidFill>
              <a:latin typeface="Century Gothic"/>
              <a:ea typeface="Times New Roman" panose="02020603050405020304" pitchFamily="18" charset="0"/>
              <a:cs typeface="Century Gothic"/>
            </a:endParaRPr>
          </a:p>
        </p:txBody>
      </p:sp>
      <p:graphicFrame>
        <p:nvGraphicFramePr>
          <p:cNvPr id="54" name="Diagram 21">
            <a:extLst>
              <a:ext uri="{FF2B5EF4-FFF2-40B4-BE49-F238E27FC236}">
                <a16:creationId xmlns:a16="http://schemas.microsoft.com/office/drawing/2014/main" id="{CA6F5175-F9FD-410C-8826-24E224D54F40}"/>
              </a:ext>
            </a:extLst>
          </p:cNvPr>
          <p:cNvGraphicFramePr/>
          <p:nvPr>
            <p:extLst>
              <p:ext uri="{D42A27DB-BD31-4B8C-83A1-F6EECF244321}">
                <p14:modId xmlns:p14="http://schemas.microsoft.com/office/powerpoint/2010/main" val="3789866998"/>
              </p:ext>
            </p:extLst>
          </p:nvPr>
        </p:nvGraphicFramePr>
        <p:xfrm>
          <a:off x="4955881" y="2040780"/>
          <a:ext cx="3725301" cy="2967263"/>
        </p:xfrm>
        <a:graphic>
          <a:graphicData uri="http://schemas.openxmlformats.org/drawingml/2006/chart">
            <c:chart xmlns:c="http://schemas.openxmlformats.org/drawingml/2006/chart" xmlns:r="http://schemas.openxmlformats.org/officeDocument/2006/relationships" r:id="rId6"/>
          </a:graphicData>
        </a:graphic>
      </p:graphicFrame>
      <p:sp>
        <p:nvSpPr>
          <p:cNvPr id="55" name="Rectangle 4">
            <a:extLst>
              <a:ext uri="{FF2B5EF4-FFF2-40B4-BE49-F238E27FC236}">
                <a16:creationId xmlns:a16="http://schemas.microsoft.com/office/drawing/2014/main" id="{7CFE4D31-252B-4246-8DB9-A76CE2E944D7}"/>
              </a:ext>
            </a:extLst>
          </p:cNvPr>
          <p:cNvSpPr/>
          <p:nvPr/>
        </p:nvSpPr>
        <p:spPr>
          <a:xfrm>
            <a:off x="5285994" y="4787185"/>
            <a:ext cx="1012396" cy="377539"/>
          </a:xfrm>
          <a:prstGeom prst="rect">
            <a:avLst/>
          </a:prstGeom>
        </p:spPr>
        <p:txBody>
          <a:bodyPr wrap="square">
            <a:spAutoFit/>
          </a:bodyPr>
          <a:lstStyle/>
          <a:p>
            <a:pPr>
              <a:lnSpc>
                <a:spcPct val="200000"/>
              </a:lnSpc>
              <a:spcBef>
                <a:spcPts val="200"/>
              </a:spcBef>
              <a:spcAft>
                <a:spcPts val="0"/>
              </a:spcAft>
            </a:pPr>
            <a:r>
              <a:rPr lang="sv-SE" sz="1100" b="1" dirty="0">
                <a:solidFill>
                  <a:schemeClr val="bg1"/>
                </a:solidFill>
                <a:latin typeface="Century Gothic"/>
                <a:ea typeface="Times New Roman" panose="02020603050405020304" pitchFamily="18" charset="0"/>
                <a:cs typeface="Century Gothic"/>
              </a:rPr>
              <a:t>   </a:t>
            </a:r>
            <a:r>
              <a:rPr lang="sv-SE" sz="1100" b="1" dirty="0" err="1">
                <a:solidFill>
                  <a:schemeClr val="bg1"/>
                </a:solidFill>
                <a:latin typeface="Century Gothic"/>
                <a:ea typeface="Times New Roman" panose="02020603050405020304" pitchFamily="18" charset="0"/>
                <a:cs typeface="Century Gothic"/>
              </a:rPr>
              <a:t>Baseline</a:t>
            </a:r>
            <a:endParaRPr lang="sv-SE" sz="1100" b="1" dirty="0">
              <a:solidFill>
                <a:schemeClr val="bg1"/>
              </a:solidFill>
              <a:latin typeface="Century Gothic"/>
              <a:ea typeface="Times New Roman" panose="02020603050405020304" pitchFamily="18" charset="0"/>
              <a:cs typeface="Century Gothic"/>
            </a:endParaRPr>
          </a:p>
        </p:txBody>
      </p:sp>
      <p:sp>
        <p:nvSpPr>
          <p:cNvPr id="56" name="Rectangle 4">
            <a:extLst>
              <a:ext uri="{FF2B5EF4-FFF2-40B4-BE49-F238E27FC236}">
                <a16:creationId xmlns:a16="http://schemas.microsoft.com/office/drawing/2014/main" id="{87BB20B2-4DC7-4EEE-8CC2-CDA10BA6C2B0}"/>
              </a:ext>
            </a:extLst>
          </p:cNvPr>
          <p:cNvSpPr/>
          <p:nvPr/>
        </p:nvSpPr>
        <p:spPr>
          <a:xfrm>
            <a:off x="6336207" y="4787185"/>
            <a:ext cx="811556" cy="377539"/>
          </a:xfrm>
          <a:prstGeom prst="rect">
            <a:avLst/>
          </a:prstGeom>
        </p:spPr>
        <p:txBody>
          <a:bodyPr wrap="square">
            <a:spAutoFit/>
          </a:bodyPr>
          <a:lstStyle/>
          <a:p>
            <a:pPr>
              <a:lnSpc>
                <a:spcPct val="200000"/>
              </a:lnSpc>
              <a:spcBef>
                <a:spcPts val="200"/>
              </a:spcBef>
              <a:spcAft>
                <a:spcPts val="0"/>
              </a:spcAft>
            </a:pPr>
            <a:r>
              <a:rPr lang="sv-SE" sz="1100" b="1" dirty="0">
                <a:solidFill>
                  <a:schemeClr val="bg1"/>
                </a:solidFill>
                <a:latin typeface="Century Gothic"/>
                <a:ea typeface="Times New Roman" panose="02020603050405020304" pitchFamily="18" charset="0"/>
                <a:cs typeface="Century Gothic"/>
              </a:rPr>
              <a:t>   Day 4</a:t>
            </a:r>
          </a:p>
        </p:txBody>
      </p:sp>
      <p:sp>
        <p:nvSpPr>
          <p:cNvPr id="57" name="Rectangle 4">
            <a:extLst>
              <a:ext uri="{FF2B5EF4-FFF2-40B4-BE49-F238E27FC236}">
                <a16:creationId xmlns:a16="http://schemas.microsoft.com/office/drawing/2014/main" id="{3E4CBD64-74E1-43A2-93FA-7594DE6806BD}"/>
              </a:ext>
            </a:extLst>
          </p:cNvPr>
          <p:cNvSpPr/>
          <p:nvPr/>
        </p:nvSpPr>
        <p:spPr>
          <a:xfrm>
            <a:off x="7321043" y="4787185"/>
            <a:ext cx="811556" cy="377539"/>
          </a:xfrm>
          <a:prstGeom prst="rect">
            <a:avLst/>
          </a:prstGeom>
        </p:spPr>
        <p:txBody>
          <a:bodyPr wrap="square">
            <a:spAutoFit/>
          </a:bodyPr>
          <a:lstStyle/>
          <a:p>
            <a:pPr>
              <a:lnSpc>
                <a:spcPct val="200000"/>
              </a:lnSpc>
              <a:spcBef>
                <a:spcPts val="200"/>
              </a:spcBef>
              <a:spcAft>
                <a:spcPts val="0"/>
              </a:spcAft>
            </a:pPr>
            <a:r>
              <a:rPr lang="sv-SE" sz="1100" b="1" dirty="0">
                <a:solidFill>
                  <a:schemeClr val="bg1"/>
                </a:solidFill>
                <a:latin typeface="Century Gothic"/>
                <a:ea typeface="Times New Roman" panose="02020603050405020304" pitchFamily="18" charset="0"/>
                <a:cs typeface="Century Gothic"/>
              </a:rPr>
              <a:t>   Day 7</a:t>
            </a:r>
          </a:p>
        </p:txBody>
      </p:sp>
      <p:sp>
        <p:nvSpPr>
          <p:cNvPr id="58" name="Rectangle 4">
            <a:extLst>
              <a:ext uri="{FF2B5EF4-FFF2-40B4-BE49-F238E27FC236}">
                <a16:creationId xmlns:a16="http://schemas.microsoft.com/office/drawing/2014/main" id="{B0E25E46-D8B9-4860-B384-22217EE446D7}"/>
              </a:ext>
            </a:extLst>
          </p:cNvPr>
          <p:cNvSpPr/>
          <p:nvPr/>
        </p:nvSpPr>
        <p:spPr>
          <a:xfrm rot="16200000">
            <a:off x="3911853" y="3218176"/>
            <a:ext cx="1904810" cy="403508"/>
          </a:xfrm>
          <a:prstGeom prst="rect">
            <a:avLst/>
          </a:prstGeom>
        </p:spPr>
        <p:txBody>
          <a:bodyPr wrap="square">
            <a:spAutoFit/>
          </a:bodyPr>
          <a:lstStyle/>
          <a:p>
            <a:pPr algn="ctr">
              <a:lnSpc>
                <a:spcPct val="200000"/>
              </a:lnSpc>
              <a:spcBef>
                <a:spcPts val="200"/>
              </a:spcBef>
              <a:spcAft>
                <a:spcPts val="0"/>
              </a:spcAft>
            </a:pPr>
            <a:r>
              <a:rPr lang="sv-SE" sz="1200" dirty="0">
                <a:solidFill>
                  <a:schemeClr val="bg1"/>
                </a:solidFill>
                <a:latin typeface="Century Gothic"/>
                <a:ea typeface="Times New Roman" panose="02020603050405020304" pitchFamily="18" charset="0"/>
                <a:cs typeface="Century Gothic"/>
              </a:rPr>
              <a:t>S-</a:t>
            </a:r>
            <a:r>
              <a:rPr lang="sv-SE" sz="1200" dirty="0" err="1">
                <a:solidFill>
                  <a:schemeClr val="bg1"/>
                </a:solidFill>
                <a:latin typeface="Century Gothic"/>
                <a:ea typeface="Times New Roman" panose="02020603050405020304" pitchFamily="18" charset="0"/>
                <a:cs typeface="Century Gothic"/>
              </a:rPr>
              <a:t>Creatinine</a:t>
            </a:r>
            <a:r>
              <a:rPr lang="sv-SE" sz="1200" dirty="0">
                <a:solidFill>
                  <a:schemeClr val="bg1"/>
                </a:solidFill>
                <a:latin typeface="Century Gothic"/>
                <a:ea typeface="Times New Roman" panose="02020603050405020304" pitchFamily="18" charset="0"/>
                <a:cs typeface="Century Gothic"/>
              </a:rPr>
              <a:t> (mg/</a:t>
            </a:r>
            <a:r>
              <a:rPr lang="sv-SE" sz="1200" dirty="0" err="1">
                <a:solidFill>
                  <a:schemeClr val="bg1"/>
                </a:solidFill>
                <a:latin typeface="Century Gothic"/>
                <a:ea typeface="Times New Roman" panose="02020603050405020304" pitchFamily="18" charset="0"/>
                <a:cs typeface="Century Gothic"/>
              </a:rPr>
              <a:t>dL</a:t>
            </a:r>
            <a:r>
              <a:rPr lang="sv-SE" sz="1200" dirty="0">
                <a:solidFill>
                  <a:schemeClr val="bg1"/>
                </a:solidFill>
                <a:latin typeface="Century Gothic"/>
                <a:ea typeface="Times New Roman" panose="02020603050405020304" pitchFamily="18" charset="0"/>
                <a:cs typeface="Century Gothic"/>
              </a:rPr>
              <a:t>)</a:t>
            </a:r>
          </a:p>
        </p:txBody>
      </p:sp>
      <p:sp>
        <p:nvSpPr>
          <p:cNvPr id="59" name="Rectangle 4">
            <a:extLst>
              <a:ext uri="{FF2B5EF4-FFF2-40B4-BE49-F238E27FC236}">
                <a16:creationId xmlns:a16="http://schemas.microsoft.com/office/drawing/2014/main" id="{7E9861DB-A8B2-4137-B991-FBD84C2606A6}"/>
              </a:ext>
            </a:extLst>
          </p:cNvPr>
          <p:cNvSpPr/>
          <p:nvPr/>
        </p:nvSpPr>
        <p:spPr>
          <a:xfrm>
            <a:off x="5728646" y="5612617"/>
            <a:ext cx="1998179" cy="461665"/>
          </a:xfrm>
          <a:prstGeom prst="rect">
            <a:avLst/>
          </a:prstGeom>
        </p:spPr>
        <p:txBody>
          <a:bodyPr wrap="square">
            <a:spAutoFit/>
          </a:bodyPr>
          <a:lstStyle/>
          <a:p>
            <a:pPr algn="ctr">
              <a:spcBef>
                <a:spcPts val="200"/>
              </a:spcBef>
              <a:spcAft>
                <a:spcPts val="0"/>
              </a:spcAft>
            </a:pPr>
            <a:r>
              <a:rPr lang="sv-SE" sz="1200" dirty="0">
                <a:solidFill>
                  <a:schemeClr val="bg1"/>
                </a:solidFill>
                <a:latin typeface="Century Gothic"/>
                <a:ea typeface="Times New Roman" panose="02020603050405020304" pitchFamily="18" charset="0"/>
                <a:cs typeface="Century Gothic"/>
              </a:rPr>
              <a:t>Transplantation to rats n=14, 7 </a:t>
            </a:r>
            <a:r>
              <a:rPr lang="sv-SE" sz="1200" dirty="0" err="1">
                <a:solidFill>
                  <a:schemeClr val="bg1"/>
                </a:solidFill>
                <a:latin typeface="Century Gothic"/>
                <a:ea typeface="Times New Roman" panose="02020603050405020304" pitchFamily="18" charset="0"/>
                <a:cs typeface="Century Gothic"/>
              </a:rPr>
              <a:t>days</a:t>
            </a:r>
            <a:endParaRPr lang="sv-SE" sz="1400" dirty="0">
              <a:solidFill>
                <a:schemeClr val="bg1"/>
              </a:solidFill>
              <a:latin typeface="Century Gothic"/>
              <a:ea typeface="Times New Roman" panose="02020603050405020304" pitchFamily="18" charset="0"/>
              <a:cs typeface="Century Gothic"/>
            </a:endParaRPr>
          </a:p>
        </p:txBody>
      </p:sp>
      <p:grpSp>
        <p:nvGrpSpPr>
          <p:cNvPr id="60" name="Group 9">
            <a:extLst>
              <a:ext uri="{FF2B5EF4-FFF2-40B4-BE49-F238E27FC236}">
                <a16:creationId xmlns:a16="http://schemas.microsoft.com/office/drawing/2014/main" id="{69C7A22F-4AF3-4FBA-ABCF-F47BC5394873}"/>
              </a:ext>
            </a:extLst>
          </p:cNvPr>
          <p:cNvGrpSpPr/>
          <p:nvPr/>
        </p:nvGrpSpPr>
        <p:grpSpPr>
          <a:xfrm>
            <a:off x="5338948" y="5182284"/>
            <a:ext cx="1644131" cy="246221"/>
            <a:chOff x="6909934" y="5448261"/>
            <a:chExt cx="1644131" cy="246221"/>
          </a:xfrm>
        </p:grpSpPr>
        <p:sp>
          <p:nvSpPr>
            <p:cNvPr id="61" name="Rectangle 51">
              <a:extLst>
                <a:ext uri="{FF2B5EF4-FFF2-40B4-BE49-F238E27FC236}">
                  <a16:creationId xmlns:a16="http://schemas.microsoft.com/office/drawing/2014/main" id="{C6FB232A-F96A-49D6-9633-328EB546E80A}"/>
                </a:ext>
              </a:extLst>
            </p:cNvPr>
            <p:cNvSpPr/>
            <p:nvPr/>
          </p:nvSpPr>
          <p:spPr>
            <a:xfrm>
              <a:off x="6909934" y="5497421"/>
              <a:ext cx="237829" cy="150041"/>
            </a:xfrm>
            <a:prstGeom prst="rect">
              <a:avLst/>
            </a:prstGeom>
            <a:solidFill>
              <a:schemeClr val="bg1">
                <a:lumMod val="50000"/>
              </a:schemeClr>
            </a:solidFill>
            <a:ln w="63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bg1"/>
                </a:solidFill>
              </a:endParaRPr>
            </a:p>
          </p:txBody>
        </p:sp>
        <p:sp>
          <p:nvSpPr>
            <p:cNvPr id="62" name="TextBox 7">
              <a:extLst>
                <a:ext uri="{FF2B5EF4-FFF2-40B4-BE49-F238E27FC236}">
                  <a16:creationId xmlns:a16="http://schemas.microsoft.com/office/drawing/2014/main" id="{6E5424FC-5F4D-4724-AB31-A9639CDDE49F}"/>
                </a:ext>
              </a:extLst>
            </p:cNvPr>
            <p:cNvSpPr txBox="1"/>
            <p:nvPr/>
          </p:nvSpPr>
          <p:spPr>
            <a:xfrm>
              <a:off x="7147763" y="5448261"/>
              <a:ext cx="1406302" cy="246221"/>
            </a:xfrm>
            <a:prstGeom prst="rect">
              <a:avLst/>
            </a:prstGeom>
            <a:noFill/>
          </p:spPr>
          <p:txBody>
            <a:bodyPr wrap="square" rtlCol="0">
              <a:spAutoFit/>
            </a:bodyPr>
            <a:lstStyle/>
            <a:p>
              <a:r>
                <a:rPr lang="en-GB" sz="1000" b="1" dirty="0">
                  <a:solidFill>
                    <a:schemeClr val="bg1"/>
                  </a:solidFill>
                  <a:latin typeface="Century Gothic" panose="020B0502020202020204" pitchFamily="34" charset="0"/>
                </a:rPr>
                <a:t>= control group</a:t>
              </a:r>
            </a:p>
          </p:txBody>
        </p:sp>
      </p:grpSp>
      <p:grpSp>
        <p:nvGrpSpPr>
          <p:cNvPr id="63" name="Group 11">
            <a:extLst>
              <a:ext uri="{FF2B5EF4-FFF2-40B4-BE49-F238E27FC236}">
                <a16:creationId xmlns:a16="http://schemas.microsoft.com/office/drawing/2014/main" id="{6EB7F96A-6E55-470B-9ECD-C64593455FF7}"/>
              </a:ext>
            </a:extLst>
          </p:cNvPr>
          <p:cNvGrpSpPr/>
          <p:nvPr/>
        </p:nvGrpSpPr>
        <p:grpSpPr>
          <a:xfrm>
            <a:off x="6918997" y="5179343"/>
            <a:ext cx="1624467" cy="246221"/>
            <a:chOff x="5167080" y="5454159"/>
            <a:chExt cx="1624467" cy="246221"/>
          </a:xfrm>
        </p:grpSpPr>
        <p:sp>
          <p:nvSpPr>
            <p:cNvPr id="64" name="Rectangle 6">
              <a:extLst>
                <a:ext uri="{FF2B5EF4-FFF2-40B4-BE49-F238E27FC236}">
                  <a16:creationId xmlns:a16="http://schemas.microsoft.com/office/drawing/2014/main" id="{F626C973-2485-4C18-8271-AE221685C846}"/>
                </a:ext>
              </a:extLst>
            </p:cNvPr>
            <p:cNvSpPr/>
            <p:nvPr/>
          </p:nvSpPr>
          <p:spPr>
            <a:xfrm>
              <a:off x="5167080" y="5497421"/>
              <a:ext cx="237829" cy="150041"/>
            </a:xfrm>
            <a:prstGeom prst="rect">
              <a:avLst/>
            </a:prstGeom>
            <a:solidFill>
              <a:srgbClr val="008080"/>
            </a:solidFill>
            <a:ln w="63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bg1"/>
                </a:solidFill>
              </a:endParaRPr>
            </a:p>
          </p:txBody>
        </p:sp>
        <p:sp>
          <p:nvSpPr>
            <p:cNvPr id="65" name="TextBox 52">
              <a:extLst>
                <a:ext uri="{FF2B5EF4-FFF2-40B4-BE49-F238E27FC236}">
                  <a16:creationId xmlns:a16="http://schemas.microsoft.com/office/drawing/2014/main" id="{1CF9C374-A646-45A1-9AEA-9B9915C52A9F}"/>
                </a:ext>
              </a:extLst>
            </p:cNvPr>
            <p:cNvSpPr txBox="1"/>
            <p:nvPr/>
          </p:nvSpPr>
          <p:spPr>
            <a:xfrm>
              <a:off x="5385245" y="5454159"/>
              <a:ext cx="1406302" cy="246221"/>
            </a:xfrm>
            <a:prstGeom prst="rect">
              <a:avLst/>
            </a:prstGeom>
            <a:noFill/>
          </p:spPr>
          <p:txBody>
            <a:bodyPr wrap="square" rtlCol="0">
              <a:spAutoFit/>
            </a:bodyPr>
            <a:lstStyle/>
            <a:p>
              <a:r>
                <a:rPr lang="en-GB" sz="1000" b="1" dirty="0">
                  <a:solidFill>
                    <a:schemeClr val="bg1"/>
                  </a:solidFill>
                  <a:latin typeface="Century Gothic" panose="020B0502020202020204" pitchFamily="34" charset="0"/>
                </a:rPr>
                <a:t>= </a:t>
              </a:r>
              <a:r>
                <a:rPr lang="en-GB" sz="1000" b="1" dirty="0" err="1">
                  <a:solidFill>
                    <a:schemeClr val="bg1"/>
                  </a:solidFill>
                  <a:latin typeface="Century Gothic" panose="020B0502020202020204" pitchFamily="34" charset="0"/>
                </a:rPr>
                <a:t>Renaparin</a:t>
              </a:r>
              <a:r>
                <a:rPr lang="en-GB" sz="1000" b="1" baseline="30000" dirty="0">
                  <a:solidFill>
                    <a:schemeClr val="bg1"/>
                  </a:solidFill>
                  <a:latin typeface="Century Gothic" panose="020B0502020202020204" pitchFamily="34" charset="0"/>
                </a:rPr>
                <a:t>®</a:t>
              </a:r>
            </a:p>
          </p:txBody>
        </p:sp>
      </p:grpSp>
      <p:sp>
        <p:nvSpPr>
          <p:cNvPr id="70" name="Rectangle 6">
            <a:extLst>
              <a:ext uri="{FF2B5EF4-FFF2-40B4-BE49-F238E27FC236}">
                <a16:creationId xmlns:a16="http://schemas.microsoft.com/office/drawing/2014/main" id="{48959B7E-0638-47E1-805C-DD516DD6A50D}"/>
              </a:ext>
            </a:extLst>
          </p:cNvPr>
          <p:cNvSpPr/>
          <p:nvPr/>
        </p:nvSpPr>
        <p:spPr>
          <a:xfrm>
            <a:off x="305177" y="206058"/>
            <a:ext cx="8659118" cy="829010"/>
          </a:xfrm>
          <a:prstGeom prst="rect">
            <a:avLst/>
          </a:prstGeom>
        </p:spPr>
        <p:txBody>
          <a:bodyPr wrap="square">
            <a:spAutoFit/>
          </a:bodyPr>
          <a:lstStyle/>
          <a:p>
            <a:pPr>
              <a:lnSpc>
                <a:spcPct val="120000"/>
              </a:lnSpc>
            </a:pPr>
            <a:r>
              <a:rPr lang="en-GB" sz="2100" b="1" i="1" dirty="0" err="1">
                <a:solidFill>
                  <a:schemeClr val="bg1"/>
                </a:solidFill>
                <a:latin typeface="Century Gothic"/>
                <a:cs typeface="Century Gothic"/>
              </a:rPr>
              <a:t>Renaparin</a:t>
            </a:r>
            <a:r>
              <a:rPr lang="en-US" sz="2100" b="1" i="1" baseline="30000" dirty="0">
                <a:solidFill>
                  <a:schemeClr val="bg1"/>
                </a:solidFill>
                <a:latin typeface="Century Gothic"/>
                <a:cs typeface="Century Gothic"/>
              </a:rPr>
              <a:t>®</a:t>
            </a:r>
            <a:r>
              <a:rPr lang="sv-SE" sz="2100" b="1" i="1" dirty="0">
                <a:solidFill>
                  <a:schemeClr val="bg1"/>
                </a:solidFill>
                <a:latin typeface="Century Gothic"/>
                <a:cs typeface="Century Gothic"/>
              </a:rPr>
              <a:t> shows </a:t>
            </a:r>
            <a:r>
              <a:rPr lang="sv-SE" sz="2100" b="1" i="1" dirty="0" err="1">
                <a:solidFill>
                  <a:schemeClr val="bg1"/>
                </a:solidFill>
                <a:latin typeface="Century Gothic"/>
                <a:cs typeface="Century Gothic"/>
              </a:rPr>
              <a:t>promising</a:t>
            </a:r>
            <a:r>
              <a:rPr lang="sv-SE" sz="2100" b="1" i="1" dirty="0">
                <a:solidFill>
                  <a:schemeClr val="bg1"/>
                </a:solidFill>
                <a:latin typeface="Century Gothic"/>
                <a:cs typeface="Century Gothic"/>
              </a:rPr>
              <a:t> </a:t>
            </a:r>
            <a:r>
              <a:rPr lang="sv-SE" sz="2100" b="1" i="1" dirty="0" err="1">
                <a:solidFill>
                  <a:schemeClr val="bg1"/>
                </a:solidFill>
                <a:latin typeface="Century Gothic"/>
                <a:cs typeface="Century Gothic"/>
              </a:rPr>
              <a:t>results</a:t>
            </a:r>
            <a:r>
              <a:rPr lang="sv-SE" sz="2100" b="1" i="1" dirty="0">
                <a:solidFill>
                  <a:schemeClr val="bg1"/>
                </a:solidFill>
                <a:latin typeface="Century Gothic"/>
                <a:cs typeface="Century Gothic"/>
              </a:rPr>
              <a:t> from </a:t>
            </a:r>
            <a:r>
              <a:rPr lang="sv-SE" sz="2100" b="1" dirty="0" err="1">
                <a:solidFill>
                  <a:schemeClr val="bg1"/>
                </a:solidFill>
                <a:latin typeface="Century Gothic"/>
                <a:cs typeface="Century Gothic"/>
              </a:rPr>
              <a:t>proof-of-concept</a:t>
            </a:r>
            <a:r>
              <a:rPr lang="sv-SE" sz="2100" b="1" i="1" dirty="0">
                <a:solidFill>
                  <a:schemeClr val="bg1"/>
                </a:solidFill>
                <a:latin typeface="Century Gothic"/>
                <a:cs typeface="Century Gothic"/>
              </a:rPr>
              <a:t> studies in small animals…</a:t>
            </a:r>
            <a:endParaRPr lang="en-US" sz="2100" b="1" i="1" dirty="0">
              <a:solidFill>
                <a:schemeClr val="bg1"/>
              </a:solidFill>
              <a:latin typeface="Century Gothic"/>
              <a:cs typeface="Century Gothic"/>
            </a:endParaRPr>
          </a:p>
        </p:txBody>
      </p:sp>
      <p:grpSp>
        <p:nvGrpSpPr>
          <p:cNvPr id="71" name="Group 37">
            <a:extLst>
              <a:ext uri="{FF2B5EF4-FFF2-40B4-BE49-F238E27FC236}">
                <a16:creationId xmlns:a16="http://schemas.microsoft.com/office/drawing/2014/main" id="{E5E90908-BBF7-4427-B549-B992C0D78DD2}"/>
              </a:ext>
            </a:extLst>
          </p:cNvPr>
          <p:cNvGrpSpPr/>
          <p:nvPr/>
        </p:nvGrpSpPr>
        <p:grpSpPr>
          <a:xfrm>
            <a:off x="6570997" y="2301214"/>
            <a:ext cx="341976" cy="936000"/>
            <a:chOff x="3470755" y="2225121"/>
            <a:chExt cx="1404000" cy="1370399"/>
          </a:xfrm>
        </p:grpSpPr>
        <p:cxnSp>
          <p:nvCxnSpPr>
            <p:cNvPr id="72" name="Straight Connector 38">
              <a:extLst>
                <a:ext uri="{FF2B5EF4-FFF2-40B4-BE49-F238E27FC236}">
                  <a16:creationId xmlns:a16="http://schemas.microsoft.com/office/drawing/2014/main" id="{49EF4567-6277-4C95-96C5-0C48098035E1}"/>
                </a:ext>
              </a:extLst>
            </p:cNvPr>
            <p:cNvCxnSpPr/>
            <p:nvPr/>
          </p:nvCxnSpPr>
          <p:spPr>
            <a:xfrm flipH="1">
              <a:off x="3470755" y="2231472"/>
              <a:ext cx="1404000"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3" name="Straight Connector 39">
              <a:extLst>
                <a:ext uri="{FF2B5EF4-FFF2-40B4-BE49-F238E27FC236}">
                  <a16:creationId xmlns:a16="http://schemas.microsoft.com/office/drawing/2014/main" id="{8A84E9BC-6697-4796-ADD3-B6FA6D00ED3A}"/>
                </a:ext>
              </a:extLst>
            </p:cNvPr>
            <p:cNvCxnSpPr/>
            <p:nvPr/>
          </p:nvCxnSpPr>
          <p:spPr>
            <a:xfrm>
              <a:off x="3474838" y="2225122"/>
              <a:ext cx="0" cy="192555"/>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4" name="Straight Arrow Connector 40">
              <a:extLst>
                <a:ext uri="{FF2B5EF4-FFF2-40B4-BE49-F238E27FC236}">
                  <a16:creationId xmlns:a16="http://schemas.microsoft.com/office/drawing/2014/main" id="{2DAF5A71-BBCD-4EBE-B3CA-55172A7CF761}"/>
                </a:ext>
              </a:extLst>
            </p:cNvPr>
            <p:cNvCxnSpPr/>
            <p:nvPr/>
          </p:nvCxnSpPr>
          <p:spPr>
            <a:xfrm>
              <a:off x="4870689" y="2225121"/>
              <a:ext cx="0" cy="1370399"/>
            </a:xfrm>
            <a:prstGeom prst="straightConnector1">
              <a:avLst/>
            </a:prstGeom>
            <a:ln w="12700">
              <a:solidFill>
                <a:schemeClr val="bg1"/>
              </a:solidFill>
              <a:tailEnd type="triangle"/>
            </a:ln>
          </p:spPr>
          <p:style>
            <a:lnRef idx="2">
              <a:schemeClr val="accent1"/>
            </a:lnRef>
            <a:fillRef idx="0">
              <a:schemeClr val="accent1"/>
            </a:fillRef>
            <a:effectRef idx="1">
              <a:schemeClr val="accent1"/>
            </a:effectRef>
            <a:fontRef idx="minor">
              <a:schemeClr val="tx1"/>
            </a:fontRef>
          </p:style>
        </p:cxnSp>
      </p:grpSp>
      <p:sp>
        <p:nvSpPr>
          <p:cNvPr id="75" name="TextBox 41">
            <a:extLst>
              <a:ext uri="{FF2B5EF4-FFF2-40B4-BE49-F238E27FC236}">
                <a16:creationId xmlns:a16="http://schemas.microsoft.com/office/drawing/2014/main" id="{5052E13B-3457-4333-8BB1-10CAC63EC202}"/>
              </a:ext>
            </a:extLst>
          </p:cNvPr>
          <p:cNvSpPr txBox="1"/>
          <p:nvPr/>
        </p:nvSpPr>
        <p:spPr>
          <a:xfrm>
            <a:off x="6778940" y="2170571"/>
            <a:ext cx="985117" cy="246221"/>
          </a:xfrm>
          <a:prstGeom prst="rect">
            <a:avLst/>
          </a:prstGeom>
          <a:noFill/>
        </p:spPr>
        <p:txBody>
          <a:bodyPr wrap="square" rtlCol="0">
            <a:spAutoFit/>
          </a:bodyPr>
          <a:lstStyle/>
          <a:p>
            <a:pPr algn="ctr"/>
            <a:r>
              <a:rPr lang="en-GB" sz="1000" dirty="0">
                <a:solidFill>
                  <a:schemeClr val="bg1"/>
                </a:solidFill>
                <a:latin typeface="Century Gothic" panose="020B0502020202020204" pitchFamily="34" charset="0"/>
              </a:rPr>
              <a:t>P=0.035</a:t>
            </a:r>
          </a:p>
        </p:txBody>
      </p:sp>
    </p:spTree>
    <p:extLst>
      <p:ext uri="{BB962C8B-B14F-4D97-AF65-F5344CB8AC3E}">
        <p14:creationId xmlns:p14="http://schemas.microsoft.com/office/powerpoint/2010/main" val="1118849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Bildobjekt 26">
            <a:extLst>
              <a:ext uri="{FF2B5EF4-FFF2-40B4-BE49-F238E27FC236}">
                <a16:creationId xmlns:a16="http://schemas.microsoft.com/office/drawing/2014/main" id="{53DCE6EA-8DE4-4BD2-83F9-4F0F32E6CC63}"/>
              </a:ext>
            </a:extLst>
          </p:cNvPr>
          <p:cNvPicPr>
            <a:picLocks noChangeAspect="1"/>
          </p:cNvPicPr>
          <p:nvPr/>
        </p:nvPicPr>
        <p:blipFill>
          <a:blip r:embed="rId3"/>
          <a:stretch>
            <a:fillRect/>
          </a:stretch>
        </p:blipFill>
        <p:spPr>
          <a:xfrm>
            <a:off x="-3497" y="0"/>
            <a:ext cx="9151252" cy="6863439"/>
          </a:xfrm>
          <a:prstGeom prst="rect">
            <a:avLst/>
          </a:prstGeom>
        </p:spPr>
      </p:pic>
      <p:grpSp>
        <p:nvGrpSpPr>
          <p:cNvPr id="41" name="Group 45">
            <a:extLst>
              <a:ext uri="{FF2B5EF4-FFF2-40B4-BE49-F238E27FC236}">
                <a16:creationId xmlns:a16="http://schemas.microsoft.com/office/drawing/2014/main" id="{187EB6C9-F411-41F7-8298-52788D74A31D}"/>
              </a:ext>
            </a:extLst>
          </p:cNvPr>
          <p:cNvGrpSpPr/>
          <p:nvPr/>
        </p:nvGrpSpPr>
        <p:grpSpPr>
          <a:xfrm>
            <a:off x="191252" y="6559899"/>
            <a:ext cx="8761494" cy="227014"/>
            <a:chOff x="173812" y="6456923"/>
            <a:chExt cx="8761494" cy="227014"/>
          </a:xfrm>
        </p:grpSpPr>
        <p:pic>
          <p:nvPicPr>
            <p:cNvPr id="42" name="Picture 15">
              <a:extLst>
                <a:ext uri="{FF2B5EF4-FFF2-40B4-BE49-F238E27FC236}">
                  <a16:creationId xmlns:a16="http://schemas.microsoft.com/office/drawing/2014/main" id="{0ED78282-9385-4AFA-BC44-D250EEAB78B8}"/>
                </a:ext>
              </a:extLst>
            </p:cNvPr>
            <p:cNvPicPr>
              <a:picLocks noChangeAspect="1"/>
            </p:cNvPicPr>
            <p:nvPr/>
          </p:nvPicPr>
          <p:blipFill>
            <a:blip r:embed="rId4"/>
            <a:stretch>
              <a:fillRect/>
            </a:stretch>
          </p:blipFill>
          <p:spPr>
            <a:xfrm>
              <a:off x="8294922" y="6456923"/>
              <a:ext cx="640384" cy="198547"/>
            </a:xfrm>
            <a:prstGeom prst="rect">
              <a:avLst/>
            </a:prstGeom>
          </p:spPr>
        </p:pic>
        <p:sp>
          <p:nvSpPr>
            <p:cNvPr id="43" name="Slide Number Placeholder 3">
              <a:extLst>
                <a:ext uri="{FF2B5EF4-FFF2-40B4-BE49-F238E27FC236}">
                  <a16:creationId xmlns:a16="http://schemas.microsoft.com/office/drawing/2014/main" id="{6BAF568D-8678-41E9-8090-B1782B4609D0}"/>
                </a:ext>
              </a:extLst>
            </p:cNvPr>
            <p:cNvSpPr txBox="1">
              <a:spLocks/>
            </p:cNvSpPr>
            <p:nvPr/>
          </p:nvSpPr>
          <p:spPr bwMode="auto">
            <a:xfrm>
              <a:off x="173812" y="6471212"/>
              <a:ext cx="229465"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r" rtl="0" fontAlgn="base">
                <a:spcBef>
                  <a:spcPct val="0"/>
                </a:spcBef>
                <a:spcAft>
                  <a:spcPct val="0"/>
                </a:spcAft>
                <a:defRPr sz="1200" b="1" i="0" kern="1200">
                  <a:solidFill>
                    <a:srgbClr val="1A2E5E"/>
                  </a:solidFill>
                  <a:latin typeface="Calibri" pitchFamily="34" charset="0"/>
                  <a:ea typeface="+mn-ea"/>
                  <a:cs typeface="Calibri" pitchFamily="34" charset="0"/>
                </a:defRPr>
              </a:lvl1pPr>
              <a:lvl2pPr marL="457200" algn="ctr" rtl="0" fontAlgn="base">
                <a:spcBef>
                  <a:spcPct val="0"/>
                </a:spcBef>
                <a:spcAft>
                  <a:spcPct val="0"/>
                </a:spcAft>
                <a:defRPr sz="1500" i="1" kern="1200">
                  <a:solidFill>
                    <a:schemeClr val="tx1"/>
                  </a:solidFill>
                  <a:latin typeface="Arial" charset="0"/>
                  <a:ea typeface="+mn-ea"/>
                  <a:cs typeface="+mn-cs"/>
                </a:defRPr>
              </a:lvl2pPr>
              <a:lvl3pPr marL="914400" algn="ctr" rtl="0" fontAlgn="base">
                <a:spcBef>
                  <a:spcPct val="0"/>
                </a:spcBef>
                <a:spcAft>
                  <a:spcPct val="0"/>
                </a:spcAft>
                <a:defRPr sz="1500" i="1" kern="1200">
                  <a:solidFill>
                    <a:schemeClr val="tx1"/>
                  </a:solidFill>
                  <a:latin typeface="Arial" charset="0"/>
                  <a:ea typeface="+mn-ea"/>
                  <a:cs typeface="+mn-cs"/>
                </a:defRPr>
              </a:lvl3pPr>
              <a:lvl4pPr marL="1371600" algn="ctr" rtl="0" fontAlgn="base">
                <a:spcBef>
                  <a:spcPct val="0"/>
                </a:spcBef>
                <a:spcAft>
                  <a:spcPct val="0"/>
                </a:spcAft>
                <a:defRPr sz="1500" i="1" kern="1200">
                  <a:solidFill>
                    <a:schemeClr val="tx1"/>
                  </a:solidFill>
                  <a:latin typeface="Arial" charset="0"/>
                  <a:ea typeface="+mn-ea"/>
                  <a:cs typeface="+mn-cs"/>
                </a:defRPr>
              </a:lvl4pPr>
              <a:lvl5pPr marL="1828800" algn="ctr" rtl="0" fontAlgn="base">
                <a:spcBef>
                  <a:spcPct val="0"/>
                </a:spcBef>
                <a:spcAft>
                  <a:spcPct val="0"/>
                </a:spcAft>
                <a:defRPr sz="1500" i="1" kern="1200">
                  <a:solidFill>
                    <a:schemeClr val="tx1"/>
                  </a:solidFill>
                  <a:latin typeface="Arial" charset="0"/>
                  <a:ea typeface="+mn-ea"/>
                  <a:cs typeface="+mn-cs"/>
                </a:defRPr>
              </a:lvl5pPr>
              <a:lvl6pPr marL="2286000" algn="l" defTabSz="914400" rtl="0" eaLnBrk="1" latinLnBrk="0" hangingPunct="1">
                <a:defRPr sz="1500" i="1" kern="1200">
                  <a:solidFill>
                    <a:schemeClr val="tx1"/>
                  </a:solidFill>
                  <a:latin typeface="Arial" charset="0"/>
                  <a:ea typeface="+mn-ea"/>
                  <a:cs typeface="+mn-cs"/>
                </a:defRPr>
              </a:lvl6pPr>
              <a:lvl7pPr marL="2743200" algn="l" defTabSz="914400" rtl="0" eaLnBrk="1" latinLnBrk="0" hangingPunct="1">
                <a:defRPr sz="1500" i="1" kern="1200">
                  <a:solidFill>
                    <a:schemeClr val="tx1"/>
                  </a:solidFill>
                  <a:latin typeface="Arial" charset="0"/>
                  <a:ea typeface="+mn-ea"/>
                  <a:cs typeface="+mn-cs"/>
                </a:defRPr>
              </a:lvl7pPr>
              <a:lvl8pPr marL="3200400" algn="l" defTabSz="914400" rtl="0" eaLnBrk="1" latinLnBrk="0" hangingPunct="1">
                <a:defRPr sz="1500" i="1" kern="1200">
                  <a:solidFill>
                    <a:schemeClr val="tx1"/>
                  </a:solidFill>
                  <a:latin typeface="Arial" charset="0"/>
                  <a:ea typeface="+mn-ea"/>
                  <a:cs typeface="+mn-cs"/>
                </a:defRPr>
              </a:lvl8pPr>
              <a:lvl9pPr marL="3657600" algn="l" defTabSz="914400" rtl="0" eaLnBrk="1" latinLnBrk="0" hangingPunct="1">
                <a:defRPr sz="1500" i="1" kern="1200">
                  <a:solidFill>
                    <a:schemeClr val="tx1"/>
                  </a:solidFill>
                  <a:latin typeface="Arial" charset="0"/>
                  <a:ea typeface="+mn-ea"/>
                  <a:cs typeface="+mn-cs"/>
                </a:defRPr>
              </a:lvl9pPr>
            </a:lstStyle>
            <a:p>
              <a:pPr algn="ctr"/>
              <a:fld id="{1DB3CFCC-E593-4833-9A89-BA51E30A354E}" type="slidenum">
                <a:rPr lang="nb-NO" altLang="nn-NO" sz="900" smtClean="0">
                  <a:solidFill>
                    <a:schemeClr val="bg1"/>
                  </a:solidFill>
                </a:rPr>
                <a:pPr algn="ctr"/>
                <a:t>10</a:t>
              </a:fld>
              <a:endParaRPr lang="nb-NO" altLang="nn-NO" sz="900" dirty="0">
                <a:solidFill>
                  <a:schemeClr val="bg1"/>
                </a:solidFill>
              </a:endParaRPr>
            </a:p>
          </p:txBody>
        </p:sp>
      </p:grpSp>
      <p:sp>
        <p:nvSpPr>
          <p:cNvPr id="68" name="TextBox 32">
            <a:extLst>
              <a:ext uri="{FF2B5EF4-FFF2-40B4-BE49-F238E27FC236}">
                <a16:creationId xmlns:a16="http://schemas.microsoft.com/office/drawing/2014/main" id="{575AD886-CC86-4B8C-B1DE-5DE7E6B2C0B9}"/>
              </a:ext>
            </a:extLst>
          </p:cNvPr>
          <p:cNvSpPr txBox="1"/>
          <p:nvPr/>
        </p:nvSpPr>
        <p:spPr>
          <a:xfrm>
            <a:off x="463371" y="6547124"/>
            <a:ext cx="5283442" cy="200055"/>
          </a:xfrm>
          <a:prstGeom prst="rect">
            <a:avLst/>
          </a:prstGeom>
          <a:noFill/>
        </p:spPr>
        <p:txBody>
          <a:bodyPr wrap="square" rtlCol="0">
            <a:spAutoFit/>
          </a:bodyPr>
          <a:lstStyle/>
          <a:p>
            <a:r>
              <a:rPr lang="en-GB" sz="700" dirty="0">
                <a:solidFill>
                  <a:schemeClr val="bg1"/>
                </a:solidFill>
                <a:latin typeface="Century Gothic" panose="020B0502020202020204" pitchFamily="34" charset="0"/>
              </a:rPr>
              <a:t>Source: (</a:t>
            </a:r>
            <a:r>
              <a:rPr lang="en-GB" sz="700" b="1" dirty="0">
                <a:solidFill>
                  <a:schemeClr val="bg1"/>
                </a:solidFill>
                <a:latin typeface="Century Gothic" panose="020B0502020202020204" pitchFamily="34" charset="0"/>
              </a:rPr>
              <a:t>1</a:t>
            </a:r>
            <a:r>
              <a:rPr lang="en-GB" sz="700" dirty="0">
                <a:solidFill>
                  <a:schemeClr val="bg1"/>
                </a:solidFill>
                <a:latin typeface="Century Gothic" panose="020B0502020202020204" pitchFamily="34" charset="0"/>
              </a:rPr>
              <a:t>) </a:t>
            </a:r>
            <a:r>
              <a:rPr lang="en-GB" sz="700" dirty="0" err="1">
                <a:solidFill>
                  <a:schemeClr val="bg1"/>
                </a:solidFill>
                <a:latin typeface="Century Gothic" panose="020B0502020202020204" pitchFamily="34" charset="0"/>
              </a:rPr>
              <a:t>Sedigh</a:t>
            </a:r>
            <a:r>
              <a:rPr lang="en-GB" sz="700" dirty="0">
                <a:solidFill>
                  <a:schemeClr val="bg1"/>
                </a:solidFill>
                <a:latin typeface="Century Gothic" panose="020B0502020202020204" pitchFamily="34" charset="0"/>
              </a:rPr>
              <a:t> et al, 2018.</a:t>
            </a:r>
          </a:p>
        </p:txBody>
      </p:sp>
      <p:sp>
        <p:nvSpPr>
          <p:cNvPr id="69" name="Rectangle 6">
            <a:extLst>
              <a:ext uri="{FF2B5EF4-FFF2-40B4-BE49-F238E27FC236}">
                <a16:creationId xmlns:a16="http://schemas.microsoft.com/office/drawing/2014/main" id="{BAAEE60C-9BD2-400F-BD50-F0BE04A56674}"/>
              </a:ext>
            </a:extLst>
          </p:cNvPr>
          <p:cNvSpPr/>
          <p:nvPr/>
        </p:nvSpPr>
        <p:spPr>
          <a:xfrm>
            <a:off x="363567" y="310248"/>
            <a:ext cx="8659118" cy="441211"/>
          </a:xfrm>
          <a:prstGeom prst="rect">
            <a:avLst/>
          </a:prstGeom>
        </p:spPr>
        <p:txBody>
          <a:bodyPr wrap="square">
            <a:spAutoFit/>
          </a:bodyPr>
          <a:lstStyle/>
          <a:p>
            <a:pPr>
              <a:lnSpc>
                <a:spcPct val="120000"/>
              </a:lnSpc>
            </a:pPr>
            <a:r>
              <a:rPr lang="sv-SE" sz="2100" b="1" i="1" dirty="0">
                <a:solidFill>
                  <a:schemeClr val="bg1"/>
                </a:solidFill>
                <a:latin typeface="Century Gothic"/>
                <a:cs typeface="Century Gothic"/>
              </a:rPr>
              <a:t>… and the </a:t>
            </a:r>
            <a:r>
              <a:rPr lang="sv-SE" sz="2100" b="1" i="1" dirty="0" err="1">
                <a:solidFill>
                  <a:schemeClr val="bg1"/>
                </a:solidFill>
                <a:latin typeface="Century Gothic"/>
                <a:cs typeface="Century Gothic"/>
              </a:rPr>
              <a:t>treatment</a:t>
            </a:r>
            <a:r>
              <a:rPr lang="sv-SE" sz="2100" b="1" i="1" dirty="0">
                <a:solidFill>
                  <a:schemeClr val="bg1"/>
                </a:solidFill>
                <a:latin typeface="Century Gothic"/>
                <a:cs typeface="Century Gothic"/>
              </a:rPr>
              <a:t> </a:t>
            </a:r>
            <a:r>
              <a:rPr lang="sv-SE" sz="2100" b="1" i="1" dirty="0" err="1">
                <a:solidFill>
                  <a:schemeClr val="bg1"/>
                </a:solidFill>
                <a:latin typeface="Century Gothic"/>
                <a:cs typeface="Century Gothic"/>
              </a:rPr>
              <a:t>effect</a:t>
            </a:r>
            <a:r>
              <a:rPr lang="sv-SE" sz="2100" b="1" i="1" dirty="0">
                <a:solidFill>
                  <a:schemeClr val="bg1"/>
                </a:solidFill>
                <a:latin typeface="Century Gothic"/>
                <a:cs typeface="Century Gothic"/>
              </a:rPr>
              <a:t> translates to </a:t>
            </a:r>
            <a:r>
              <a:rPr lang="sv-SE" sz="2100" b="1" i="1" dirty="0" err="1">
                <a:solidFill>
                  <a:schemeClr val="bg1"/>
                </a:solidFill>
                <a:latin typeface="Century Gothic"/>
                <a:cs typeface="Century Gothic"/>
              </a:rPr>
              <a:t>large</a:t>
            </a:r>
            <a:r>
              <a:rPr lang="sv-SE" sz="2100" b="1" i="1" dirty="0">
                <a:solidFill>
                  <a:schemeClr val="bg1"/>
                </a:solidFill>
                <a:latin typeface="Century Gothic"/>
                <a:cs typeface="Century Gothic"/>
              </a:rPr>
              <a:t> animals</a:t>
            </a:r>
            <a:endParaRPr lang="en-US" sz="2100" b="1" i="1" dirty="0">
              <a:solidFill>
                <a:schemeClr val="bg1"/>
              </a:solidFill>
              <a:latin typeface="Century Gothic"/>
              <a:cs typeface="Century Gothic"/>
            </a:endParaRPr>
          </a:p>
        </p:txBody>
      </p:sp>
      <p:sp>
        <p:nvSpPr>
          <p:cNvPr id="28" name="Rectangle 26">
            <a:extLst>
              <a:ext uri="{FF2B5EF4-FFF2-40B4-BE49-F238E27FC236}">
                <a16:creationId xmlns:a16="http://schemas.microsoft.com/office/drawing/2014/main" id="{5C2768B8-EDA1-4A3C-9BA4-56C113F82C96}"/>
              </a:ext>
            </a:extLst>
          </p:cNvPr>
          <p:cNvSpPr/>
          <p:nvPr/>
        </p:nvSpPr>
        <p:spPr>
          <a:xfrm>
            <a:off x="463371" y="1324197"/>
            <a:ext cx="3957603" cy="4817227"/>
          </a:xfrm>
          <a:prstGeom prst="rect">
            <a:avLst/>
          </a:prstGeom>
          <a:solidFill>
            <a:srgbClr val="FFFFFF">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b="1">
              <a:ln w="6350" cmpd="sng">
                <a:solidFill>
                  <a:schemeClr val="tx1"/>
                </a:solidFill>
              </a:ln>
              <a:solidFill>
                <a:schemeClr val="tx1"/>
              </a:solidFill>
              <a:latin typeface="Century Gothic" panose="020B0502020202020204" pitchFamily="34" charset="0"/>
            </a:endParaRPr>
          </a:p>
        </p:txBody>
      </p:sp>
      <p:sp>
        <p:nvSpPr>
          <p:cNvPr id="29" name="Rectangle 27">
            <a:extLst>
              <a:ext uri="{FF2B5EF4-FFF2-40B4-BE49-F238E27FC236}">
                <a16:creationId xmlns:a16="http://schemas.microsoft.com/office/drawing/2014/main" id="{1C7A1F47-0B68-44AE-9647-92AD69B8A295}"/>
              </a:ext>
            </a:extLst>
          </p:cNvPr>
          <p:cNvSpPr/>
          <p:nvPr/>
        </p:nvSpPr>
        <p:spPr>
          <a:xfrm>
            <a:off x="4748934" y="1324198"/>
            <a:ext cx="3957603" cy="4817227"/>
          </a:xfrm>
          <a:prstGeom prst="rect">
            <a:avLst/>
          </a:prstGeom>
          <a:solidFill>
            <a:srgbClr val="FFFFFF">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b="1">
              <a:ln w="6350" cmpd="sng">
                <a:solidFill>
                  <a:schemeClr val="tx1"/>
                </a:solidFill>
              </a:ln>
              <a:solidFill>
                <a:schemeClr val="tx1"/>
              </a:solidFill>
              <a:latin typeface="Century Gothic" panose="020B0502020202020204" pitchFamily="34" charset="0"/>
            </a:endParaRPr>
          </a:p>
        </p:txBody>
      </p:sp>
      <p:sp>
        <p:nvSpPr>
          <p:cNvPr id="30" name="Rektangel 29">
            <a:extLst>
              <a:ext uri="{FF2B5EF4-FFF2-40B4-BE49-F238E27FC236}">
                <a16:creationId xmlns:a16="http://schemas.microsoft.com/office/drawing/2014/main" id="{A6CEA69B-C665-4EBB-A7B9-3AB35A6FC6A0}"/>
              </a:ext>
            </a:extLst>
          </p:cNvPr>
          <p:cNvSpPr/>
          <p:nvPr/>
        </p:nvSpPr>
        <p:spPr>
          <a:xfrm>
            <a:off x="1145985" y="5334756"/>
            <a:ext cx="2592376" cy="487313"/>
          </a:xfrm>
          <a:prstGeom prst="rect">
            <a:avLst/>
          </a:prstGeom>
        </p:spPr>
        <p:txBody>
          <a:bodyPr wrap="none">
            <a:spAutoFit/>
          </a:bodyPr>
          <a:lstStyle/>
          <a:p>
            <a:pPr algn="ctr">
              <a:spcBef>
                <a:spcPts val="200"/>
              </a:spcBef>
              <a:spcAft>
                <a:spcPts val="0"/>
              </a:spcAft>
            </a:pPr>
            <a:r>
              <a:rPr lang="sv-SE" sz="1200" dirty="0" err="1">
                <a:solidFill>
                  <a:srgbClr val="FFFFFF"/>
                </a:solidFill>
                <a:latin typeface="Century Gothic"/>
                <a:ea typeface="Times New Roman" panose="02020603050405020304" pitchFamily="18" charset="0"/>
                <a:cs typeface="Century Gothic"/>
              </a:rPr>
              <a:t>Porcine</a:t>
            </a:r>
            <a:r>
              <a:rPr lang="sv-SE" sz="1200" dirty="0">
                <a:solidFill>
                  <a:srgbClr val="FFFFFF"/>
                </a:solidFill>
                <a:latin typeface="Century Gothic"/>
                <a:ea typeface="Times New Roman" panose="02020603050405020304" pitchFamily="18" charset="0"/>
                <a:cs typeface="Century Gothic"/>
              </a:rPr>
              <a:t> ’e</a:t>
            </a:r>
            <a:r>
              <a:rPr lang="sv-SE" sz="1200" i="1" dirty="0">
                <a:solidFill>
                  <a:srgbClr val="FFFFFF"/>
                </a:solidFill>
                <a:latin typeface="Century Gothic"/>
                <a:ea typeface="Times New Roman" panose="02020603050405020304" pitchFamily="18" charset="0"/>
                <a:cs typeface="Century Gothic"/>
              </a:rPr>
              <a:t>x </a:t>
            </a:r>
            <a:r>
              <a:rPr lang="sv-SE" sz="1200" i="1" dirty="0" err="1">
                <a:solidFill>
                  <a:srgbClr val="FFFFFF"/>
                </a:solidFill>
                <a:latin typeface="Century Gothic"/>
                <a:ea typeface="Times New Roman" panose="02020603050405020304" pitchFamily="18" charset="0"/>
                <a:cs typeface="Century Gothic"/>
              </a:rPr>
              <a:t>vivo</a:t>
            </a:r>
            <a:r>
              <a:rPr lang="sv-SE" sz="1200" i="1" dirty="0">
                <a:solidFill>
                  <a:srgbClr val="FFFFFF"/>
                </a:solidFill>
                <a:latin typeface="Century Gothic"/>
                <a:ea typeface="Times New Roman" panose="02020603050405020304" pitchFamily="18" charset="0"/>
                <a:cs typeface="Century Gothic"/>
              </a:rPr>
              <a:t> </a:t>
            </a:r>
            <a:r>
              <a:rPr lang="sv-SE" sz="1200" dirty="0">
                <a:solidFill>
                  <a:srgbClr val="FFFFFF"/>
                </a:solidFill>
                <a:latin typeface="Century Gothic"/>
                <a:ea typeface="Times New Roman" panose="02020603050405020304" pitchFamily="18" charset="0"/>
                <a:cs typeface="Century Gothic"/>
              </a:rPr>
              <a:t>transplantation’</a:t>
            </a:r>
          </a:p>
          <a:p>
            <a:pPr algn="ctr">
              <a:spcBef>
                <a:spcPts val="200"/>
              </a:spcBef>
              <a:spcAft>
                <a:spcPts val="0"/>
              </a:spcAft>
            </a:pPr>
            <a:r>
              <a:rPr lang="sv-SE" sz="1200" dirty="0">
                <a:solidFill>
                  <a:srgbClr val="FFFFFF"/>
                </a:solidFill>
                <a:latin typeface="Century Gothic"/>
                <a:ea typeface="Times New Roman" panose="02020603050405020304" pitchFamily="18" charset="0"/>
                <a:cs typeface="Century Gothic"/>
              </a:rPr>
              <a:t>n=6, 3 </a:t>
            </a:r>
            <a:r>
              <a:rPr lang="sv-SE" sz="1200" dirty="0" err="1">
                <a:solidFill>
                  <a:srgbClr val="FFFFFF"/>
                </a:solidFill>
                <a:latin typeface="Century Gothic"/>
                <a:ea typeface="Times New Roman" panose="02020603050405020304" pitchFamily="18" charset="0"/>
                <a:cs typeface="Century Gothic"/>
              </a:rPr>
              <a:t>hrs</a:t>
            </a:r>
            <a:endParaRPr lang="sv-SE" sz="1400" dirty="0">
              <a:solidFill>
                <a:srgbClr val="FFFFFF"/>
              </a:solidFill>
              <a:latin typeface="Century Gothic"/>
              <a:ea typeface="Times New Roman" panose="02020603050405020304" pitchFamily="18" charset="0"/>
              <a:cs typeface="Century Gothic"/>
            </a:endParaRPr>
          </a:p>
        </p:txBody>
      </p:sp>
      <p:sp>
        <p:nvSpPr>
          <p:cNvPr id="31" name="Rektangel 30">
            <a:extLst>
              <a:ext uri="{FF2B5EF4-FFF2-40B4-BE49-F238E27FC236}">
                <a16:creationId xmlns:a16="http://schemas.microsoft.com/office/drawing/2014/main" id="{E2BC6837-7AFC-4F9E-874C-7CBD7F7F5DA4}"/>
              </a:ext>
            </a:extLst>
          </p:cNvPr>
          <p:cNvSpPr/>
          <p:nvPr/>
        </p:nvSpPr>
        <p:spPr>
          <a:xfrm>
            <a:off x="5441786" y="5337134"/>
            <a:ext cx="2592376" cy="487313"/>
          </a:xfrm>
          <a:prstGeom prst="rect">
            <a:avLst/>
          </a:prstGeom>
        </p:spPr>
        <p:txBody>
          <a:bodyPr wrap="none">
            <a:spAutoFit/>
          </a:bodyPr>
          <a:lstStyle/>
          <a:p>
            <a:pPr algn="ctr">
              <a:spcBef>
                <a:spcPts val="200"/>
              </a:spcBef>
              <a:spcAft>
                <a:spcPts val="0"/>
              </a:spcAft>
            </a:pPr>
            <a:r>
              <a:rPr lang="sv-SE" sz="1200" dirty="0" err="1">
                <a:solidFill>
                  <a:srgbClr val="FFFFFF"/>
                </a:solidFill>
                <a:latin typeface="Century Gothic"/>
                <a:ea typeface="Times New Roman" panose="02020603050405020304" pitchFamily="18" charset="0"/>
                <a:cs typeface="Century Gothic"/>
              </a:rPr>
              <a:t>Porcine</a:t>
            </a:r>
            <a:r>
              <a:rPr lang="sv-SE" sz="1200" dirty="0">
                <a:solidFill>
                  <a:srgbClr val="FFFFFF"/>
                </a:solidFill>
                <a:latin typeface="Century Gothic"/>
                <a:ea typeface="Times New Roman" panose="02020603050405020304" pitchFamily="18" charset="0"/>
                <a:cs typeface="Century Gothic"/>
              </a:rPr>
              <a:t> ’e</a:t>
            </a:r>
            <a:r>
              <a:rPr lang="sv-SE" sz="1200" i="1" dirty="0">
                <a:solidFill>
                  <a:srgbClr val="FFFFFF"/>
                </a:solidFill>
                <a:latin typeface="Century Gothic"/>
                <a:ea typeface="Times New Roman" panose="02020603050405020304" pitchFamily="18" charset="0"/>
                <a:cs typeface="Century Gothic"/>
              </a:rPr>
              <a:t>x </a:t>
            </a:r>
            <a:r>
              <a:rPr lang="sv-SE" sz="1200" i="1" dirty="0" err="1">
                <a:solidFill>
                  <a:srgbClr val="FFFFFF"/>
                </a:solidFill>
                <a:latin typeface="Century Gothic"/>
                <a:ea typeface="Times New Roman" panose="02020603050405020304" pitchFamily="18" charset="0"/>
                <a:cs typeface="Century Gothic"/>
              </a:rPr>
              <a:t>vivo</a:t>
            </a:r>
            <a:r>
              <a:rPr lang="sv-SE" sz="1200" i="1" dirty="0">
                <a:solidFill>
                  <a:srgbClr val="FFFFFF"/>
                </a:solidFill>
                <a:latin typeface="Century Gothic"/>
                <a:ea typeface="Times New Roman" panose="02020603050405020304" pitchFamily="18" charset="0"/>
                <a:cs typeface="Century Gothic"/>
              </a:rPr>
              <a:t> </a:t>
            </a:r>
            <a:r>
              <a:rPr lang="sv-SE" sz="1200" dirty="0">
                <a:solidFill>
                  <a:srgbClr val="FFFFFF"/>
                </a:solidFill>
                <a:latin typeface="Century Gothic"/>
                <a:ea typeface="Times New Roman" panose="02020603050405020304" pitchFamily="18" charset="0"/>
                <a:cs typeface="Century Gothic"/>
              </a:rPr>
              <a:t>transplantation’</a:t>
            </a:r>
          </a:p>
          <a:p>
            <a:pPr algn="ctr">
              <a:spcBef>
                <a:spcPts val="200"/>
              </a:spcBef>
              <a:spcAft>
                <a:spcPts val="0"/>
              </a:spcAft>
            </a:pPr>
            <a:r>
              <a:rPr lang="sv-SE" sz="1200" dirty="0">
                <a:solidFill>
                  <a:srgbClr val="FFFFFF"/>
                </a:solidFill>
                <a:latin typeface="Century Gothic"/>
                <a:ea typeface="Times New Roman" panose="02020603050405020304" pitchFamily="18" charset="0"/>
                <a:cs typeface="Century Gothic"/>
              </a:rPr>
              <a:t>n=6, 3 </a:t>
            </a:r>
            <a:r>
              <a:rPr lang="sv-SE" sz="1200" dirty="0" err="1">
                <a:solidFill>
                  <a:srgbClr val="FFFFFF"/>
                </a:solidFill>
                <a:latin typeface="Century Gothic"/>
                <a:ea typeface="Times New Roman" panose="02020603050405020304" pitchFamily="18" charset="0"/>
                <a:cs typeface="Century Gothic"/>
              </a:rPr>
              <a:t>hrs</a:t>
            </a:r>
            <a:endParaRPr lang="sv-SE" sz="1200" dirty="0">
              <a:solidFill>
                <a:srgbClr val="FFFFFF"/>
              </a:solidFill>
              <a:latin typeface="Century Gothic"/>
              <a:ea typeface="Times New Roman" panose="02020603050405020304" pitchFamily="18" charset="0"/>
              <a:cs typeface="Century Gothic"/>
            </a:endParaRPr>
          </a:p>
        </p:txBody>
      </p:sp>
      <p:graphicFrame>
        <p:nvGraphicFramePr>
          <p:cNvPr id="32" name="Chart 15">
            <a:extLst>
              <a:ext uri="{FF2B5EF4-FFF2-40B4-BE49-F238E27FC236}">
                <a16:creationId xmlns:a16="http://schemas.microsoft.com/office/drawing/2014/main" id="{5452EE95-BBE9-4BEA-B2D2-45C327C53D1C}"/>
              </a:ext>
            </a:extLst>
          </p:cNvPr>
          <p:cNvGraphicFramePr>
            <a:graphicFrameLocks/>
          </p:cNvGraphicFramePr>
          <p:nvPr/>
        </p:nvGraphicFramePr>
        <p:xfrm>
          <a:off x="5026401" y="1981199"/>
          <a:ext cx="3520024" cy="3148151"/>
        </p:xfrm>
        <a:graphic>
          <a:graphicData uri="http://schemas.openxmlformats.org/drawingml/2006/chart">
            <c:chart xmlns:c="http://schemas.openxmlformats.org/drawingml/2006/chart" xmlns:r="http://schemas.openxmlformats.org/officeDocument/2006/relationships" r:id="rId5"/>
          </a:graphicData>
        </a:graphic>
      </p:graphicFrame>
      <p:grpSp>
        <p:nvGrpSpPr>
          <p:cNvPr id="33" name="Group 16">
            <a:extLst>
              <a:ext uri="{FF2B5EF4-FFF2-40B4-BE49-F238E27FC236}">
                <a16:creationId xmlns:a16="http://schemas.microsoft.com/office/drawing/2014/main" id="{E519C3B2-04FC-41EF-B708-541C8D3DA95B}"/>
              </a:ext>
            </a:extLst>
          </p:cNvPr>
          <p:cNvGrpSpPr/>
          <p:nvPr/>
        </p:nvGrpSpPr>
        <p:grpSpPr>
          <a:xfrm>
            <a:off x="5478648" y="5080684"/>
            <a:ext cx="1644131" cy="246221"/>
            <a:chOff x="6909934" y="5448261"/>
            <a:chExt cx="1644131" cy="246221"/>
          </a:xfrm>
        </p:grpSpPr>
        <p:sp>
          <p:nvSpPr>
            <p:cNvPr id="34" name="Rectangle 18">
              <a:extLst>
                <a:ext uri="{FF2B5EF4-FFF2-40B4-BE49-F238E27FC236}">
                  <a16:creationId xmlns:a16="http://schemas.microsoft.com/office/drawing/2014/main" id="{E7398C4A-021C-4B47-9BEC-DAAC4E592BB4}"/>
                </a:ext>
              </a:extLst>
            </p:cNvPr>
            <p:cNvSpPr/>
            <p:nvPr/>
          </p:nvSpPr>
          <p:spPr>
            <a:xfrm>
              <a:off x="6909934" y="5497421"/>
              <a:ext cx="237829" cy="150041"/>
            </a:xfrm>
            <a:prstGeom prst="rect">
              <a:avLst/>
            </a:prstGeom>
            <a:solidFill>
              <a:schemeClr val="bg1">
                <a:lumMod val="50000"/>
              </a:schemeClr>
            </a:solidFill>
            <a:ln w="63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5" name="TextBox 19">
              <a:extLst>
                <a:ext uri="{FF2B5EF4-FFF2-40B4-BE49-F238E27FC236}">
                  <a16:creationId xmlns:a16="http://schemas.microsoft.com/office/drawing/2014/main" id="{D74F5B64-8837-432C-A851-9628284B6E67}"/>
                </a:ext>
              </a:extLst>
            </p:cNvPr>
            <p:cNvSpPr txBox="1"/>
            <p:nvPr/>
          </p:nvSpPr>
          <p:spPr>
            <a:xfrm>
              <a:off x="7147763" y="5448261"/>
              <a:ext cx="1406302" cy="246221"/>
            </a:xfrm>
            <a:prstGeom prst="rect">
              <a:avLst/>
            </a:prstGeom>
            <a:noFill/>
          </p:spPr>
          <p:txBody>
            <a:bodyPr wrap="square" rtlCol="0">
              <a:spAutoFit/>
            </a:bodyPr>
            <a:lstStyle/>
            <a:p>
              <a:r>
                <a:rPr lang="en-GB" sz="1000" b="1" dirty="0">
                  <a:solidFill>
                    <a:schemeClr val="bg1"/>
                  </a:solidFill>
                  <a:latin typeface="Century Gothic" panose="020B0502020202020204" pitchFamily="34" charset="0"/>
                </a:rPr>
                <a:t>= control group</a:t>
              </a:r>
            </a:p>
          </p:txBody>
        </p:sp>
      </p:grpSp>
      <p:grpSp>
        <p:nvGrpSpPr>
          <p:cNvPr id="36" name="Group 20">
            <a:extLst>
              <a:ext uri="{FF2B5EF4-FFF2-40B4-BE49-F238E27FC236}">
                <a16:creationId xmlns:a16="http://schemas.microsoft.com/office/drawing/2014/main" id="{52340233-FC43-4B73-8B61-D6C35A06EB93}"/>
              </a:ext>
            </a:extLst>
          </p:cNvPr>
          <p:cNvGrpSpPr/>
          <p:nvPr/>
        </p:nvGrpSpPr>
        <p:grpSpPr>
          <a:xfrm>
            <a:off x="7058697" y="5077743"/>
            <a:ext cx="1624467" cy="246221"/>
            <a:chOff x="5167080" y="5454159"/>
            <a:chExt cx="1624467" cy="246221"/>
          </a:xfrm>
        </p:grpSpPr>
        <p:sp>
          <p:nvSpPr>
            <p:cNvPr id="37" name="Rectangle 21">
              <a:extLst>
                <a:ext uri="{FF2B5EF4-FFF2-40B4-BE49-F238E27FC236}">
                  <a16:creationId xmlns:a16="http://schemas.microsoft.com/office/drawing/2014/main" id="{5F666FC0-B1B2-45BC-8D41-DED8C7D7848A}"/>
                </a:ext>
              </a:extLst>
            </p:cNvPr>
            <p:cNvSpPr/>
            <p:nvPr/>
          </p:nvSpPr>
          <p:spPr>
            <a:xfrm>
              <a:off x="5167080" y="5497421"/>
              <a:ext cx="237829" cy="150041"/>
            </a:xfrm>
            <a:prstGeom prst="rect">
              <a:avLst/>
            </a:prstGeom>
            <a:solidFill>
              <a:srgbClr val="008080"/>
            </a:solidFill>
            <a:ln w="63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8" name="TextBox 22">
              <a:extLst>
                <a:ext uri="{FF2B5EF4-FFF2-40B4-BE49-F238E27FC236}">
                  <a16:creationId xmlns:a16="http://schemas.microsoft.com/office/drawing/2014/main" id="{2E9A9427-A617-4C0A-841C-DFB54F03AB06}"/>
                </a:ext>
              </a:extLst>
            </p:cNvPr>
            <p:cNvSpPr txBox="1"/>
            <p:nvPr/>
          </p:nvSpPr>
          <p:spPr>
            <a:xfrm>
              <a:off x="5385245" y="5454159"/>
              <a:ext cx="1406302" cy="246221"/>
            </a:xfrm>
            <a:prstGeom prst="rect">
              <a:avLst/>
            </a:prstGeom>
            <a:noFill/>
          </p:spPr>
          <p:txBody>
            <a:bodyPr wrap="square" rtlCol="0">
              <a:spAutoFit/>
            </a:bodyPr>
            <a:lstStyle/>
            <a:p>
              <a:r>
                <a:rPr lang="en-GB" sz="1000" b="1" dirty="0">
                  <a:solidFill>
                    <a:schemeClr val="bg1"/>
                  </a:solidFill>
                  <a:latin typeface="Century Gothic" panose="020B0502020202020204" pitchFamily="34" charset="0"/>
                </a:rPr>
                <a:t>= </a:t>
              </a:r>
              <a:r>
                <a:rPr lang="en-GB" sz="1000" b="1" dirty="0" err="1">
                  <a:solidFill>
                    <a:schemeClr val="bg1"/>
                  </a:solidFill>
                  <a:latin typeface="Century Gothic" panose="020B0502020202020204" pitchFamily="34" charset="0"/>
                </a:rPr>
                <a:t>Renaparin</a:t>
              </a:r>
              <a:r>
                <a:rPr lang="en-GB" sz="1000" b="1" dirty="0">
                  <a:solidFill>
                    <a:schemeClr val="bg1"/>
                  </a:solidFill>
                  <a:latin typeface="Century Gothic" panose="020B0502020202020204" pitchFamily="34" charset="0"/>
                </a:rPr>
                <a:t>®</a:t>
              </a:r>
            </a:p>
          </p:txBody>
        </p:sp>
      </p:grpSp>
      <p:sp>
        <p:nvSpPr>
          <p:cNvPr id="39" name="TextBox 23">
            <a:extLst>
              <a:ext uri="{FF2B5EF4-FFF2-40B4-BE49-F238E27FC236}">
                <a16:creationId xmlns:a16="http://schemas.microsoft.com/office/drawing/2014/main" id="{EFAE8B6E-B16E-402B-852B-DD1F2EBB189A}"/>
              </a:ext>
            </a:extLst>
          </p:cNvPr>
          <p:cNvSpPr txBox="1"/>
          <p:nvPr/>
        </p:nvSpPr>
        <p:spPr>
          <a:xfrm>
            <a:off x="5351648" y="2196904"/>
            <a:ext cx="1176841" cy="246221"/>
          </a:xfrm>
          <a:prstGeom prst="rect">
            <a:avLst/>
          </a:prstGeom>
          <a:noFill/>
        </p:spPr>
        <p:txBody>
          <a:bodyPr wrap="square" rtlCol="0">
            <a:spAutoFit/>
          </a:bodyPr>
          <a:lstStyle/>
          <a:p>
            <a:r>
              <a:rPr lang="en-GB" sz="1000" dirty="0">
                <a:solidFill>
                  <a:schemeClr val="bg1"/>
                </a:solidFill>
                <a:latin typeface="Century Gothic" panose="020B0502020202020204" pitchFamily="34" charset="0"/>
              </a:rPr>
              <a:t>P=0.031</a:t>
            </a:r>
          </a:p>
        </p:txBody>
      </p:sp>
      <p:sp>
        <p:nvSpPr>
          <p:cNvPr id="40" name="Rectangle 4">
            <a:extLst>
              <a:ext uri="{FF2B5EF4-FFF2-40B4-BE49-F238E27FC236}">
                <a16:creationId xmlns:a16="http://schemas.microsoft.com/office/drawing/2014/main" id="{D74D51C7-7CBA-4C71-8C72-3C78B68B5C0F}"/>
              </a:ext>
            </a:extLst>
          </p:cNvPr>
          <p:cNvSpPr/>
          <p:nvPr/>
        </p:nvSpPr>
        <p:spPr>
          <a:xfrm rot="16200000">
            <a:off x="3959478" y="3150998"/>
            <a:ext cx="1904810" cy="461665"/>
          </a:xfrm>
          <a:prstGeom prst="rect">
            <a:avLst/>
          </a:prstGeom>
        </p:spPr>
        <p:txBody>
          <a:bodyPr wrap="square">
            <a:spAutoFit/>
          </a:bodyPr>
          <a:lstStyle/>
          <a:p>
            <a:pPr algn="ctr">
              <a:lnSpc>
                <a:spcPct val="200000"/>
              </a:lnSpc>
              <a:spcBef>
                <a:spcPts val="200"/>
              </a:spcBef>
              <a:spcAft>
                <a:spcPts val="0"/>
              </a:spcAft>
            </a:pPr>
            <a:r>
              <a:rPr lang="sv-SE" sz="1200" dirty="0">
                <a:solidFill>
                  <a:srgbClr val="FFFFFF"/>
                </a:solidFill>
                <a:latin typeface="Century Gothic"/>
                <a:ea typeface="Times New Roman" panose="02020603050405020304" pitchFamily="18" charset="0"/>
                <a:cs typeface="Century Gothic"/>
              </a:rPr>
              <a:t>Total </a:t>
            </a:r>
            <a:r>
              <a:rPr lang="sv-SE" sz="1200" dirty="0" err="1">
                <a:solidFill>
                  <a:srgbClr val="FFFFFF"/>
                </a:solidFill>
                <a:latin typeface="Century Gothic"/>
                <a:ea typeface="Times New Roman" panose="02020603050405020304" pitchFamily="18" charset="0"/>
                <a:cs typeface="Century Gothic"/>
              </a:rPr>
              <a:t>urine</a:t>
            </a:r>
            <a:r>
              <a:rPr lang="sv-SE" sz="1200" dirty="0">
                <a:solidFill>
                  <a:srgbClr val="FFFFFF"/>
                </a:solidFill>
                <a:latin typeface="Century Gothic"/>
                <a:ea typeface="Times New Roman" panose="02020603050405020304" pitchFamily="18" charset="0"/>
                <a:cs typeface="Century Gothic"/>
              </a:rPr>
              <a:t> </a:t>
            </a:r>
            <a:r>
              <a:rPr lang="sv-SE" sz="1200" dirty="0" err="1">
                <a:solidFill>
                  <a:srgbClr val="FFFFFF"/>
                </a:solidFill>
                <a:latin typeface="Century Gothic"/>
                <a:ea typeface="Times New Roman" panose="02020603050405020304" pitchFamily="18" charset="0"/>
                <a:cs typeface="Century Gothic"/>
              </a:rPr>
              <a:t>volume</a:t>
            </a:r>
            <a:r>
              <a:rPr lang="sv-SE" sz="1200" dirty="0">
                <a:solidFill>
                  <a:srgbClr val="FFFFFF"/>
                </a:solidFill>
                <a:latin typeface="Century Gothic"/>
                <a:ea typeface="Times New Roman" panose="02020603050405020304" pitchFamily="18" charset="0"/>
                <a:cs typeface="Century Gothic"/>
              </a:rPr>
              <a:t> (</a:t>
            </a:r>
            <a:r>
              <a:rPr lang="sv-SE" sz="1200" dirty="0" err="1">
                <a:solidFill>
                  <a:srgbClr val="FFFFFF"/>
                </a:solidFill>
                <a:latin typeface="Century Gothic"/>
                <a:ea typeface="Times New Roman" panose="02020603050405020304" pitchFamily="18" charset="0"/>
                <a:cs typeface="Century Gothic"/>
              </a:rPr>
              <a:t>mL</a:t>
            </a:r>
            <a:r>
              <a:rPr lang="sv-SE" sz="1200" dirty="0">
                <a:solidFill>
                  <a:srgbClr val="FFFFFF"/>
                </a:solidFill>
                <a:latin typeface="Century Gothic"/>
                <a:ea typeface="Times New Roman" panose="02020603050405020304" pitchFamily="18" charset="0"/>
                <a:cs typeface="Century Gothic"/>
              </a:rPr>
              <a:t>)</a:t>
            </a:r>
          </a:p>
        </p:txBody>
      </p:sp>
      <p:graphicFrame>
        <p:nvGraphicFramePr>
          <p:cNvPr id="44" name="Chart 25">
            <a:extLst>
              <a:ext uri="{FF2B5EF4-FFF2-40B4-BE49-F238E27FC236}">
                <a16:creationId xmlns:a16="http://schemas.microsoft.com/office/drawing/2014/main" id="{06E1D750-7B31-4BD1-AB55-319B4D07DC4E}"/>
              </a:ext>
            </a:extLst>
          </p:cNvPr>
          <p:cNvGraphicFramePr>
            <a:graphicFrameLocks/>
          </p:cNvGraphicFramePr>
          <p:nvPr/>
        </p:nvGraphicFramePr>
        <p:xfrm>
          <a:off x="635924" y="1981199"/>
          <a:ext cx="3669376" cy="3148151"/>
        </p:xfrm>
        <a:graphic>
          <a:graphicData uri="http://schemas.openxmlformats.org/drawingml/2006/chart">
            <c:chart xmlns:c="http://schemas.openxmlformats.org/drawingml/2006/chart" xmlns:r="http://schemas.openxmlformats.org/officeDocument/2006/relationships" r:id="rId6"/>
          </a:graphicData>
        </a:graphic>
      </p:graphicFrame>
      <p:sp>
        <p:nvSpPr>
          <p:cNvPr id="45" name="Rectangle 4">
            <a:extLst>
              <a:ext uri="{FF2B5EF4-FFF2-40B4-BE49-F238E27FC236}">
                <a16:creationId xmlns:a16="http://schemas.microsoft.com/office/drawing/2014/main" id="{6354A546-F0FD-446B-A79E-ABA044368DF8}"/>
              </a:ext>
            </a:extLst>
          </p:cNvPr>
          <p:cNvSpPr/>
          <p:nvPr/>
        </p:nvSpPr>
        <p:spPr>
          <a:xfrm rot="16200000">
            <a:off x="-316482" y="3032422"/>
            <a:ext cx="1904810" cy="461665"/>
          </a:xfrm>
          <a:prstGeom prst="rect">
            <a:avLst/>
          </a:prstGeom>
        </p:spPr>
        <p:txBody>
          <a:bodyPr wrap="square">
            <a:spAutoFit/>
          </a:bodyPr>
          <a:lstStyle/>
          <a:p>
            <a:pPr algn="ctr">
              <a:lnSpc>
                <a:spcPct val="200000"/>
              </a:lnSpc>
              <a:spcBef>
                <a:spcPts val="200"/>
              </a:spcBef>
              <a:spcAft>
                <a:spcPts val="0"/>
              </a:spcAft>
            </a:pPr>
            <a:r>
              <a:rPr lang="sv-SE" sz="1200" dirty="0" err="1">
                <a:solidFill>
                  <a:srgbClr val="FFFFFF"/>
                </a:solidFill>
                <a:latin typeface="Century Gothic"/>
                <a:ea typeface="Times New Roman" panose="02020603050405020304" pitchFamily="18" charset="0"/>
                <a:cs typeface="Century Gothic"/>
              </a:rPr>
              <a:t>Creatine</a:t>
            </a:r>
            <a:r>
              <a:rPr lang="sv-SE" sz="1200" dirty="0">
                <a:solidFill>
                  <a:srgbClr val="FFFFFF"/>
                </a:solidFill>
                <a:latin typeface="Century Gothic"/>
                <a:ea typeface="Times New Roman" panose="02020603050405020304" pitchFamily="18" charset="0"/>
                <a:cs typeface="Century Gothic"/>
              </a:rPr>
              <a:t> (µmol/L</a:t>
            </a:r>
          </a:p>
        </p:txBody>
      </p:sp>
      <p:sp>
        <p:nvSpPr>
          <p:cNvPr id="46" name="TextBox 3">
            <a:extLst>
              <a:ext uri="{FF2B5EF4-FFF2-40B4-BE49-F238E27FC236}">
                <a16:creationId xmlns:a16="http://schemas.microsoft.com/office/drawing/2014/main" id="{AD1E83E0-E2C6-4DD6-BE39-72B2B5399317}"/>
              </a:ext>
            </a:extLst>
          </p:cNvPr>
          <p:cNvSpPr txBox="1"/>
          <p:nvPr/>
        </p:nvSpPr>
        <p:spPr>
          <a:xfrm>
            <a:off x="1657350" y="4973026"/>
            <a:ext cx="1838325" cy="276999"/>
          </a:xfrm>
          <a:prstGeom prst="rect">
            <a:avLst/>
          </a:prstGeom>
          <a:noFill/>
        </p:spPr>
        <p:txBody>
          <a:bodyPr wrap="square" rtlCol="0">
            <a:spAutoFit/>
          </a:bodyPr>
          <a:lstStyle/>
          <a:p>
            <a:pPr algn="ctr"/>
            <a:r>
              <a:rPr lang="en-GB" sz="1200" b="1" dirty="0">
                <a:solidFill>
                  <a:schemeClr val="bg1"/>
                </a:solidFill>
                <a:latin typeface="Century Gothic" panose="020B0502020202020204" pitchFamily="34" charset="0"/>
              </a:rPr>
              <a:t>Time (min)</a:t>
            </a:r>
          </a:p>
        </p:txBody>
      </p:sp>
      <p:sp>
        <p:nvSpPr>
          <p:cNvPr id="47" name="TextBox 29">
            <a:extLst>
              <a:ext uri="{FF2B5EF4-FFF2-40B4-BE49-F238E27FC236}">
                <a16:creationId xmlns:a16="http://schemas.microsoft.com/office/drawing/2014/main" id="{9A3F8485-E7A3-4153-AC77-405C2F51A8BE}"/>
              </a:ext>
            </a:extLst>
          </p:cNvPr>
          <p:cNvSpPr txBox="1"/>
          <p:nvPr/>
        </p:nvSpPr>
        <p:spPr>
          <a:xfrm>
            <a:off x="2459177" y="3732811"/>
            <a:ext cx="1176841" cy="246221"/>
          </a:xfrm>
          <a:prstGeom prst="rect">
            <a:avLst/>
          </a:prstGeom>
          <a:noFill/>
        </p:spPr>
        <p:txBody>
          <a:bodyPr wrap="square" rtlCol="0">
            <a:spAutoFit/>
          </a:bodyPr>
          <a:lstStyle/>
          <a:p>
            <a:pPr algn="r"/>
            <a:r>
              <a:rPr lang="en-GB" sz="1000" dirty="0">
                <a:solidFill>
                  <a:schemeClr val="bg1"/>
                </a:solidFill>
                <a:latin typeface="Century Gothic" panose="020B0502020202020204" pitchFamily="34" charset="0"/>
              </a:rPr>
              <a:t>P=0.023</a:t>
            </a:r>
          </a:p>
        </p:txBody>
      </p:sp>
    </p:spTree>
    <p:extLst>
      <p:ext uri="{BB962C8B-B14F-4D97-AF65-F5344CB8AC3E}">
        <p14:creationId xmlns:p14="http://schemas.microsoft.com/office/powerpoint/2010/main" val="15357436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objekt 8" descr="En bild som visar inomhus, person, mörk, rum&#10;&#10;Automatiskt genererad beskrivning">
            <a:extLst>
              <a:ext uri="{FF2B5EF4-FFF2-40B4-BE49-F238E27FC236}">
                <a16:creationId xmlns:a16="http://schemas.microsoft.com/office/drawing/2014/main" id="{8E9B3752-465B-49B5-8C1C-164B1B51B351}"/>
              </a:ext>
            </a:extLst>
          </p:cNvPr>
          <p:cNvPicPr>
            <a:picLocks noChangeAspect="1"/>
          </p:cNvPicPr>
          <p:nvPr/>
        </p:nvPicPr>
        <p:blipFill>
          <a:blip r:embed="rId3"/>
          <a:stretch>
            <a:fillRect/>
          </a:stretch>
        </p:blipFill>
        <p:spPr>
          <a:xfrm>
            <a:off x="0" y="0"/>
            <a:ext cx="9144000" cy="6858000"/>
          </a:xfrm>
          <a:prstGeom prst="rect">
            <a:avLst/>
          </a:prstGeom>
        </p:spPr>
      </p:pic>
      <p:grpSp>
        <p:nvGrpSpPr>
          <p:cNvPr id="41" name="Group 45">
            <a:extLst>
              <a:ext uri="{FF2B5EF4-FFF2-40B4-BE49-F238E27FC236}">
                <a16:creationId xmlns:a16="http://schemas.microsoft.com/office/drawing/2014/main" id="{187EB6C9-F411-41F7-8298-52788D74A31D}"/>
              </a:ext>
            </a:extLst>
          </p:cNvPr>
          <p:cNvGrpSpPr/>
          <p:nvPr/>
        </p:nvGrpSpPr>
        <p:grpSpPr>
          <a:xfrm>
            <a:off x="191252" y="6559899"/>
            <a:ext cx="8761494" cy="227014"/>
            <a:chOff x="173812" y="6456923"/>
            <a:chExt cx="8761494" cy="227014"/>
          </a:xfrm>
        </p:grpSpPr>
        <p:pic>
          <p:nvPicPr>
            <p:cNvPr id="42" name="Picture 15">
              <a:extLst>
                <a:ext uri="{FF2B5EF4-FFF2-40B4-BE49-F238E27FC236}">
                  <a16:creationId xmlns:a16="http://schemas.microsoft.com/office/drawing/2014/main" id="{0ED78282-9385-4AFA-BC44-D250EEAB78B8}"/>
                </a:ext>
              </a:extLst>
            </p:cNvPr>
            <p:cNvPicPr>
              <a:picLocks noChangeAspect="1"/>
            </p:cNvPicPr>
            <p:nvPr/>
          </p:nvPicPr>
          <p:blipFill>
            <a:blip r:embed="rId4"/>
            <a:stretch>
              <a:fillRect/>
            </a:stretch>
          </p:blipFill>
          <p:spPr>
            <a:xfrm>
              <a:off x="8294922" y="6456923"/>
              <a:ext cx="640384" cy="198547"/>
            </a:xfrm>
            <a:prstGeom prst="rect">
              <a:avLst/>
            </a:prstGeom>
          </p:spPr>
        </p:pic>
        <p:sp>
          <p:nvSpPr>
            <p:cNvPr id="43" name="Slide Number Placeholder 3">
              <a:extLst>
                <a:ext uri="{FF2B5EF4-FFF2-40B4-BE49-F238E27FC236}">
                  <a16:creationId xmlns:a16="http://schemas.microsoft.com/office/drawing/2014/main" id="{6BAF568D-8678-41E9-8090-B1782B4609D0}"/>
                </a:ext>
              </a:extLst>
            </p:cNvPr>
            <p:cNvSpPr txBox="1">
              <a:spLocks/>
            </p:cNvSpPr>
            <p:nvPr/>
          </p:nvSpPr>
          <p:spPr bwMode="auto">
            <a:xfrm>
              <a:off x="173812" y="6471212"/>
              <a:ext cx="229465"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r" rtl="0" fontAlgn="base">
                <a:spcBef>
                  <a:spcPct val="0"/>
                </a:spcBef>
                <a:spcAft>
                  <a:spcPct val="0"/>
                </a:spcAft>
                <a:defRPr sz="1200" b="1" i="0" kern="1200">
                  <a:solidFill>
                    <a:srgbClr val="1A2E5E"/>
                  </a:solidFill>
                  <a:latin typeface="Calibri" pitchFamily="34" charset="0"/>
                  <a:ea typeface="+mn-ea"/>
                  <a:cs typeface="Calibri" pitchFamily="34" charset="0"/>
                </a:defRPr>
              </a:lvl1pPr>
              <a:lvl2pPr marL="457200" algn="ctr" rtl="0" fontAlgn="base">
                <a:spcBef>
                  <a:spcPct val="0"/>
                </a:spcBef>
                <a:spcAft>
                  <a:spcPct val="0"/>
                </a:spcAft>
                <a:defRPr sz="1500" i="1" kern="1200">
                  <a:solidFill>
                    <a:schemeClr val="tx1"/>
                  </a:solidFill>
                  <a:latin typeface="Arial" charset="0"/>
                  <a:ea typeface="+mn-ea"/>
                  <a:cs typeface="+mn-cs"/>
                </a:defRPr>
              </a:lvl2pPr>
              <a:lvl3pPr marL="914400" algn="ctr" rtl="0" fontAlgn="base">
                <a:spcBef>
                  <a:spcPct val="0"/>
                </a:spcBef>
                <a:spcAft>
                  <a:spcPct val="0"/>
                </a:spcAft>
                <a:defRPr sz="1500" i="1" kern="1200">
                  <a:solidFill>
                    <a:schemeClr val="tx1"/>
                  </a:solidFill>
                  <a:latin typeface="Arial" charset="0"/>
                  <a:ea typeface="+mn-ea"/>
                  <a:cs typeface="+mn-cs"/>
                </a:defRPr>
              </a:lvl3pPr>
              <a:lvl4pPr marL="1371600" algn="ctr" rtl="0" fontAlgn="base">
                <a:spcBef>
                  <a:spcPct val="0"/>
                </a:spcBef>
                <a:spcAft>
                  <a:spcPct val="0"/>
                </a:spcAft>
                <a:defRPr sz="1500" i="1" kern="1200">
                  <a:solidFill>
                    <a:schemeClr val="tx1"/>
                  </a:solidFill>
                  <a:latin typeface="Arial" charset="0"/>
                  <a:ea typeface="+mn-ea"/>
                  <a:cs typeface="+mn-cs"/>
                </a:defRPr>
              </a:lvl4pPr>
              <a:lvl5pPr marL="1828800" algn="ctr" rtl="0" fontAlgn="base">
                <a:spcBef>
                  <a:spcPct val="0"/>
                </a:spcBef>
                <a:spcAft>
                  <a:spcPct val="0"/>
                </a:spcAft>
                <a:defRPr sz="1500" i="1" kern="1200">
                  <a:solidFill>
                    <a:schemeClr val="tx1"/>
                  </a:solidFill>
                  <a:latin typeface="Arial" charset="0"/>
                  <a:ea typeface="+mn-ea"/>
                  <a:cs typeface="+mn-cs"/>
                </a:defRPr>
              </a:lvl5pPr>
              <a:lvl6pPr marL="2286000" algn="l" defTabSz="914400" rtl="0" eaLnBrk="1" latinLnBrk="0" hangingPunct="1">
                <a:defRPr sz="1500" i="1" kern="1200">
                  <a:solidFill>
                    <a:schemeClr val="tx1"/>
                  </a:solidFill>
                  <a:latin typeface="Arial" charset="0"/>
                  <a:ea typeface="+mn-ea"/>
                  <a:cs typeface="+mn-cs"/>
                </a:defRPr>
              </a:lvl6pPr>
              <a:lvl7pPr marL="2743200" algn="l" defTabSz="914400" rtl="0" eaLnBrk="1" latinLnBrk="0" hangingPunct="1">
                <a:defRPr sz="1500" i="1" kern="1200">
                  <a:solidFill>
                    <a:schemeClr val="tx1"/>
                  </a:solidFill>
                  <a:latin typeface="Arial" charset="0"/>
                  <a:ea typeface="+mn-ea"/>
                  <a:cs typeface="+mn-cs"/>
                </a:defRPr>
              </a:lvl7pPr>
              <a:lvl8pPr marL="3200400" algn="l" defTabSz="914400" rtl="0" eaLnBrk="1" latinLnBrk="0" hangingPunct="1">
                <a:defRPr sz="1500" i="1" kern="1200">
                  <a:solidFill>
                    <a:schemeClr val="tx1"/>
                  </a:solidFill>
                  <a:latin typeface="Arial" charset="0"/>
                  <a:ea typeface="+mn-ea"/>
                  <a:cs typeface="+mn-cs"/>
                </a:defRPr>
              </a:lvl8pPr>
              <a:lvl9pPr marL="3657600" algn="l" defTabSz="914400" rtl="0" eaLnBrk="1" latinLnBrk="0" hangingPunct="1">
                <a:defRPr sz="1500" i="1" kern="1200">
                  <a:solidFill>
                    <a:schemeClr val="tx1"/>
                  </a:solidFill>
                  <a:latin typeface="Arial" charset="0"/>
                  <a:ea typeface="+mn-ea"/>
                  <a:cs typeface="+mn-cs"/>
                </a:defRPr>
              </a:lvl9pPr>
            </a:lstStyle>
            <a:p>
              <a:pPr algn="ctr"/>
              <a:fld id="{1DB3CFCC-E593-4833-9A89-BA51E30A354E}" type="slidenum">
                <a:rPr lang="nb-NO" altLang="nn-NO" sz="900" smtClean="0">
                  <a:solidFill>
                    <a:schemeClr val="bg1"/>
                  </a:solidFill>
                </a:rPr>
                <a:pPr algn="ctr"/>
                <a:t>11</a:t>
              </a:fld>
              <a:endParaRPr lang="nb-NO" altLang="nn-NO" sz="900" dirty="0">
                <a:solidFill>
                  <a:schemeClr val="bg1"/>
                </a:solidFill>
              </a:endParaRPr>
            </a:p>
          </p:txBody>
        </p:sp>
      </p:grpSp>
      <p:sp>
        <p:nvSpPr>
          <p:cNvPr id="69" name="Rectangle 6">
            <a:extLst>
              <a:ext uri="{FF2B5EF4-FFF2-40B4-BE49-F238E27FC236}">
                <a16:creationId xmlns:a16="http://schemas.microsoft.com/office/drawing/2014/main" id="{BAAEE60C-9BD2-400F-BD50-F0BE04A56674}"/>
              </a:ext>
            </a:extLst>
          </p:cNvPr>
          <p:cNvSpPr/>
          <p:nvPr/>
        </p:nvSpPr>
        <p:spPr>
          <a:xfrm>
            <a:off x="363567" y="291847"/>
            <a:ext cx="8659118" cy="829010"/>
          </a:xfrm>
          <a:prstGeom prst="rect">
            <a:avLst/>
          </a:prstGeom>
        </p:spPr>
        <p:txBody>
          <a:bodyPr wrap="square">
            <a:spAutoFit/>
          </a:bodyPr>
          <a:lstStyle/>
          <a:p>
            <a:pPr>
              <a:lnSpc>
                <a:spcPct val="120000"/>
              </a:lnSpc>
            </a:pPr>
            <a:r>
              <a:rPr lang="sv-SE" sz="2100" b="1" i="1" dirty="0">
                <a:solidFill>
                  <a:schemeClr val="bg1"/>
                </a:solidFill>
                <a:latin typeface="Century Gothic"/>
                <a:cs typeface="Century Gothic"/>
              </a:rPr>
              <a:t>Clinical </a:t>
            </a:r>
            <a:r>
              <a:rPr lang="sv-SE" sz="2100" b="1" i="1" dirty="0" err="1">
                <a:solidFill>
                  <a:schemeClr val="bg1"/>
                </a:solidFill>
                <a:latin typeface="Century Gothic"/>
                <a:cs typeface="Century Gothic"/>
              </a:rPr>
              <a:t>safety</a:t>
            </a:r>
            <a:r>
              <a:rPr lang="sv-SE" sz="2100" b="1" i="1" dirty="0">
                <a:solidFill>
                  <a:schemeClr val="bg1"/>
                </a:solidFill>
                <a:latin typeface="Century Gothic"/>
                <a:cs typeface="Century Gothic"/>
              </a:rPr>
              <a:t> and </a:t>
            </a:r>
            <a:r>
              <a:rPr lang="sv-SE" sz="2100" b="1" i="1" dirty="0" err="1">
                <a:solidFill>
                  <a:schemeClr val="bg1"/>
                </a:solidFill>
                <a:latin typeface="Century Gothic"/>
                <a:cs typeface="Century Gothic"/>
              </a:rPr>
              <a:t>tolerability</a:t>
            </a:r>
            <a:r>
              <a:rPr lang="sv-SE" sz="2100" b="1" i="1" dirty="0">
                <a:solidFill>
                  <a:schemeClr val="bg1"/>
                </a:solidFill>
                <a:latin typeface="Century Gothic"/>
                <a:cs typeface="Century Gothic"/>
              </a:rPr>
              <a:t> </a:t>
            </a:r>
            <a:r>
              <a:rPr lang="sv-SE" sz="2100" b="1" i="1" dirty="0" err="1">
                <a:solidFill>
                  <a:schemeClr val="bg1"/>
                </a:solidFill>
                <a:latin typeface="Century Gothic"/>
                <a:cs typeface="Century Gothic"/>
              </a:rPr>
              <a:t>have</a:t>
            </a:r>
            <a:r>
              <a:rPr lang="sv-SE" sz="2100" b="1" i="1" dirty="0">
                <a:solidFill>
                  <a:schemeClr val="bg1"/>
                </a:solidFill>
                <a:latin typeface="Century Gothic"/>
                <a:cs typeface="Century Gothic"/>
              </a:rPr>
              <a:t> </a:t>
            </a:r>
            <a:r>
              <a:rPr lang="sv-SE" sz="2100" b="1" i="1" dirty="0" err="1">
                <a:solidFill>
                  <a:schemeClr val="bg1"/>
                </a:solidFill>
                <a:latin typeface="Century Gothic"/>
                <a:cs typeface="Century Gothic"/>
              </a:rPr>
              <a:t>been</a:t>
            </a:r>
            <a:r>
              <a:rPr lang="sv-SE" sz="2100" b="1" i="1" dirty="0">
                <a:solidFill>
                  <a:schemeClr val="bg1"/>
                </a:solidFill>
                <a:latin typeface="Century Gothic"/>
                <a:cs typeface="Century Gothic"/>
              </a:rPr>
              <a:t> </a:t>
            </a:r>
            <a:r>
              <a:rPr lang="sv-SE" sz="2100" b="1" i="1" dirty="0" err="1">
                <a:solidFill>
                  <a:schemeClr val="bg1"/>
                </a:solidFill>
                <a:latin typeface="Century Gothic"/>
                <a:cs typeface="Century Gothic"/>
              </a:rPr>
              <a:t>shown</a:t>
            </a:r>
            <a:r>
              <a:rPr lang="sv-SE" sz="2100" b="1" i="1" dirty="0">
                <a:solidFill>
                  <a:schemeClr val="bg1"/>
                </a:solidFill>
                <a:latin typeface="Century Gothic"/>
                <a:cs typeface="Century Gothic"/>
              </a:rPr>
              <a:t> in a recent </a:t>
            </a:r>
            <a:r>
              <a:rPr lang="sv-SE" sz="2100" b="1" i="1" dirty="0" err="1">
                <a:solidFill>
                  <a:schemeClr val="bg1"/>
                </a:solidFill>
                <a:latin typeface="Century Gothic"/>
                <a:cs typeface="Century Gothic"/>
              </a:rPr>
              <a:t>phase</a:t>
            </a:r>
            <a:r>
              <a:rPr lang="sv-SE" sz="2100" b="1" i="1" dirty="0">
                <a:solidFill>
                  <a:schemeClr val="bg1"/>
                </a:solidFill>
                <a:latin typeface="Century Gothic"/>
                <a:cs typeface="Century Gothic"/>
              </a:rPr>
              <a:t> 1 </a:t>
            </a:r>
            <a:r>
              <a:rPr lang="sv-SE" sz="2100" b="1" i="1" dirty="0" err="1">
                <a:solidFill>
                  <a:schemeClr val="bg1"/>
                </a:solidFill>
                <a:latin typeface="Century Gothic"/>
                <a:cs typeface="Century Gothic"/>
              </a:rPr>
              <a:t>study</a:t>
            </a:r>
            <a:endParaRPr lang="en-US" sz="2100" b="1" i="1" dirty="0">
              <a:solidFill>
                <a:schemeClr val="bg1"/>
              </a:solidFill>
              <a:latin typeface="Century Gothic"/>
              <a:cs typeface="Century Gothic"/>
            </a:endParaRPr>
          </a:p>
        </p:txBody>
      </p:sp>
      <p:sp>
        <p:nvSpPr>
          <p:cNvPr id="11" name="Rectangle 29">
            <a:extLst>
              <a:ext uri="{FF2B5EF4-FFF2-40B4-BE49-F238E27FC236}">
                <a16:creationId xmlns:a16="http://schemas.microsoft.com/office/drawing/2014/main" id="{66C36197-2082-4B1B-805F-B987ECD96455}"/>
              </a:ext>
            </a:extLst>
          </p:cNvPr>
          <p:cNvSpPr/>
          <p:nvPr/>
        </p:nvSpPr>
        <p:spPr>
          <a:xfrm>
            <a:off x="410151" y="1211174"/>
            <a:ext cx="8414056" cy="5249906"/>
          </a:xfrm>
          <a:prstGeom prst="rect">
            <a:avLst/>
          </a:prstGeom>
          <a:solidFill>
            <a:schemeClr val="bg1">
              <a:lumMod val="75000"/>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b="1" dirty="0">
              <a:ln w="6350" cmpd="sng">
                <a:solidFill>
                  <a:schemeClr val="tx1"/>
                </a:solidFill>
              </a:ln>
              <a:solidFill>
                <a:schemeClr val="bg1"/>
              </a:solidFill>
              <a:latin typeface="Century Gothic" panose="020B0502020202020204" pitchFamily="34" charset="0"/>
            </a:endParaRPr>
          </a:p>
        </p:txBody>
      </p:sp>
      <p:sp>
        <p:nvSpPr>
          <p:cNvPr id="25" name="TextBox 2053">
            <a:extLst>
              <a:ext uri="{FF2B5EF4-FFF2-40B4-BE49-F238E27FC236}">
                <a16:creationId xmlns:a16="http://schemas.microsoft.com/office/drawing/2014/main" id="{530CB6A6-A28F-4D7A-8BFF-46CB7FEF13B4}"/>
              </a:ext>
            </a:extLst>
          </p:cNvPr>
          <p:cNvSpPr txBox="1"/>
          <p:nvPr/>
        </p:nvSpPr>
        <p:spPr>
          <a:xfrm>
            <a:off x="85725" y="879729"/>
            <a:ext cx="8946386" cy="5262979"/>
          </a:xfrm>
          <a:prstGeom prst="rect">
            <a:avLst/>
          </a:prstGeom>
          <a:noFill/>
        </p:spPr>
        <p:txBody>
          <a:bodyPr wrap="square" rtlCol="0">
            <a:spAutoFit/>
          </a:bodyPr>
          <a:lstStyle/>
          <a:p>
            <a:pPr marL="285750" indent="-285750">
              <a:buFont typeface="Arial" panose="020B0604020202020204" pitchFamily="34" charset="0"/>
              <a:buChar char="•"/>
            </a:pPr>
            <a:endParaRPr lang="en-US" sz="1600" i="1" dirty="0">
              <a:solidFill>
                <a:schemeClr val="bg1"/>
              </a:solidFill>
              <a:latin typeface="Century Gothic" panose="020B0502020202020204" pitchFamily="34" charset="0"/>
            </a:endParaRPr>
          </a:p>
          <a:p>
            <a:pPr lvl="1"/>
            <a:endParaRPr lang="en-US" sz="1600" i="1" dirty="0">
              <a:solidFill>
                <a:schemeClr val="bg1"/>
              </a:solidFill>
              <a:latin typeface="Century Gothic" panose="020B0502020202020204" pitchFamily="34" charset="0"/>
            </a:endParaRPr>
          </a:p>
          <a:p>
            <a:pPr lvl="1"/>
            <a:endParaRPr lang="en-US" sz="1600" i="1" dirty="0">
              <a:latin typeface="Century Gothic" panose="020B0502020202020204" pitchFamily="34" charset="0"/>
            </a:endParaRPr>
          </a:p>
          <a:p>
            <a:pPr marL="742950" lvl="1" indent="-285750">
              <a:buFont typeface="Arial" panose="020B0604020202020204" pitchFamily="34" charset="0"/>
              <a:buChar char="•"/>
            </a:pPr>
            <a:r>
              <a:rPr lang="en-US" sz="1700" i="1" dirty="0">
                <a:solidFill>
                  <a:schemeClr val="bg1"/>
                </a:solidFill>
                <a:latin typeface="Century Gothic" panose="020B0502020202020204" pitchFamily="34" charset="0"/>
              </a:rPr>
              <a:t>16 patients (8 Renaparin</a:t>
            </a:r>
            <a:r>
              <a:rPr lang="en-US" sz="1400" i="1" baseline="30000" dirty="0">
                <a:solidFill>
                  <a:schemeClr val="bg1"/>
                </a:solidFill>
                <a:latin typeface="Century Gothic" panose="020B0502020202020204" pitchFamily="34" charset="0"/>
              </a:rPr>
              <a:t>®</a:t>
            </a:r>
            <a:r>
              <a:rPr lang="en-US" sz="1700" i="1" dirty="0">
                <a:solidFill>
                  <a:schemeClr val="bg1"/>
                </a:solidFill>
                <a:latin typeface="Century Gothic" panose="020B0502020202020204" pitchFamily="34" charset="0"/>
              </a:rPr>
              <a:t>, 8 placebo) at 3 Swedish sites	</a:t>
            </a:r>
          </a:p>
          <a:p>
            <a:pPr marL="742950" lvl="1" indent="-285750">
              <a:buFont typeface="Arial" panose="020B0604020202020204" pitchFamily="34" charset="0"/>
              <a:buChar char="•"/>
            </a:pPr>
            <a:endParaRPr lang="en-US" sz="1700" i="1" dirty="0">
              <a:solidFill>
                <a:schemeClr val="bg1"/>
              </a:solidFill>
              <a:latin typeface="Century Gothic" panose="020B0502020202020204" pitchFamily="34" charset="0"/>
            </a:endParaRPr>
          </a:p>
          <a:p>
            <a:pPr marL="742950" lvl="1" indent="-285750">
              <a:buFont typeface="Arial" panose="020B0604020202020204" pitchFamily="34" charset="0"/>
              <a:buChar char="•"/>
            </a:pPr>
            <a:r>
              <a:rPr lang="en-US" sz="1700" i="1" dirty="0">
                <a:solidFill>
                  <a:schemeClr val="bg1"/>
                </a:solidFill>
                <a:latin typeface="Century Gothic" panose="020B0502020202020204" pitchFamily="34" charset="0"/>
              </a:rPr>
              <a:t>Transplantation performed with Renaparin</a:t>
            </a:r>
            <a:r>
              <a:rPr lang="en-US" sz="1400" i="1" baseline="30000" dirty="0">
                <a:solidFill>
                  <a:schemeClr val="bg1"/>
                </a:solidFill>
                <a:latin typeface="Century Gothic" panose="020B0502020202020204" pitchFamily="34" charset="0"/>
              </a:rPr>
              <a:t>®</a:t>
            </a:r>
            <a:r>
              <a:rPr lang="en-US" sz="1700" i="1" dirty="0">
                <a:solidFill>
                  <a:schemeClr val="bg1"/>
                </a:solidFill>
                <a:latin typeface="Century Gothic" panose="020B0502020202020204" pitchFamily="34" charset="0"/>
              </a:rPr>
              <a:t> or placebo treated kidneys </a:t>
            </a:r>
          </a:p>
          <a:p>
            <a:pPr marL="742950" lvl="1" indent="-285750">
              <a:buFont typeface="Arial" panose="020B0604020202020204" pitchFamily="34" charset="0"/>
              <a:buChar char="•"/>
            </a:pPr>
            <a:endParaRPr lang="en-US" sz="1700" i="1" dirty="0">
              <a:solidFill>
                <a:schemeClr val="bg1"/>
              </a:solidFill>
              <a:latin typeface="Century Gothic" panose="020B0502020202020204" pitchFamily="34" charset="0"/>
            </a:endParaRPr>
          </a:p>
          <a:p>
            <a:pPr marL="742950" lvl="1" indent="-285750">
              <a:buFont typeface="Arial" panose="020B0604020202020204" pitchFamily="34" charset="0"/>
              <a:buChar char="•"/>
            </a:pPr>
            <a:r>
              <a:rPr lang="en-US" sz="1700" i="1" dirty="0">
                <a:solidFill>
                  <a:schemeClr val="bg1"/>
                </a:solidFill>
                <a:latin typeface="Century Gothic" panose="020B0502020202020204" pitchFamily="34" charset="0"/>
              </a:rPr>
              <a:t>Last patient recruited in Feb 2020 </a:t>
            </a:r>
          </a:p>
          <a:p>
            <a:pPr marL="742950" lvl="1" indent="-285750">
              <a:buFont typeface="Arial" panose="020B0604020202020204" pitchFamily="34" charset="0"/>
              <a:buChar char="•"/>
            </a:pPr>
            <a:endParaRPr lang="en-US" sz="1700" i="1" dirty="0">
              <a:solidFill>
                <a:schemeClr val="bg1"/>
              </a:solidFill>
              <a:latin typeface="Century Gothic" panose="020B0502020202020204" pitchFamily="34" charset="0"/>
            </a:endParaRPr>
          </a:p>
          <a:p>
            <a:pPr marL="742950" lvl="1" indent="-285750">
              <a:buFont typeface="Arial" panose="020B0604020202020204" pitchFamily="34" charset="0"/>
              <a:buChar char="•"/>
            </a:pPr>
            <a:r>
              <a:rPr lang="en-US" sz="1700" i="1" dirty="0">
                <a:solidFill>
                  <a:schemeClr val="bg1"/>
                </a:solidFill>
                <a:latin typeface="Century Gothic" panose="020B0502020202020204" pitchFamily="34" charset="0"/>
              </a:rPr>
              <a:t>30 days follow-up</a:t>
            </a:r>
          </a:p>
          <a:p>
            <a:pPr marL="742950" lvl="1" indent="-285750">
              <a:buFont typeface="Arial" panose="020B0604020202020204" pitchFamily="34" charset="0"/>
              <a:buChar char="•"/>
            </a:pPr>
            <a:endParaRPr lang="en-US" sz="1700" i="1" dirty="0">
              <a:solidFill>
                <a:schemeClr val="bg1"/>
              </a:solidFill>
              <a:latin typeface="Century Gothic" panose="020B0502020202020204" pitchFamily="34" charset="0"/>
            </a:endParaRPr>
          </a:p>
          <a:p>
            <a:pPr marL="742950" lvl="1" indent="-285750">
              <a:buFont typeface="Arial" panose="020B0604020202020204" pitchFamily="34" charset="0"/>
              <a:buChar char="•"/>
            </a:pPr>
            <a:r>
              <a:rPr lang="en-US" sz="1700" i="1" dirty="0">
                <a:solidFill>
                  <a:schemeClr val="bg1"/>
                </a:solidFill>
                <a:latin typeface="Century Gothic" panose="020B0502020202020204" pitchFamily="34" charset="0"/>
              </a:rPr>
              <a:t>Study top-line results reported in June 2020</a:t>
            </a:r>
          </a:p>
          <a:p>
            <a:pPr marL="742950" lvl="1" indent="-285750">
              <a:buFont typeface="Arial" panose="020B0604020202020204" pitchFamily="34" charset="0"/>
              <a:buChar char="•"/>
            </a:pPr>
            <a:endParaRPr lang="en-US" sz="1700" i="1" dirty="0">
              <a:solidFill>
                <a:schemeClr val="bg1"/>
              </a:solidFill>
              <a:latin typeface="Century Gothic" panose="020B0502020202020204" pitchFamily="34" charset="0"/>
            </a:endParaRPr>
          </a:p>
          <a:p>
            <a:pPr marL="742950" lvl="1" indent="-285750">
              <a:buFont typeface="Arial" panose="020B0604020202020204" pitchFamily="34" charset="0"/>
              <a:buChar char="•"/>
            </a:pPr>
            <a:r>
              <a:rPr lang="en-US" sz="1700" i="1" dirty="0">
                <a:solidFill>
                  <a:schemeClr val="bg1"/>
                </a:solidFill>
                <a:latin typeface="Century Gothic" panose="020B0502020202020204" pitchFamily="34" charset="0"/>
              </a:rPr>
              <a:t>Primary and secondary safety endpoints were successfully evaluated – it was concluded that </a:t>
            </a:r>
            <a:r>
              <a:rPr lang="en-US" sz="1700" i="1" dirty="0" err="1">
                <a:solidFill>
                  <a:schemeClr val="bg1"/>
                </a:solidFill>
                <a:latin typeface="Century Gothic" panose="020B0502020202020204" pitchFamily="34" charset="0"/>
              </a:rPr>
              <a:t>Renaparin</a:t>
            </a:r>
            <a:r>
              <a:rPr lang="en-US" sz="1800" i="1" baseline="30000" dirty="0">
                <a:solidFill>
                  <a:schemeClr val="bg1"/>
                </a:solidFill>
                <a:latin typeface="Century Gothic" panose="020B0502020202020204" pitchFamily="34" charset="0"/>
              </a:rPr>
              <a:t>®</a:t>
            </a:r>
            <a:r>
              <a:rPr lang="en-US" sz="1700" i="1" dirty="0">
                <a:solidFill>
                  <a:schemeClr val="bg1"/>
                </a:solidFill>
                <a:latin typeface="Century Gothic" panose="020B0502020202020204" pitchFamily="34" charset="0"/>
              </a:rPr>
              <a:t> administration is safe and tolerable for this indication and dose</a:t>
            </a:r>
          </a:p>
          <a:p>
            <a:pPr marL="742950" lvl="1" indent="-285750">
              <a:buFont typeface="Arial" panose="020B0604020202020204" pitchFamily="34" charset="0"/>
              <a:buChar char="•"/>
            </a:pPr>
            <a:endParaRPr lang="en-US" sz="1700" i="1" dirty="0">
              <a:solidFill>
                <a:schemeClr val="bg1"/>
              </a:solidFill>
              <a:latin typeface="Century Gothic" panose="020B0502020202020204" pitchFamily="34" charset="0"/>
            </a:endParaRPr>
          </a:p>
          <a:p>
            <a:pPr marL="742950" lvl="1" indent="-285750">
              <a:buFont typeface="Arial" panose="020B0604020202020204" pitchFamily="34" charset="0"/>
              <a:buChar char="•"/>
            </a:pPr>
            <a:r>
              <a:rPr lang="en-US" sz="1700" i="1" dirty="0">
                <a:solidFill>
                  <a:schemeClr val="bg1"/>
                </a:solidFill>
                <a:latin typeface="Century Gothic" panose="020B0502020202020204" pitchFamily="34" charset="0"/>
              </a:rPr>
              <a:t>Full analysis of data set is currently being performed – update in</a:t>
            </a:r>
            <a:br>
              <a:rPr lang="en-US" sz="1700" i="1" dirty="0">
                <a:solidFill>
                  <a:schemeClr val="bg1"/>
                </a:solidFill>
                <a:latin typeface="Century Gothic" panose="020B0502020202020204" pitchFamily="34" charset="0"/>
              </a:rPr>
            </a:br>
            <a:r>
              <a:rPr lang="en-US" sz="1700" i="1" dirty="0">
                <a:solidFill>
                  <a:schemeClr val="bg1"/>
                </a:solidFill>
                <a:latin typeface="Century Gothic" panose="020B0502020202020204" pitchFamily="34" charset="0"/>
              </a:rPr>
              <a:t>September 2020</a:t>
            </a:r>
          </a:p>
          <a:p>
            <a:pPr lvl="1"/>
            <a:endParaRPr lang="en-US" sz="1600" i="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915945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objekt 8" descr="En bild som visar inomhus, person, mörk, rum&#10;&#10;Automatiskt genererad beskrivning">
            <a:extLst>
              <a:ext uri="{FF2B5EF4-FFF2-40B4-BE49-F238E27FC236}">
                <a16:creationId xmlns:a16="http://schemas.microsoft.com/office/drawing/2014/main" id="{8E9B3752-465B-49B5-8C1C-164B1B51B351}"/>
              </a:ext>
            </a:extLst>
          </p:cNvPr>
          <p:cNvPicPr>
            <a:picLocks noChangeAspect="1"/>
          </p:cNvPicPr>
          <p:nvPr/>
        </p:nvPicPr>
        <p:blipFill>
          <a:blip r:embed="rId3"/>
          <a:stretch>
            <a:fillRect/>
          </a:stretch>
        </p:blipFill>
        <p:spPr>
          <a:xfrm>
            <a:off x="0" y="0"/>
            <a:ext cx="9144000" cy="6858000"/>
          </a:xfrm>
          <a:prstGeom prst="rect">
            <a:avLst/>
          </a:prstGeom>
        </p:spPr>
      </p:pic>
      <p:grpSp>
        <p:nvGrpSpPr>
          <p:cNvPr id="41" name="Group 45">
            <a:extLst>
              <a:ext uri="{FF2B5EF4-FFF2-40B4-BE49-F238E27FC236}">
                <a16:creationId xmlns:a16="http://schemas.microsoft.com/office/drawing/2014/main" id="{187EB6C9-F411-41F7-8298-52788D74A31D}"/>
              </a:ext>
            </a:extLst>
          </p:cNvPr>
          <p:cNvGrpSpPr/>
          <p:nvPr/>
        </p:nvGrpSpPr>
        <p:grpSpPr>
          <a:xfrm>
            <a:off x="191252" y="6559899"/>
            <a:ext cx="8761494" cy="227014"/>
            <a:chOff x="173812" y="6456923"/>
            <a:chExt cx="8761494" cy="227014"/>
          </a:xfrm>
        </p:grpSpPr>
        <p:pic>
          <p:nvPicPr>
            <p:cNvPr id="42" name="Picture 15">
              <a:extLst>
                <a:ext uri="{FF2B5EF4-FFF2-40B4-BE49-F238E27FC236}">
                  <a16:creationId xmlns:a16="http://schemas.microsoft.com/office/drawing/2014/main" id="{0ED78282-9385-4AFA-BC44-D250EEAB78B8}"/>
                </a:ext>
              </a:extLst>
            </p:cNvPr>
            <p:cNvPicPr>
              <a:picLocks noChangeAspect="1"/>
            </p:cNvPicPr>
            <p:nvPr/>
          </p:nvPicPr>
          <p:blipFill>
            <a:blip r:embed="rId4"/>
            <a:stretch>
              <a:fillRect/>
            </a:stretch>
          </p:blipFill>
          <p:spPr>
            <a:xfrm>
              <a:off x="8294922" y="6456923"/>
              <a:ext cx="640384" cy="198547"/>
            </a:xfrm>
            <a:prstGeom prst="rect">
              <a:avLst/>
            </a:prstGeom>
          </p:spPr>
        </p:pic>
        <p:sp>
          <p:nvSpPr>
            <p:cNvPr id="43" name="Slide Number Placeholder 3">
              <a:extLst>
                <a:ext uri="{FF2B5EF4-FFF2-40B4-BE49-F238E27FC236}">
                  <a16:creationId xmlns:a16="http://schemas.microsoft.com/office/drawing/2014/main" id="{6BAF568D-8678-41E9-8090-B1782B4609D0}"/>
                </a:ext>
              </a:extLst>
            </p:cNvPr>
            <p:cNvSpPr txBox="1">
              <a:spLocks/>
            </p:cNvSpPr>
            <p:nvPr/>
          </p:nvSpPr>
          <p:spPr bwMode="auto">
            <a:xfrm>
              <a:off x="173812" y="6471212"/>
              <a:ext cx="229465"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r" rtl="0" fontAlgn="base">
                <a:spcBef>
                  <a:spcPct val="0"/>
                </a:spcBef>
                <a:spcAft>
                  <a:spcPct val="0"/>
                </a:spcAft>
                <a:defRPr sz="1200" b="1" i="0" kern="1200">
                  <a:solidFill>
                    <a:srgbClr val="1A2E5E"/>
                  </a:solidFill>
                  <a:latin typeface="Calibri" pitchFamily="34" charset="0"/>
                  <a:ea typeface="+mn-ea"/>
                  <a:cs typeface="Calibri" pitchFamily="34" charset="0"/>
                </a:defRPr>
              </a:lvl1pPr>
              <a:lvl2pPr marL="457200" algn="ctr" rtl="0" fontAlgn="base">
                <a:spcBef>
                  <a:spcPct val="0"/>
                </a:spcBef>
                <a:spcAft>
                  <a:spcPct val="0"/>
                </a:spcAft>
                <a:defRPr sz="1500" i="1" kern="1200">
                  <a:solidFill>
                    <a:schemeClr val="tx1"/>
                  </a:solidFill>
                  <a:latin typeface="Arial" charset="0"/>
                  <a:ea typeface="+mn-ea"/>
                  <a:cs typeface="+mn-cs"/>
                </a:defRPr>
              </a:lvl2pPr>
              <a:lvl3pPr marL="914400" algn="ctr" rtl="0" fontAlgn="base">
                <a:spcBef>
                  <a:spcPct val="0"/>
                </a:spcBef>
                <a:spcAft>
                  <a:spcPct val="0"/>
                </a:spcAft>
                <a:defRPr sz="1500" i="1" kern="1200">
                  <a:solidFill>
                    <a:schemeClr val="tx1"/>
                  </a:solidFill>
                  <a:latin typeface="Arial" charset="0"/>
                  <a:ea typeface="+mn-ea"/>
                  <a:cs typeface="+mn-cs"/>
                </a:defRPr>
              </a:lvl3pPr>
              <a:lvl4pPr marL="1371600" algn="ctr" rtl="0" fontAlgn="base">
                <a:spcBef>
                  <a:spcPct val="0"/>
                </a:spcBef>
                <a:spcAft>
                  <a:spcPct val="0"/>
                </a:spcAft>
                <a:defRPr sz="1500" i="1" kern="1200">
                  <a:solidFill>
                    <a:schemeClr val="tx1"/>
                  </a:solidFill>
                  <a:latin typeface="Arial" charset="0"/>
                  <a:ea typeface="+mn-ea"/>
                  <a:cs typeface="+mn-cs"/>
                </a:defRPr>
              </a:lvl4pPr>
              <a:lvl5pPr marL="1828800" algn="ctr" rtl="0" fontAlgn="base">
                <a:spcBef>
                  <a:spcPct val="0"/>
                </a:spcBef>
                <a:spcAft>
                  <a:spcPct val="0"/>
                </a:spcAft>
                <a:defRPr sz="1500" i="1" kern="1200">
                  <a:solidFill>
                    <a:schemeClr val="tx1"/>
                  </a:solidFill>
                  <a:latin typeface="Arial" charset="0"/>
                  <a:ea typeface="+mn-ea"/>
                  <a:cs typeface="+mn-cs"/>
                </a:defRPr>
              </a:lvl5pPr>
              <a:lvl6pPr marL="2286000" algn="l" defTabSz="914400" rtl="0" eaLnBrk="1" latinLnBrk="0" hangingPunct="1">
                <a:defRPr sz="1500" i="1" kern="1200">
                  <a:solidFill>
                    <a:schemeClr val="tx1"/>
                  </a:solidFill>
                  <a:latin typeface="Arial" charset="0"/>
                  <a:ea typeface="+mn-ea"/>
                  <a:cs typeface="+mn-cs"/>
                </a:defRPr>
              </a:lvl6pPr>
              <a:lvl7pPr marL="2743200" algn="l" defTabSz="914400" rtl="0" eaLnBrk="1" latinLnBrk="0" hangingPunct="1">
                <a:defRPr sz="1500" i="1" kern="1200">
                  <a:solidFill>
                    <a:schemeClr val="tx1"/>
                  </a:solidFill>
                  <a:latin typeface="Arial" charset="0"/>
                  <a:ea typeface="+mn-ea"/>
                  <a:cs typeface="+mn-cs"/>
                </a:defRPr>
              </a:lvl7pPr>
              <a:lvl8pPr marL="3200400" algn="l" defTabSz="914400" rtl="0" eaLnBrk="1" latinLnBrk="0" hangingPunct="1">
                <a:defRPr sz="1500" i="1" kern="1200">
                  <a:solidFill>
                    <a:schemeClr val="tx1"/>
                  </a:solidFill>
                  <a:latin typeface="Arial" charset="0"/>
                  <a:ea typeface="+mn-ea"/>
                  <a:cs typeface="+mn-cs"/>
                </a:defRPr>
              </a:lvl8pPr>
              <a:lvl9pPr marL="3657600" algn="l" defTabSz="914400" rtl="0" eaLnBrk="1" latinLnBrk="0" hangingPunct="1">
                <a:defRPr sz="1500" i="1" kern="1200">
                  <a:solidFill>
                    <a:schemeClr val="tx1"/>
                  </a:solidFill>
                  <a:latin typeface="Arial" charset="0"/>
                  <a:ea typeface="+mn-ea"/>
                  <a:cs typeface="+mn-cs"/>
                </a:defRPr>
              </a:lvl9pPr>
            </a:lstStyle>
            <a:p>
              <a:pPr algn="ctr"/>
              <a:fld id="{1DB3CFCC-E593-4833-9A89-BA51E30A354E}" type="slidenum">
                <a:rPr lang="nb-NO" altLang="nn-NO" sz="900" smtClean="0">
                  <a:solidFill>
                    <a:schemeClr val="bg1"/>
                  </a:solidFill>
                </a:rPr>
                <a:pPr algn="ctr"/>
                <a:t>12</a:t>
              </a:fld>
              <a:endParaRPr lang="nb-NO" altLang="nn-NO" sz="900" dirty="0">
                <a:solidFill>
                  <a:schemeClr val="bg1"/>
                </a:solidFill>
              </a:endParaRPr>
            </a:p>
          </p:txBody>
        </p:sp>
      </p:grpSp>
      <p:sp>
        <p:nvSpPr>
          <p:cNvPr id="69" name="Rectangle 6">
            <a:extLst>
              <a:ext uri="{FF2B5EF4-FFF2-40B4-BE49-F238E27FC236}">
                <a16:creationId xmlns:a16="http://schemas.microsoft.com/office/drawing/2014/main" id="{BAAEE60C-9BD2-400F-BD50-F0BE04A56674}"/>
              </a:ext>
            </a:extLst>
          </p:cNvPr>
          <p:cNvSpPr/>
          <p:nvPr/>
        </p:nvSpPr>
        <p:spPr>
          <a:xfrm>
            <a:off x="363567" y="291847"/>
            <a:ext cx="8659118" cy="441211"/>
          </a:xfrm>
          <a:prstGeom prst="rect">
            <a:avLst/>
          </a:prstGeom>
        </p:spPr>
        <p:txBody>
          <a:bodyPr wrap="square">
            <a:spAutoFit/>
          </a:bodyPr>
          <a:lstStyle/>
          <a:p>
            <a:pPr>
              <a:lnSpc>
                <a:spcPct val="120000"/>
              </a:lnSpc>
            </a:pPr>
            <a:r>
              <a:rPr lang="sv-SE" sz="2100" b="1" i="1" dirty="0" err="1">
                <a:solidFill>
                  <a:schemeClr val="bg1"/>
                </a:solidFill>
                <a:latin typeface="Century Gothic"/>
                <a:cs typeface="Century Gothic"/>
              </a:rPr>
              <a:t>Phase</a:t>
            </a:r>
            <a:r>
              <a:rPr lang="sv-SE" sz="2100" b="1" i="1" dirty="0">
                <a:solidFill>
                  <a:schemeClr val="bg1"/>
                </a:solidFill>
                <a:latin typeface="Century Gothic"/>
                <a:cs typeface="Century Gothic"/>
              </a:rPr>
              <a:t> 2 </a:t>
            </a:r>
            <a:r>
              <a:rPr lang="sv-SE" sz="2100" b="1" i="1" dirty="0" err="1">
                <a:solidFill>
                  <a:schemeClr val="bg1"/>
                </a:solidFill>
                <a:latin typeface="Century Gothic"/>
                <a:cs typeface="Century Gothic"/>
              </a:rPr>
              <a:t>clinical</a:t>
            </a:r>
            <a:r>
              <a:rPr lang="sv-SE" sz="2100" b="1" i="1" dirty="0">
                <a:solidFill>
                  <a:schemeClr val="bg1"/>
                </a:solidFill>
                <a:latin typeface="Century Gothic"/>
                <a:cs typeface="Century Gothic"/>
              </a:rPr>
              <a:t> trial design</a:t>
            </a:r>
            <a:endParaRPr lang="en-US" sz="2100" b="1" i="1" dirty="0">
              <a:solidFill>
                <a:schemeClr val="bg1"/>
              </a:solidFill>
              <a:latin typeface="Century Gothic"/>
              <a:cs typeface="Century Gothic"/>
            </a:endParaRPr>
          </a:p>
        </p:txBody>
      </p:sp>
      <p:sp>
        <p:nvSpPr>
          <p:cNvPr id="11" name="Rectangle 29">
            <a:extLst>
              <a:ext uri="{FF2B5EF4-FFF2-40B4-BE49-F238E27FC236}">
                <a16:creationId xmlns:a16="http://schemas.microsoft.com/office/drawing/2014/main" id="{66C36197-2082-4B1B-805F-B987ECD96455}"/>
              </a:ext>
            </a:extLst>
          </p:cNvPr>
          <p:cNvSpPr/>
          <p:nvPr/>
        </p:nvSpPr>
        <p:spPr>
          <a:xfrm>
            <a:off x="410151" y="953999"/>
            <a:ext cx="8414056" cy="5249906"/>
          </a:xfrm>
          <a:prstGeom prst="rect">
            <a:avLst/>
          </a:prstGeom>
          <a:solidFill>
            <a:schemeClr val="bg1">
              <a:lumMod val="75000"/>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b="1" dirty="0">
              <a:ln w="6350" cmpd="sng">
                <a:solidFill>
                  <a:schemeClr val="tx1"/>
                </a:solidFill>
              </a:ln>
              <a:solidFill>
                <a:schemeClr val="bg1"/>
              </a:solidFill>
              <a:latin typeface="Century Gothic" panose="020B0502020202020204" pitchFamily="34" charset="0"/>
            </a:endParaRPr>
          </a:p>
        </p:txBody>
      </p:sp>
      <p:sp>
        <p:nvSpPr>
          <p:cNvPr id="25" name="TextBox 2053">
            <a:extLst>
              <a:ext uri="{FF2B5EF4-FFF2-40B4-BE49-F238E27FC236}">
                <a16:creationId xmlns:a16="http://schemas.microsoft.com/office/drawing/2014/main" id="{530CB6A6-A28F-4D7A-8BFF-46CB7FEF13B4}"/>
              </a:ext>
            </a:extLst>
          </p:cNvPr>
          <p:cNvSpPr txBox="1"/>
          <p:nvPr/>
        </p:nvSpPr>
        <p:spPr>
          <a:xfrm>
            <a:off x="85725" y="622554"/>
            <a:ext cx="8946386" cy="5801588"/>
          </a:xfrm>
          <a:prstGeom prst="rect">
            <a:avLst/>
          </a:prstGeom>
          <a:noFill/>
        </p:spPr>
        <p:txBody>
          <a:bodyPr wrap="square" rtlCol="0">
            <a:spAutoFit/>
          </a:bodyPr>
          <a:lstStyle/>
          <a:p>
            <a:pPr marL="285750" indent="-285750">
              <a:buFont typeface="Arial" panose="020B0604020202020204" pitchFamily="34" charset="0"/>
              <a:buChar char="•"/>
            </a:pPr>
            <a:endParaRPr lang="en-US" sz="1600" i="1" dirty="0">
              <a:solidFill>
                <a:schemeClr val="bg1"/>
              </a:solidFill>
              <a:latin typeface="Century Gothic" panose="020B0502020202020204" pitchFamily="34" charset="0"/>
            </a:endParaRPr>
          </a:p>
          <a:p>
            <a:pPr lvl="1"/>
            <a:endParaRPr lang="en-US" sz="1600" i="1" dirty="0">
              <a:solidFill>
                <a:schemeClr val="bg1"/>
              </a:solidFill>
              <a:latin typeface="Century Gothic" panose="020B0502020202020204" pitchFamily="34" charset="0"/>
            </a:endParaRPr>
          </a:p>
          <a:p>
            <a:pPr marL="742950" lvl="1" indent="-285750">
              <a:buFont typeface="Arial" panose="020B0604020202020204" pitchFamily="34" charset="0"/>
              <a:buChar char="•"/>
            </a:pPr>
            <a:r>
              <a:rPr lang="en-US" sz="1700" i="1" dirty="0">
                <a:solidFill>
                  <a:schemeClr val="bg1"/>
                </a:solidFill>
                <a:latin typeface="Century Gothic" panose="020B0502020202020204" pitchFamily="34" charset="0"/>
              </a:rPr>
              <a:t>Primary objective is to determine the efficacy of Renaparin</a:t>
            </a:r>
            <a:r>
              <a:rPr lang="en-US" sz="1700" i="1" baseline="30000" dirty="0">
                <a:solidFill>
                  <a:schemeClr val="bg1"/>
                </a:solidFill>
                <a:latin typeface="Century Gothic" panose="020B0502020202020204" pitchFamily="34" charset="0"/>
              </a:rPr>
              <a:t>®</a:t>
            </a:r>
            <a:r>
              <a:rPr lang="en-US" sz="1700" i="1" dirty="0">
                <a:solidFill>
                  <a:schemeClr val="bg1"/>
                </a:solidFill>
                <a:latin typeface="Century Gothic" panose="020B0502020202020204" pitchFamily="34" charset="0"/>
              </a:rPr>
              <a:t> to improve outcome of kidney transplantation by prophylaxis of Ischemia/Reperfusion Injury in deceased donor kidney recipients</a:t>
            </a:r>
          </a:p>
          <a:p>
            <a:pPr marL="742950" lvl="1" indent="-285750">
              <a:buFont typeface="Arial" panose="020B0604020202020204" pitchFamily="34" charset="0"/>
              <a:buChar char="•"/>
            </a:pPr>
            <a:endParaRPr lang="en-US" sz="1700" i="1" dirty="0">
              <a:solidFill>
                <a:schemeClr val="bg1"/>
              </a:solidFill>
              <a:latin typeface="Century Gothic" panose="020B0502020202020204" pitchFamily="34" charset="0"/>
            </a:endParaRPr>
          </a:p>
          <a:p>
            <a:pPr marL="742950" lvl="1" indent="-285750">
              <a:buFont typeface="Arial" panose="020B0604020202020204" pitchFamily="34" charset="0"/>
              <a:buChar char="•"/>
            </a:pPr>
            <a:r>
              <a:rPr lang="en-US" sz="1700" i="1" dirty="0">
                <a:solidFill>
                  <a:schemeClr val="bg1"/>
                </a:solidFill>
                <a:latin typeface="Century Gothic" panose="020B0502020202020204" pitchFamily="34" charset="0"/>
              </a:rPr>
              <a:t>Secondary objectives are dose confirmation/evaluation and safety</a:t>
            </a:r>
          </a:p>
          <a:p>
            <a:pPr marL="742950" lvl="1" indent="-285750">
              <a:buFont typeface="Arial" panose="020B0604020202020204" pitchFamily="34" charset="0"/>
              <a:buChar char="•"/>
            </a:pPr>
            <a:endParaRPr lang="en-US" sz="1700" i="1" dirty="0">
              <a:solidFill>
                <a:schemeClr val="bg1"/>
              </a:solidFill>
              <a:latin typeface="Century Gothic" panose="020B0502020202020204" pitchFamily="34" charset="0"/>
            </a:endParaRPr>
          </a:p>
          <a:p>
            <a:pPr marL="742950" lvl="1" indent="-285750">
              <a:buFont typeface="Arial" panose="020B0604020202020204" pitchFamily="34" charset="0"/>
              <a:buChar char="•"/>
            </a:pPr>
            <a:r>
              <a:rPr lang="en-US" sz="1700" i="1" dirty="0">
                <a:solidFill>
                  <a:schemeClr val="bg1"/>
                </a:solidFill>
                <a:latin typeface="Century Gothic" panose="020B0502020202020204" pitchFamily="34" charset="0"/>
              </a:rPr>
              <a:t>Target population is recipients at increased risk of developing DGF (ECD-DBD, DCD) = “marginal donors”</a:t>
            </a:r>
          </a:p>
          <a:p>
            <a:pPr marL="742950" lvl="1" indent="-285750">
              <a:buFont typeface="Arial" panose="020B0604020202020204" pitchFamily="34" charset="0"/>
              <a:buChar char="•"/>
            </a:pPr>
            <a:endParaRPr lang="en-US" sz="1700" i="1" dirty="0">
              <a:solidFill>
                <a:schemeClr val="bg1"/>
              </a:solidFill>
              <a:latin typeface="Century Gothic" panose="020B0502020202020204" pitchFamily="34" charset="0"/>
            </a:endParaRPr>
          </a:p>
          <a:p>
            <a:pPr marL="742950" lvl="1" indent="-285750">
              <a:buFont typeface="Arial" panose="020B0604020202020204" pitchFamily="34" charset="0"/>
              <a:buChar char="•"/>
            </a:pPr>
            <a:r>
              <a:rPr lang="en-US" sz="1700" i="1" dirty="0">
                <a:solidFill>
                  <a:schemeClr val="bg1"/>
                </a:solidFill>
                <a:latin typeface="Century Gothic" panose="020B0502020202020204" pitchFamily="34" charset="0"/>
              </a:rPr>
              <a:t>Primary end-point will be short-term (7-10 days) cumulative creatinine level. Supportive and secondary endpoints will include phase 3 pivotal endpoints (DGF and eGFR)</a:t>
            </a:r>
            <a:br>
              <a:rPr lang="en-US" sz="1600" dirty="0">
                <a:solidFill>
                  <a:schemeClr val="bg1"/>
                </a:solidFill>
              </a:rPr>
            </a:br>
            <a:endParaRPr lang="en-US" sz="1700" i="1" dirty="0">
              <a:solidFill>
                <a:schemeClr val="bg1"/>
              </a:solidFill>
              <a:latin typeface="Century Gothic" panose="020B0502020202020204" pitchFamily="34" charset="0"/>
            </a:endParaRPr>
          </a:p>
          <a:p>
            <a:pPr marL="742950" lvl="1" indent="-285750">
              <a:buFont typeface="Arial" panose="020B0604020202020204" pitchFamily="34" charset="0"/>
              <a:buChar char="•"/>
            </a:pPr>
            <a:r>
              <a:rPr lang="en-US" sz="1700" i="1" dirty="0">
                <a:solidFill>
                  <a:schemeClr val="bg1"/>
                </a:solidFill>
                <a:latin typeface="Century Gothic" panose="020B0502020202020204" pitchFamily="34" charset="0"/>
              </a:rPr>
              <a:t>30 days efficacy follow-up, 12 months safety and exploratory long-term efficacy</a:t>
            </a:r>
          </a:p>
          <a:p>
            <a:pPr marL="742950" lvl="1" indent="-285750">
              <a:buFont typeface="Arial" panose="020B0604020202020204" pitchFamily="34" charset="0"/>
              <a:buChar char="•"/>
            </a:pPr>
            <a:endParaRPr lang="en-US" sz="1700" i="1" dirty="0">
              <a:solidFill>
                <a:schemeClr val="bg1"/>
              </a:solidFill>
              <a:latin typeface="Century Gothic" panose="020B0502020202020204" pitchFamily="34" charset="0"/>
            </a:endParaRPr>
          </a:p>
          <a:p>
            <a:pPr marL="742950" lvl="1" indent="-285750">
              <a:buFont typeface="Arial" panose="020B0604020202020204" pitchFamily="34" charset="0"/>
              <a:buChar char="•"/>
            </a:pPr>
            <a:r>
              <a:rPr lang="en-US" sz="1700" i="1" dirty="0">
                <a:solidFill>
                  <a:schemeClr val="bg1"/>
                </a:solidFill>
                <a:latin typeface="Century Gothic" panose="020B0502020202020204" pitchFamily="34" charset="0"/>
              </a:rPr>
              <a:t>Multi-center in EU and US, ~120 patients at 10 sites</a:t>
            </a:r>
          </a:p>
          <a:p>
            <a:pPr lvl="1"/>
            <a:endParaRPr lang="en-US" sz="1700" i="1" dirty="0">
              <a:solidFill>
                <a:schemeClr val="bg1"/>
              </a:solidFill>
              <a:latin typeface="Century Gothic" panose="020B0502020202020204" pitchFamily="34" charset="0"/>
            </a:endParaRPr>
          </a:p>
          <a:p>
            <a:pPr marL="742950" lvl="1" indent="-285750">
              <a:buFont typeface="Arial" panose="020B0604020202020204" pitchFamily="34" charset="0"/>
              <a:buChar char="•"/>
            </a:pPr>
            <a:r>
              <a:rPr lang="en-US" sz="1700" i="1" dirty="0">
                <a:solidFill>
                  <a:schemeClr val="bg1"/>
                </a:solidFill>
                <a:latin typeface="Century Gothic" panose="020B0502020202020204" pitchFamily="34" charset="0"/>
              </a:rPr>
              <a:t>Design to be updated based on full analysis of Phase 1 data</a:t>
            </a:r>
          </a:p>
          <a:p>
            <a:pPr marL="742950" lvl="1" indent="-285750">
              <a:buFont typeface="Arial" panose="020B0604020202020204" pitchFamily="34" charset="0"/>
              <a:buChar char="•"/>
            </a:pPr>
            <a:endParaRPr lang="en-US" sz="1600" i="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466962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ildobjekt 13">
            <a:extLst>
              <a:ext uri="{FF2B5EF4-FFF2-40B4-BE49-F238E27FC236}">
                <a16:creationId xmlns:a16="http://schemas.microsoft.com/office/drawing/2014/main" id="{39CF55E4-511C-4DB3-8FC0-6AAD8E263FDD}"/>
              </a:ext>
            </a:extLst>
          </p:cNvPr>
          <p:cNvPicPr>
            <a:picLocks noChangeAspect="1"/>
          </p:cNvPicPr>
          <p:nvPr/>
        </p:nvPicPr>
        <p:blipFill>
          <a:blip r:embed="rId3"/>
          <a:stretch>
            <a:fillRect/>
          </a:stretch>
        </p:blipFill>
        <p:spPr>
          <a:xfrm>
            <a:off x="0" y="0"/>
            <a:ext cx="9144000" cy="6858000"/>
          </a:xfrm>
          <a:prstGeom prst="rect">
            <a:avLst/>
          </a:prstGeom>
        </p:spPr>
      </p:pic>
      <p:grpSp>
        <p:nvGrpSpPr>
          <p:cNvPr id="41" name="Group 45">
            <a:extLst>
              <a:ext uri="{FF2B5EF4-FFF2-40B4-BE49-F238E27FC236}">
                <a16:creationId xmlns:a16="http://schemas.microsoft.com/office/drawing/2014/main" id="{187EB6C9-F411-41F7-8298-52788D74A31D}"/>
              </a:ext>
            </a:extLst>
          </p:cNvPr>
          <p:cNvGrpSpPr/>
          <p:nvPr/>
        </p:nvGrpSpPr>
        <p:grpSpPr>
          <a:xfrm>
            <a:off x="191252" y="6559899"/>
            <a:ext cx="8761494" cy="227014"/>
            <a:chOff x="173812" y="6456923"/>
            <a:chExt cx="8761494" cy="227014"/>
          </a:xfrm>
        </p:grpSpPr>
        <p:pic>
          <p:nvPicPr>
            <p:cNvPr id="42" name="Picture 15">
              <a:extLst>
                <a:ext uri="{FF2B5EF4-FFF2-40B4-BE49-F238E27FC236}">
                  <a16:creationId xmlns:a16="http://schemas.microsoft.com/office/drawing/2014/main" id="{0ED78282-9385-4AFA-BC44-D250EEAB78B8}"/>
                </a:ext>
              </a:extLst>
            </p:cNvPr>
            <p:cNvPicPr>
              <a:picLocks noChangeAspect="1"/>
            </p:cNvPicPr>
            <p:nvPr/>
          </p:nvPicPr>
          <p:blipFill>
            <a:blip r:embed="rId4"/>
            <a:stretch>
              <a:fillRect/>
            </a:stretch>
          </p:blipFill>
          <p:spPr>
            <a:xfrm>
              <a:off x="8294922" y="6456923"/>
              <a:ext cx="640384" cy="198547"/>
            </a:xfrm>
            <a:prstGeom prst="rect">
              <a:avLst/>
            </a:prstGeom>
          </p:spPr>
        </p:pic>
        <p:sp>
          <p:nvSpPr>
            <p:cNvPr id="43" name="Slide Number Placeholder 3">
              <a:extLst>
                <a:ext uri="{FF2B5EF4-FFF2-40B4-BE49-F238E27FC236}">
                  <a16:creationId xmlns:a16="http://schemas.microsoft.com/office/drawing/2014/main" id="{6BAF568D-8678-41E9-8090-B1782B4609D0}"/>
                </a:ext>
              </a:extLst>
            </p:cNvPr>
            <p:cNvSpPr txBox="1">
              <a:spLocks/>
            </p:cNvSpPr>
            <p:nvPr/>
          </p:nvSpPr>
          <p:spPr bwMode="auto">
            <a:xfrm>
              <a:off x="173812" y="6471212"/>
              <a:ext cx="229465"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r" rtl="0" fontAlgn="base">
                <a:spcBef>
                  <a:spcPct val="0"/>
                </a:spcBef>
                <a:spcAft>
                  <a:spcPct val="0"/>
                </a:spcAft>
                <a:defRPr sz="1200" b="1" i="0" kern="1200">
                  <a:solidFill>
                    <a:srgbClr val="1A2E5E"/>
                  </a:solidFill>
                  <a:latin typeface="Calibri" pitchFamily="34" charset="0"/>
                  <a:ea typeface="+mn-ea"/>
                  <a:cs typeface="Calibri" pitchFamily="34" charset="0"/>
                </a:defRPr>
              </a:lvl1pPr>
              <a:lvl2pPr marL="457200" algn="ctr" rtl="0" fontAlgn="base">
                <a:spcBef>
                  <a:spcPct val="0"/>
                </a:spcBef>
                <a:spcAft>
                  <a:spcPct val="0"/>
                </a:spcAft>
                <a:defRPr sz="1500" i="1" kern="1200">
                  <a:solidFill>
                    <a:schemeClr val="tx1"/>
                  </a:solidFill>
                  <a:latin typeface="Arial" charset="0"/>
                  <a:ea typeface="+mn-ea"/>
                  <a:cs typeface="+mn-cs"/>
                </a:defRPr>
              </a:lvl2pPr>
              <a:lvl3pPr marL="914400" algn="ctr" rtl="0" fontAlgn="base">
                <a:spcBef>
                  <a:spcPct val="0"/>
                </a:spcBef>
                <a:spcAft>
                  <a:spcPct val="0"/>
                </a:spcAft>
                <a:defRPr sz="1500" i="1" kern="1200">
                  <a:solidFill>
                    <a:schemeClr val="tx1"/>
                  </a:solidFill>
                  <a:latin typeface="Arial" charset="0"/>
                  <a:ea typeface="+mn-ea"/>
                  <a:cs typeface="+mn-cs"/>
                </a:defRPr>
              </a:lvl3pPr>
              <a:lvl4pPr marL="1371600" algn="ctr" rtl="0" fontAlgn="base">
                <a:spcBef>
                  <a:spcPct val="0"/>
                </a:spcBef>
                <a:spcAft>
                  <a:spcPct val="0"/>
                </a:spcAft>
                <a:defRPr sz="1500" i="1" kern="1200">
                  <a:solidFill>
                    <a:schemeClr val="tx1"/>
                  </a:solidFill>
                  <a:latin typeface="Arial" charset="0"/>
                  <a:ea typeface="+mn-ea"/>
                  <a:cs typeface="+mn-cs"/>
                </a:defRPr>
              </a:lvl4pPr>
              <a:lvl5pPr marL="1828800" algn="ctr" rtl="0" fontAlgn="base">
                <a:spcBef>
                  <a:spcPct val="0"/>
                </a:spcBef>
                <a:spcAft>
                  <a:spcPct val="0"/>
                </a:spcAft>
                <a:defRPr sz="1500" i="1" kern="1200">
                  <a:solidFill>
                    <a:schemeClr val="tx1"/>
                  </a:solidFill>
                  <a:latin typeface="Arial" charset="0"/>
                  <a:ea typeface="+mn-ea"/>
                  <a:cs typeface="+mn-cs"/>
                </a:defRPr>
              </a:lvl5pPr>
              <a:lvl6pPr marL="2286000" algn="l" defTabSz="914400" rtl="0" eaLnBrk="1" latinLnBrk="0" hangingPunct="1">
                <a:defRPr sz="1500" i="1" kern="1200">
                  <a:solidFill>
                    <a:schemeClr val="tx1"/>
                  </a:solidFill>
                  <a:latin typeface="Arial" charset="0"/>
                  <a:ea typeface="+mn-ea"/>
                  <a:cs typeface="+mn-cs"/>
                </a:defRPr>
              </a:lvl6pPr>
              <a:lvl7pPr marL="2743200" algn="l" defTabSz="914400" rtl="0" eaLnBrk="1" latinLnBrk="0" hangingPunct="1">
                <a:defRPr sz="1500" i="1" kern="1200">
                  <a:solidFill>
                    <a:schemeClr val="tx1"/>
                  </a:solidFill>
                  <a:latin typeface="Arial" charset="0"/>
                  <a:ea typeface="+mn-ea"/>
                  <a:cs typeface="+mn-cs"/>
                </a:defRPr>
              </a:lvl7pPr>
              <a:lvl8pPr marL="3200400" algn="l" defTabSz="914400" rtl="0" eaLnBrk="1" latinLnBrk="0" hangingPunct="1">
                <a:defRPr sz="1500" i="1" kern="1200">
                  <a:solidFill>
                    <a:schemeClr val="tx1"/>
                  </a:solidFill>
                  <a:latin typeface="Arial" charset="0"/>
                  <a:ea typeface="+mn-ea"/>
                  <a:cs typeface="+mn-cs"/>
                </a:defRPr>
              </a:lvl8pPr>
              <a:lvl9pPr marL="3657600" algn="l" defTabSz="914400" rtl="0" eaLnBrk="1" latinLnBrk="0" hangingPunct="1">
                <a:defRPr sz="1500" i="1" kern="1200">
                  <a:solidFill>
                    <a:schemeClr val="tx1"/>
                  </a:solidFill>
                  <a:latin typeface="Arial" charset="0"/>
                  <a:ea typeface="+mn-ea"/>
                  <a:cs typeface="+mn-cs"/>
                </a:defRPr>
              </a:lvl9pPr>
            </a:lstStyle>
            <a:p>
              <a:pPr algn="ctr"/>
              <a:fld id="{1DB3CFCC-E593-4833-9A89-BA51E30A354E}" type="slidenum">
                <a:rPr lang="nb-NO" altLang="nn-NO" sz="900" smtClean="0">
                  <a:solidFill>
                    <a:schemeClr val="bg1"/>
                  </a:solidFill>
                </a:rPr>
                <a:pPr algn="ctr"/>
                <a:t>13</a:t>
              </a:fld>
              <a:endParaRPr lang="nb-NO" altLang="nn-NO" sz="900" dirty="0">
                <a:solidFill>
                  <a:schemeClr val="bg1"/>
                </a:solidFill>
              </a:endParaRPr>
            </a:p>
          </p:txBody>
        </p:sp>
      </p:grpSp>
      <p:sp>
        <p:nvSpPr>
          <p:cNvPr id="69" name="Rectangle 6">
            <a:extLst>
              <a:ext uri="{FF2B5EF4-FFF2-40B4-BE49-F238E27FC236}">
                <a16:creationId xmlns:a16="http://schemas.microsoft.com/office/drawing/2014/main" id="{BAAEE60C-9BD2-400F-BD50-F0BE04A56674}"/>
              </a:ext>
            </a:extLst>
          </p:cNvPr>
          <p:cNvSpPr/>
          <p:nvPr/>
        </p:nvSpPr>
        <p:spPr>
          <a:xfrm>
            <a:off x="363567" y="211881"/>
            <a:ext cx="8659118" cy="441916"/>
          </a:xfrm>
          <a:prstGeom prst="rect">
            <a:avLst/>
          </a:prstGeom>
        </p:spPr>
        <p:txBody>
          <a:bodyPr wrap="square">
            <a:spAutoFit/>
          </a:bodyPr>
          <a:lstStyle/>
          <a:p>
            <a:pPr>
              <a:lnSpc>
                <a:spcPct val="120000"/>
              </a:lnSpc>
            </a:pPr>
            <a:r>
              <a:rPr lang="sv-SE" sz="2100" b="1" dirty="0">
                <a:solidFill>
                  <a:schemeClr val="bg1"/>
                </a:solidFill>
                <a:latin typeface="Century Gothic"/>
                <a:cs typeface="Century Gothic"/>
              </a:rPr>
              <a:t>IP and </a:t>
            </a:r>
            <a:r>
              <a:rPr lang="sv-SE" sz="2100" b="1" dirty="0" err="1">
                <a:solidFill>
                  <a:schemeClr val="bg1"/>
                </a:solidFill>
                <a:latin typeface="Century Gothic"/>
                <a:cs typeface="Century Gothic"/>
              </a:rPr>
              <a:t>Regulatory</a:t>
            </a:r>
            <a:endParaRPr lang="en-US" sz="2100" b="1" dirty="0">
              <a:solidFill>
                <a:schemeClr val="bg1"/>
              </a:solidFill>
              <a:latin typeface="Century Gothic"/>
              <a:cs typeface="Century Gothic"/>
            </a:endParaRPr>
          </a:p>
        </p:txBody>
      </p:sp>
      <p:sp>
        <p:nvSpPr>
          <p:cNvPr id="8" name="Rectangle 23">
            <a:extLst>
              <a:ext uri="{FF2B5EF4-FFF2-40B4-BE49-F238E27FC236}">
                <a16:creationId xmlns:a16="http://schemas.microsoft.com/office/drawing/2014/main" id="{588C3AFA-D396-44A9-8167-DA048E1A9AB3}"/>
              </a:ext>
            </a:extLst>
          </p:cNvPr>
          <p:cNvSpPr/>
          <p:nvPr/>
        </p:nvSpPr>
        <p:spPr>
          <a:xfrm>
            <a:off x="432151" y="969722"/>
            <a:ext cx="4035232" cy="5240578"/>
          </a:xfrm>
          <a:prstGeom prst="rect">
            <a:avLst/>
          </a:prstGeom>
          <a:solidFill>
            <a:schemeClr val="bg1">
              <a:lumMod val="75000"/>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b="1" dirty="0">
              <a:ln w="6350" cmpd="sng">
                <a:solidFill>
                  <a:schemeClr val="tx1"/>
                </a:solidFill>
              </a:ln>
              <a:solidFill>
                <a:schemeClr val="bg1"/>
              </a:solidFill>
              <a:latin typeface="Century Gothic" panose="020B0502020202020204" pitchFamily="34" charset="0"/>
            </a:endParaRPr>
          </a:p>
        </p:txBody>
      </p:sp>
      <p:sp>
        <p:nvSpPr>
          <p:cNvPr id="9" name="Rectangle 29">
            <a:extLst>
              <a:ext uri="{FF2B5EF4-FFF2-40B4-BE49-F238E27FC236}">
                <a16:creationId xmlns:a16="http://schemas.microsoft.com/office/drawing/2014/main" id="{D24C164D-A9A1-49E2-8EF9-ED6110DD5025}"/>
              </a:ext>
            </a:extLst>
          </p:cNvPr>
          <p:cNvSpPr/>
          <p:nvPr/>
        </p:nvSpPr>
        <p:spPr>
          <a:xfrm>
            <a:off x="4748934" y="962634"/>
            <a:ext cx="4039462" cy="5247666"/>
          </a:xfrm>
          <a:prstGeom prst="rect">
            <a:avLst/>
          </a:prstGeom>
          <a:solidFill>
            <a:srgbClr val="FFFFFF">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b="1">
              <a:ln w="6350" cmpd="sng">
                <a:solidFill>
                  <a:schemeClr val="tx1"/>
                </a:solidFill>
              </a:ln>
              <a:solidFill>
                <a:schemeClr val="bg1"/>
              </a:solidFill>
              <a:latin typeface="Century Gothic" panose="020B0502020202020204" pitchFamily="34" charset="0"/>
            </a:endParaRPr>
          </a:p>
        </p:txBody>
      </p:sp>
      <p:sp>
        <p:nvSpPr>
          <p:cNvPr id="10" name="TextBox 22">
            <a:extLst>
              <a:ext uri="{FF2B5EF4-FFF2-40B4-BE49-F238E27FC236}">
                <a16:creationId xmlns:a16="http://schemas.microsoft.com/office/drawing/2014/main" id="{9EDBAAD4-62E3-498F-88DC-B0E3095015B6}"/>
              </a:ext>
            </a:extLst>
          </p:cNvPr>
          <p:cNvSpPr txBox="1"/>
          <p:nvPr/>
        </p:nvSpPr>
        <p:spPr>
          <a:xfrm>
            <a:off x="4759680" y="1311126"/>
            <a:ext cx="4039462" cy="4832092"/>
          </a:xfrm>
          <a:prstGeom prst="rect">
            <a:avLst/>
          </a:prstGeom>
          <a:noFill/>
        </p:spPr>
        <p:txBody>
          <a:bodyPr wrap="square" rtlCol="0">
            <a:spAutoFit/>
          </a:bodyPr>
          <a:lstStyle/>
          <a:p>
            <a:pPr marL="285750" indent="-285750">
              <a:buFont typeface="Wingdings" panose="05000000000000000000" pitchFamily="2" charset="2"/>
              <a:buChar char="Ø"/>
            </a:pPr>
            <a:r>
              <a:rPr lang="en-US" sz="1400" i="1" dirty="0">
                <a:solidFill>
                  <a:schemeClr val="bg1"/>
                </a:solidFill>
                <a:latin typeface="Century Gothic" panose="020B0502020202020204" pitchFamily="34" charset="0"/>
              </a:rPr>
              <a:t>Ph 1 development in Sweden, 3 sites, concluded</a:t>
            </a:r>
          </a:p>
          <a:p>
            <a:pPr marL="285750" indent="-285750">
              <a:buFont typeface="Wingdings" panose="05000000000000000000" pitchFamily="2" charset="2"/>
              <a:buChar char="Ø"/>
            </a:pPr>
            <a:endParaRPr lang="en-US" sz="1400" i="1" dirty="0">
              <a:solidFill>
                <a:schemeClr val="bg1"/>
              </a:solidFill>
              <a:latin typeface="Century Gothic" panose="020B0502020202020204" pitchFamily="34" charset="0"/>
            </a:endParaRPr>
          </a:p>
          <a:p>
            <a:pPr marL="285750" indent="-285750">
              <a:buFont typeface="Wingdings" panose="05000000000000000000" pitchFamily="2" charset="2"/>
              <a:buChar char="Ø"/>
            </a:pPr>
            <a:r>
              <a:rPr lang="en-US" sz="1400" i="1" dirty="0">
                <a:solidFill>
                  <a:schemeClr val="bg1"/>
                </a:solidFill>
                <a:latin typeface="Century Gothic" panose="020B0502020202020204" pitchFamily="34" charset="0"/>
              </a:rPr>
              <a:t>More than 100,000 coronary stents have been modified with CHC/</a:t>
            </a:r>
            <a:r>
              <a:rPr lang="en-US" sz="1400" i="1" dirty="0" err="1">
                <a:solidFill>
                  <a:schemeClr val="bg1"/>
                </a:solidFill>
                <a:latin typeface="Century Gothic" panose="020B0502020202020204" pitchFamily="34" charset="0"/>
              </a:rPr>
              <a:t>Renaparin</a:t>
            </a:r>
            <a:r>
              <a:rPr lang="en-US" sz="1400" i="1" baseline="30000" dirty="0">
                <a:solidFill>
                  <a:schemeClr val="bg1"/>
                </a:solidFill>
                <a:latin typeface="Century Gothic" panose="020B0502020202020204" pitchFamily="34" charset="0"/>
              </a:rPr>
              <a:t>®</a:t>
            </a:r>
            <a:r>
              <a:rPr lang="en-US" sz="1400" i="1" dirty="0">
                <a:solidFill>
                  <a:schemeClr val="bg1"/>
                </a:solidFill>
                <a:latin typeface="Century Gothic" panose="020B0502020202020204" pitchFamily="34" charset="0"/>
              </a:rPr>
              <a:t> and implanted in patients in Europe</a:t>
            </a:r>
          </a:p>
          <a:p>
            <a:pPr marL="285750" indent="-285750">
              <a:buFont typeface="Wingdings" panose="05000000000000000000" pitchFamily="2" charset="2"/>
              <a:buChar char="Ø"/>
            </a:pPr>
            <a:endParaRPr lang="en-US" sz="1400" i="1" dirty="0">
              <a:solidFill>
                <a:schemeClr val="bg1"/>
              </a:solidFill>
              <a:latin typeface="Century Gothic" panose="020B0502020202020204" pitchFamily="34" charset="0"/>
            </a:endParaRPr>
          </a:p>
          <a:p>
            <a:pPr marL="285750" indent="-285750">
              <a:buFont typeface="Wingdings" panose="05000000000000000000" pitchFamily="2" charset="2"/>
              <a:buChar char="Ø"/>
            </a:pPr>
            <a:r>
              <a:rPr lang="en-US" sz="1400" i="1" dirty="0">
                <a:solidFill>
                  <a:schemeClr val="bg1"/>
                </a:solidFill>
                <a:latin typeface="Century Gothic" panose="020B0502020202020204" pitchFamily="34" charset="0"/>
              </a:rPr>
              <a:t>Orphan designation in US and EU for solid organ transplantation</a:t>
            </a:r>
          </a:p>
          <a:p>
            <a:pPr marL="285750" indent="-285750">
              <a:buFont typeface="Wingdings" panose="05000000000000000000" pitchFamily="2" charset="2"/>
              <a:buChar char="Ø"/>
            </a:pPr>
            <a:endParaRPr lang="en-US" sz="1400" i="1" dirty="0">
              <a:solidFill>
                <a:schemeClr val="bg1"/>
              </a:solidFill>
              <a:latin typeface="Century Gothic" panose="020B0502020202020204" pitchFamily="34" charset="0"/>
            </a:endParaRPr>
          </a:p>
          <a:p>
            <a:pPr marL="285750" indent="-285750">
              <a:buFont typeface="Wingdings" panose="05000000000000000000" pitchFamily="2" charset="2"/>
              <a:buChar char="Ø"/>
            </a:pPr>
            <a:r>
              <a:rPr lang="en-US" sz="1400" i="1" dirty="0">
                <a:solidFill>
                  <a:schemeClr val="bg1"/>
                </a:solidFill>
                <a:latin typeface="Century Gothic" panose="020B0502020202020204" pitchFamily="34" charset="0"/>
              </a:rPr>
              <a:t>Protocol assistance Ph 1 with EMA 2015</a:t>
            </a:r>
          </a:p>
          <a:p>
            <a:pPr marL="285750" indent="-285750">
              <a:buFont typeface="Wingdings" panose="05000000000000000000" pitchFamily="2" charset="2"/>
              <a:buChar char="Ø"/>
            </a:pPr>
            <a:endParaRPr lang="en-US" sz="1400" i="1" dirty="0">
              <a:solidFill>
                <a:schemeClr val="bg1"/>
              </a:solidFill>
              <a:latin typeface="Century Gothic" panose="020B0502020202020204" pitchFamily="34" charset="0"/>
            </a:endParaRPr>
          </a:p>
          <a:p>
            <a:pPr marL="285750" indent="-285750">
              <a:buFont typeface="Wingdings" panose="05000000000000000000" pitchFamily="2" charset="2"/>
              <a:buChar char="Ø"/>
            </a:pPr>
            <a:r>
              <a:rPr lang="en-US" sz="1400" i="1" dirty="0">
                <a:solidFill>
                  <a:schemeClr val="bg1"/>
                </a:solidFill>
                <a:latin typeface="Century Gothic" panose="020B0502020202020204" pitchFamily="34" charset="0"/>
              </a:rPr>
              <a:t>Pre-IND meeting with FDA Oct 2019, focusing Ph 2 and 3 requirements</a:t>
            </a:r>
          </a:p>
          <a:p>
            <a:pPr marL="285750" indent="-285750">
              <a:buFont typeface="Wingdings" panose="05000000000000000000" pitchFamily="2" charset="2"/>
              <a:buChar char="Ø"/>
            </a:pPr>
            <a:endParaRPr lang="en-US" sz="1400" i="1" dirty="0">
              <a:solidFill>
                <a:schemeClr val="bg1"/>
              </a:solidFill>
              <a:latin typeface="Century Gothic" panose="020B0502020202020204" pitchFamily="34" charset="0"/>
            </a:endParaRPr>
          </a:p>
          <a:p>
            <a:pPr marL="285750" indent="-285750">
              <a:buFont typeface="Wingdings" panose="05000000000000000000" pitchFamily="2" charset="2"/>
              <a:buChar char="Ø"/>
            </a:pPr>
            <a:r>
              <a:rPr lang="en-US" sz="1400" i="1" dirty="0">
                <a:solidFill>
                  <a:schemeClr val="bg1"/>
                </a:solidFill>
                <a:latin typeface="Century Gothic" panose="020B0502020202020204" pitchFamily="34" charset="0"/>
              </a:rPr>
              <a:t>Protocol assistance Ph 2 with EMA March 2020 – equal response comp to FDA.</a:t>
            </a:r>
          </a:p>
          <a:p>
            <a:pPr marL="285750" indent="-285750">
              <a:buFont typeface="Wingdings" panose="05000000000000000000" pitchFamily="2" charset="2"/>
              <a:buChar char="Ø"/>
            </a:pPr>
            <a:endParaRPr lang="en-US" sz="1400" i="1" dirty="0">
              <a:solidFill>
                <a:schemeClr val="bg1"/>
              </a:solidFill>
              <a:latin typeface="Century Gothic" panose="020B0502020202020204" pitchFamily="34" charset="0"/>
            </a:endParaRPr>
          </a:p>
          <a:p>
            <a:pPr marL="285750" indent="-285750">
              <a:buFont typeface="Wingdings" panose="05000000000000000000" pitchFamily="2" charset="2"/>
              <a:buChar char="Ø"/>
            </a:pPr>
            <a:r>
              <a:rPr lang="en-US" sz="1400" i="1" dirty="0">
                <a:solidFill>
                  <a:schemeClr val="bg1"/>
                </a:solidFill>
                <a:latin typeface="Century Gothic" panose="020B0502020202020204" pitchFamily="34" charset="0"/>
              </a:rPr>
              <a:t>Corline will seek additional regulatory status to alleviate cost burden and speed up development, e.g. Fast track, Breakthrough Therapy etc.</a:t>
            </a:r>
          </a:p>
        </p:txBody>
      </p:sp>
      <p:sp>
        <p:nvSpPr>
          <p:cNvPr id="11" name="Rectangle 20">
            <a:extLst>
              <a:ext uri="{FF2B5EF4-FFF2-40B4-BE49-F238E27FC236}">
                <a16:creationId xmlns:a16="http://schemas.microsoft.com/office/drawing/2014/main" id="{D4E290FE-5B4A-457E-921D-B6FE9B0B7A0D}"/>
              </a:ext>
            </a:extLst>
          </p:cNvPr>
          <p:cNvSpPr/>
          <p:nvPr/>
        </p:nvSpPr>
        <p:spPr>
          <a:xfrm>
            <a:off x="4746537" y="969722"/>
            <a:ext cx="4026146" cy="287999"/>
          </a:xfrm>
          <a:prstGeom prst="rect">
            <a:avLst/>
          </a:prstGeom>
          <a:solidFill>
            <a:srgbClr val="018472">
              <a:alpha val="6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solidFill>
                  <a:schemeClr val="bg1"/>
                </a:solidFill>
                <a:latin typeface="Century Gothic" panose="020B0502020202020204" pitchFamily="34" charset="0"/>
              </a:rPr>
              <a:t>REGULATORY PLAN</a:t>
            </a:r>
          </a:p>
        </p:txBody>
      </p:sp>
      <p:sp>
        <p:nvSpPr>
          <p:cNvPr id="12" name="Rectangle 20">
            <a:extLst>
              <a:ext uri="{FF2B5EF4-FFF2-40B4-BE49-F238E27FC236}">
                <a16:creationId xmlns:a16="http://schemas.microsoft.com/office/drawing/2014/main" id="{9E10AC4F-8F73-4926-A05D-32D256A3060E}"/>
              </a:ext>
            </a:extLst>
          </p:cNvPr>
          <p:cNvSpPr/>
          <p:nvPr/>
        </p:nvSpPr>
        <p:spPr>
          <a:xfrm>
            <a:off x="441237" y="979247"/>
            <a:ext cx="4026146" cy="287999"/>
          </a:xfrm>
          <a:prstGeom prst="rect">
            <a:avLst/>
          </a:prstGeom>
          <a:solidFill>
            <a:srgbClr val="018472">
              <a:alpha val="6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solidFill>
                  <a:schemeClr val="bg1"/>
                </a:solidFill>
                <a:latin typeface="Century Gothic" panose="020B0502020202020204" pitchFamily="34" charset="0"/>
              </a:rPr>
              <a:t>INTELLECTUAL PROPERTY</a:t>
            </a:r>
          </a:p>
        </p:txBody>
      </p:sp>
      <p:sp>
        <p:nvSpPr>
          <p:cNvPr id="13" name="TextBox 22">
            <a:extLst>
              <a:ext uri="{FF2B5EF4-FFF2-40B4-BE49-F238E27FC236}">
                <a16:creationId xmlns:a16="http://schemas.microsoft.com/office/drawing/2014/main" id="{F5C17CB7-8BA9-4CB2-85C2-2AD016D56BF6}"/>
              </a:ext>
            </a:extLst>
          </p:cNvPr>
          <p:cNvSpPr txBox="1"/>
          <p:nvPr/>
        </p:nvSpPr>
        <p:spPr>
          <a:xfrm>
            <a:off x="424584" y="1269500"/>
            <a:ext cx="4039462" cy="3323987"/>
          </a:xfrm>
          <a:prstGeom prst="rect">
            <a:avLst/>
          </a:prstGeom>
          <a:noFill/>
        </p:spPr>
        <p:txBody>
          <a:bodyPr wrap="square" rtlCol="0">
            <a:spAutoFit/>
          </a:bodyPr>
          <a:lstStyle/>
          <a:p>
            <a:pPr marL="285750" indent="-285750">
              <a:buFont typeface="Wingdings" panose="05000000000000000000" pitchFamily="2" charset="2"/>
              <a:buChar char="Ø"/>
            </a:pPr>
            <a:r>
              <a:rPr lang="en-US" sz="1400" i="1" dirty="0">
                <a:solidFill>
                  <a:schemeClr val="bg1"/>
                </a:solidFill>
                <a:latin typeface="Century Gothic" panose="020B0502020202020204" pitchFamily="34" charset="0"/>
              </a:rPr>
              <a:t>Approved patents in US and China for using Renaparin</a:t>
            </a:r>
            <a:r>
              <a:rPr lang="en-US" sz="1400" i="1" baseline="30000" dirty="0">
                <a:solidFill>
                  <a:schemeClr val="bg1"/>
                </a:solidFill>
                <a:latin typeface="Century Gothic" panose="020B0502020202020204" pitchFamily="34" charset="0"/>
              </a:rPr>
              <a:t>®</a:t>
            </a:r>
            <a:r>
              <a:rPr lang="en-US" sz="1400" i="1" dirty="0">
                <a:solidFill>
                  <a:schemeClr val="bg1"/>
                </a:solidFill>
                <a:latin typeface="Century Gothic" panose="020B0502020202020204" pitchFamily="34" charset="0"/>
              </a:rPr>
              <a:t> in solid organ transplantation. Expires in 2034.</a:t>
            </a:r>
          </a:p>
          <a:p>
            <a:pPr marL="285750" indent="-285750">
              <a:buFont typeface="Wingdings" panose="05000000000000000000" pitchFamily="2" charset="2"/>
              <a:buChar char="Ø"/>
            </a:pPr>
            <a:endParaRPr lang="en-US" sz="1400" i="1" dirty="0">
              <a:solidFill>
                <a:schemeClr val="bg1"/>
              </a:solidFill>
              <a:latin typeface="Century Gothic" panose="020B0502020202020204" pitchFamily="34" charset="0"/>
            </a:endParaRPr>
          </a:p>
          <a:p>
            <a:pPr marL="285750" indent="-285750">
              <a:buFont typeface="Wingdings" panose="05000000000000000000" pitchFamily="2" charset="2"/>
              <a:buChar char="Ø"/>
            </a:pPr>
            <a:r>
              <a:rPr lang="en-US" sz="1400" i="1" dirty="0">
                <a:solidFill>
                  <a:schemeClr val="bg1"/>
                </a:solidFill>
                <a:latin typeface="Century Gothic" panose="020B0502020202020204" pitchFamily="34" charset="0"/>
              </a:rPr>
              <a:t>“Intent to approve” letter from EU patent authorities in July 2020 </a:t>
            </a:r>
          </a:p>
          <a:p>
            <a:endParaRPr lang="en-US" sz="1400" i="1" dirty="0">
              <a:solidFill>
                <a:schemeClr val="bg1"/>
              </a:solidFill>
              <a:latin typeface="Century Gothic" panose="020B0502020202020204" pitchFamily="34" charset="0"/>
            </a:endParaRPr>
          </a:p>
          <a:p>
            <a:pPr marL="285750" indent="-285750">
              <a:buFont typeface="Wingdings" panose="05000000000000000000" pitchFamily="2" charset="2"/>
              <a:buChar char="Ø"/>
            </a:pPr>
            <a:r>
              <a:rPr lang="en-US" sz="1400" i="1" dirty="0">
                <a:solidFill>
                  <a:schemeClr val="bg1"/>
                </a:solidFill>
                <a:latin typeface="Century Gothic" panose="020B0502020202020204" pitchFamily="34" charset="0"/>
              </a:rPr>
              <a:t>Orphan Drug designation renders 7 and 10 years of market monopoly in the US and EU respectively, no matter the patent situation at the time</a:t>
            </a:r>
          </a:p>
          <a:p>
            <a:pPr marL="285750" indent="-285750">
              <a:buFont typeface="Wingdings" panose="05000000000000000000" pitchFamily="2" charset="2"/>
              <a:buChar char="Ø"/>
            </a:pPr>
            <a:endParaRPr lang="en-US" sz="1400" i="1" dirty="0">
              <a:solidFill>
                <a:schemeClr val="bg1"/>
              </a:solidFill>
              <a:latin typeface="Century Gothic" panose="020B0502020202020204" pitchFamily="34" charset="0"/>
            </a:endParaRPr>
          </a:p>
          <a:p>
            <a:pPr marL="285750" indent="-285750">
              <a:buFont typeface="Wingdings" panose="05000000000000000000" pitchFamily="2" charset="2"/>
              <a:buChar char="Ø"/>
            </a:pPr>
            <a:r>
              <a:rPr lang="en-US" sz="1400" i="1" dirty="0">
                <a:solidFill>
                  <a:schemeClr val="bg1"/>
                </a:solidFill>
                <a:latin typeface="Century Gothic" panose="020B0502020202020204" pitchFamily="34" charset="0"/>
              </a:rPr>
              <a:t>Manufacturing process is protected by advanced know-how accumulated during 20+ years of in-house experience</a:t>
            </a:r>
          </a:p>
        </p:txBody>
      </p:sp>
    </p:spTree>
    <p:extLst>
      <p:ext uri="{BB962C8B-B14F-4D97-AF65-F5344CB8AC3E}">
        <p14:creationId xmlns:p14="http://schemas.microsoft.com/office/powerpoint/2010/main" val="26639150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Bildobjekt 26">
            <a:extLst>
              <a:ext uri="{FF2B5EF4-FFF2-40B4-BE49-F238E27FC236}">
                <a16:creationId xmlns:a16="http://schemas.microsoft.com/office/drawing/2014/main" id="{EDB1A96A-929E-4AC0-BB83-62637321E7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 y="2408"/>
            <a:ext cx="9144000" cy="6858000"/>
          </a:xfrm>
          <a:prstGeom prst="rect">
            <a:avLst/>
          </a:prstGeom>
        </p:spPr>
      </p:pic>
      <p:grpSp>
        <p:nvGrpSpPr>
          <p:cNvPr id="41" name="Group 45">
            <a:extLst>
              <a:ext uri="{FF2B5EF4-FFF2-40B4-BE49-F238E27FC236}">
                <a16:creationId xmlns:a16="http://schemas.microsoft.com/office/drawing/2014/main" id="{187EB6C9-F411-41F7-8298-52788D74A31D}"/>
              </a:ext>
            </a:extLst>
          </p:cNvPr>
          <p:cNvGrpSpPr/>
          <p:nvPr/>
        </p:nvGrpSpPr>
        <p:grpSpPr>
          <a:xfrm>
            <a:off x="191252" y="6559899"/>
            <a:ext cx="8761494" cy="227014"/>
            <a:chOff x="173812" y="6456923"/>
            <a:chExt cx="8761494" cy="227014"/>
          </a:xfrm>
        </p:grpSpPr>
        <p:pic>
          <p:nvPicPr>
            <p:cNvPr id="42" name="Picture 15">
              <a:extLst>
                <a:ext uri="{FF2B5EF4-FFF2-40B4-BE49-F238E27FC236}">
                  <a16:creationId xmlns:a16="http://schemas.microsoft.com/office/drawing/2014/main" id="{0ED78282-9385-4AFA-BC44-D250EEAB78B8}"/>
                </a:ext>
              </a:extLst>
            </p:cNvPr>
            <p:cNvPicPr>
              <a:picLocks noChangeAspect="1"/>
            </p:cNvPicPr>
            <p:nvPr/>
          </p:nvPicPr>
          <p:blipFill>
            <a:blip r:embed="rId4"/>
            <a:stretch>
              <a:fillRect/>
            </a:stretch>
          </p:blipFill>
          <p:spPr>
            <a:xfrm>
              <a:off x="8294922" y="6456923"/>
              <a:ext cx="640384" cy="198547"/>
            </a:xfrm>
            <a:prstGeom prst="rect">
              <a:avLst/>
            </a:prstGeom>
          </p:spPr>
        </p:pic>
        <p:sp>
          <p:nvSpPr>
            <p:cNvPr id="43" name="Slide Number Placeholder 3">
              <a:extLst>
                <a:ext uri="{FF2B5EF4-FFF2-40B4-BE49-F238E27FC236}">
                  <a16:creationId xmlns:a16="http://schemas.microsoft.com/office/drawing/2014/main" id="{6BAF568D-8678-41E9-8090-B1782B4609D0}"/>
                </a:ext>
              </a:extLst>
            </p:cNvPr>
            <p:cNvSpPr txBox="1">
              <a:spLocks/>
            </p:cNvSpPr>
            <p:nvPr/>
          </p:nvSpPr>
          <p:spPr bwMode="auto">
            <a:xfrm>
              <a:off x="173812" y="6471212"/>
              <a:ext cx="229465"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r" rtl="0" fontAlgn="base">
                <a:spcBef>
                  <a:spcPct val="0"/>
                </a:spcBef>
                <a:spcAft>
                  <a:spcPct val="0"/>
                </a:spcAft>
                <a:defRPr sz="1200" b="1" i="0" kern="1200">
                  <a:solidFill>
                    <a:srgbClr val="1A2E5E"/>
                  </a:solidFill>
                  <a:latin typeface="Calibri" pitchFamily="34" charset="0"/>
                  <a:ea typeface="+mn-ea"/>
                  <a:cs typeface="Calibri" pitchFamily="34" charset="0"/>
                </a:defRPr>
              </a:lvl1pPr>
              <a:lvl2pPr marL="457200" algn="ctr" rtl="0" fontAlgn="base">
                <a:spcBef>
                  <a:spcPct val="0"/>
                </a:spcBef>
                <a:spcAft>
                  <a:spcPct val="0"/>
                </a:spcAft>
                <a:defRPr sz="1500" i="1" kern="1200">
                  <a:solidFill>
                    <a:schemeClr val="tx1"/>
                  </a:solidFill>
                  <a:latin typeface="Arial" charset="0"/>
                  <a:ea typeface="+mn-ea"/>
                  <a:cs typeface="+mn-cs"/>
                </a:defRPr>
              </a:lvl2pPr>
              <a:lvl3pPr marL="914400" algn="ctr" rtl="0" fontAlgn="base">
                <a:spcBef>
                  <a:spcPct val="0"/>
                </a:spcBef>
                <a:spcAft>
                  <a:spcPct val="0"/>
                </a:spcAft>
                <a:defRPr sz="1500" i="1" kern="1200">
                  <a:solidFill>
                    <a:schemeClr val="tx1"/>
                  </a:solidFill>
                  <a:latin typeface="Arial" charset="0"/>
                  <a:ea typeface="+mn-ea"/>
                  <a:cs typeface="+mn-cs"/>
                </a:defRPr>
              </a:lvl3pPr>
              <a:lvl4pPr marL="1371600" algn="ctr" rtl="0" fontAlgn="base">
                <a:spcBef>
                  <a:spcPct val="0"/>
                </a:spcBef>
                <a:spcAft>
                  <a:spcPct val="0"/>
                </a:spcAft>
                <a:defRPr sz="1500" i="1" kern="1200">
                  <a:solidFill>
                    <a:schemeClr val="tx1"/>
                  </a:solidFill>
                  <a:latin typeface="Arial" charset="0"/>
                  <a:ea typeface="+mn-ea"/>
                  <a:cs typeface="+mn-cs"/>
                </a:defRPr>
              </a:lvl4pPr>
              <a:lvl5pPr marL="1828800" algn="ctr" rtl="0" fontAlgn="base">
                <a:spcBef>
                  <a:spcPct val="0"/>
                </a:spcBef>
                <a:spcAft>
                  <a:spcPct val="0"/>
                </a:spcAft>
                <a:defRPr sz="1500" i="1" kern="1200">
                  <a:solidFill>
                    <a:schemeClr val="tx1"/>
                  </a:solidFill>
                  <a:latin typeface="Arial" charset="0"/>
                  <a:ea typeface="+mn-ea"/>
                  <a:cs typeface="+mn-cs"/>
                </a:defRPr>
              </a:lvl5pPr>
              <a:lvl6pPr marL="2286000" algn="l" defTabSz="914400" rtl="0" eaLnBrk="1" latinLnBrk="0" hangingPunct="1">
                <a:defRPr sz="1500" i="1" kern="1200">
                  <a:solidFill>
                    <a:schemeClr val="tx1"/>
                  </a:solidFill>
                  <a:latin typeface="Arial" charset="0"/>
                  <a:ea typeface="+mn-ea"/>
                  <a:cs typeface="+mn-cs"/>
                </a:defRPr>
              </a:lvl6pPr>
              <a:lvl7pPr marL="2743200" algn="l" defTabSz="914400" rtl="0" eaLnBrk="1" latinLnBrk="0" hangingPunct="1">
                <a:defRPr sz="1500" i="1" kern="1200">
                  <a:solidFill>
                    <a:schemeClr val="tx1"/>
                  </a:solidFill>
                  <a:latin typeface="Arial" charset="0"/>
                  <a:ea typeface="+mn-ea"/>
                  <a:cs typeface="+mn-cs"/>
                </a:defRPr>
              </a:lvl7pPr>
              <a:lvl8pPr marL="3200400" algn="l" defTabSz="914400" rtl="0" eaLnBrk="1" latinLnBrk="0" hangingPunct="1">
                <a:defRPr sz="1500" i="1" kern="1200">
                  <a:solidFill>
                    <a:schemeClr val="tx1"/>
                  </a:solidFill>
                  <a:latin typeface="Arial" charset="0"/>
                  <a:ea typeface="+mn-ea"/>
                  <a:cs typeface="+mn-cs"/>
                </a:defRPr>
              </a:lvl8pPr>
              <a:lvl9pPr marL="3657600" algn="l" defTabSz="914400" rtl="0" eaLnBrk="1" latinLnBrk="0" hangingPunct="1">
                <a:defRPr sz="1500" i="1" kern="1200">
                  <a:solidFill>
                    <a:schemeClr val="tx1"/>
                  </a:solidFill>
                  <a:latin typeface="Arial" charset="0"/>
                  <a:ea typeface="+mn-ea"/>
                  <a:cs typeface="+mn-cs"/>
                </a:defRPr>
              </a:lvl9pPr>
            </a:lstStyle>
            <a:p>
              <a:pPr algn="ctr"/>
              <a:fld id="{1DB3CFCC-E593-4833-9A89-BA51E30A354E}" type="slidenum">
                <a:rPr lang="nb-NO" altLang="nn-NO" sz="900" smtClean="0">
                  <a:solidFill>
                    <a:schemeClr val="bg1"/>
                  </a:solidFill>
                </a:rPr>
                <a:pPr algn="ctr"/>
                <a:t>14</a:t>
              </a:fld>
              <a:endParaRPr lang="nb-NO" altLang="nn-NO" sz="900" dirty="0">
                <a:solidFill>
                  <a:schemeClr val="bg1"/>
                </a:solidFill>
              </a:endParaRPr>
            </a:p>
          </p:txBody>
        </p:sp>
      </p:grpSp>
      <p:sp>
        <p:nvSpPr>
          <p:cNvPr id="69" name="Rectangle 6">
            <a:extLst>
              <a:ext uri="{FF2B5EF4-FFF2-40B4-BE49-F238E27FC236}">
                <a16:creationId xmlns:a16="http://schemas.microsoft.com/office/drawing/2014/main" id="{BAAEE60C-9BD2-400F-BD50-F0BE04A56674}"/>
              </a:ext>
            </a:extLst>
          </p:cNvPr>
          <p:cNvSpPr/>
          <p:nvPr/>
        </p:nvSpPr>
        <p:spPr>
          <a:xfrm>
            <a:off x="363567" y="187072"/>
            <a:ext cx="8659118" cy="829714"/>
          </a:xfrm>
          <a:prstGeom prst="rect">
            <a:avLst/>
          </a:prstGeom>
        </p:spPr>
        <p:txBody>
          <a:bodyPr wrap="square">
            <a:spAutoFit/>
          </a:bodyPr>
          <a:lstStyle/>
          <a:p>
            <a:pPr>
              <a:lnSpc>
                <a:spcPct val="120000"/>
              </a:lnSpc>
            </a:pPr>
            <a:r>
              <a:rPr lang="sv-SE" sz="2100" b="1" dirty="0">
                <a:solidFill>
                  <a:schemeClr val="bg1"/>
                </a:solidFill>
                <a:latin typeface="Century Gothic"/>
                <a:cs typeface="Century Gothic"/>
              </a:rPr>
              <a:t>IRI/DGF prevention in solid organ transplantation – </a:t>
            </a:r>
            <a:r>
              <a:rPr lang="sv-SE" sz="2100" b="1" dirty="0" err="1">
                <a:solidFill>
                  <a:schemeClr val="bg1"/>
                </a:solidFill>
                <a:latin typeface="Century Gothic"/>
                <a:cs typeface="Century Gothic"/>
              </a:rPr>
              <a:t>development</a:t>
            </a:r>
            <a:r>
              <a:rPr lang="sv-SE" sz="2100" b="1" dirty="0">
                <a:solidFill>
                  <a:schemeClr val="bg1"/>
                </a:solidFill>
                <a:latin typeface="Century Gothic"/>
                <a:cs typeface="Century Gothic"/>
              </a:rPr>
              <a:t> </a:t>
            </a:r>
            <a:r>
              <a:rPr lang="sv-SE" sz="2100" b="1" dirty="0" err="1">
                <a:solidFill>
                  <a:schemeClr val="bg1"/>
                </a:solidFill>
                <a:latin typeface="Century Gothic"/>
                <a:cs typeface="Century Gothic"/>
              </a:rPr>
              <a:t>priorities</a:t>
            </a:r>
            <a:endParaRPr lang="en-US" sz="2100" b="1" dirty="0">
              <a:solidFill>
                <a:schemeClr val="bg1"/>
              </a:solidFill>
              <a:latin typeface="Century Gothic"/>
              <a:cs typeface="Century Gothic"/>
            </a:endParaRPr>
          </a:p>
        </p:txBody>
      </p:sp>
      <p:sp>
        <p:nvSpPr>
          <p:cNvPr id="26" name="Rectangle 29">
            <a:extLst>
              <a:ext uri="{FF2B5EF4-FFF2-40B4-BE49-F238E27FC236}">
                <a16:creationId xmlns:a16="http://schemas.microsoft.com/office/drawing/2014/main" id="{5E083CE0-E1A2-499D-B2DE-7C8951499B97}"/>
              </a:ext>
            </a:extLst>
          </p:cNvPr>
          <p:cNvSpPr/>
          <p:nvPr/>
        </p:nvSpPr>
        <p:spPr>
          <a:xfrm>
            <a:off x="561975" y="1343025"/>
            <a:ext cx="7839075" cy="1638405"/>
          </a:xfrm>
          <a:prstGeom prst="rect">
            <a:avLst/>
          </a:prstGeom>
          <a:solidFill>
            <a:schemeClr val="bg1">
              <a:lumMod val="75000"/>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b="1">
              <a:ln w="6350" cmpd="sng">
                <a:solidFill>
                  <a:schemeClr val="tx1"/>
                </a:solidFill>
              </a:ln>
              <a:solidFill>
                <a:schemeClr val="bg1"/>
              </a:solidFill>
              <a:latin typeface="Century Gothic" panose="020B0502020202020204" pitchFamily="34" charset="0"/>
            </a:endParaRPr>
          </a:p>
        </p:txBody>
      </p:sp>
      <p:sp>
        <p:nvSpPr>
          <p:cNvPr id="9" name="TextBox 10">
            <a:extLst>
              <a:ext uri="{FF2B5EF4-FFF2-40B4-BE49-F238E27FC236}">
                <a16:creationId xmlns:a16="http://schemas.microsoft.com/office/drawing/2014/main" id="{82CD5CE1-77EF-4BA5-9C7E-452280697B84}"/>
              </a:ext>
            </a:extLst>
          </p:cNvPr>
          <p:cNvSpPr txBox="1"/>
          <p:nvPr/>
        </p:nvSpPr>
        <p:spPr>
          <a:xfrm>
            <a:off x="784999" y="3716355"/>
            <a:ext cx="184666" cy="369332"/>
          </a:xfrm>
          <a:prstGeom prst="rect">
            <a:avLst/>
          </a:prstGeom>
          <a:noFill/>
        </p:spPr>
        <p:txBody>
          <a:bodyPr wrap="none" rtlCol="0">
            <a:spAutoFit/>
          </a:bodyPr>
          <a:lstStyle/>
          <a:p>
            <a:endParaRPr lang="en-US" dirty="0">
              <a:solidFill>
                <a:schemeClr val="bg1"/>
              </a:solidFill>
            </a:endParaRPr>
          </a:p>
        </p:txBody>
      </p:sp>
      <p:sp>
        <p:nvSpPr>
          <p:cNvPr id="10" name="TextBox 10">
            <a:extLst>
              <a:ext uri="{FF2B5EF4-FFF2-40B4-BE49-F238E27FC236}">
                <a16:creationId xmlns:a16="http://schemas.microsoft.com/office/drawing/2014/main" id="{500ADFEF-8C8C-40A0-83E3-F39CD21A0F3C}"/>
              </a:ext>
            </a:extLst>
          </p:cNvPr>
          <p:cNvSpPr txBox="1"/>
          <p:nvPr/>
        </p:nvSpPr>
        <p:spPr>
          <a:xfrm>
            <a:off x="784999" y="3716355"/>
            <a:ext cx="184666" cy="369332"/>
          </a:xfrm>
          <a:prstGeom prst="rect">
            <a:avLst/>
          </a:prstGeom>
          <a:noFill/>
        </p:spPr>
        <p:txBody>
          <a:bodyPr wrap="none" rtlCol="0">
            <a:spAutoFit/>
          </a:bodyPr>
          <a:lstStyle/>
          <a:p>
            <a:endParaRPr lang="en-US" dirty="0">
              <a:solidFill>
                <a:schemeClr val="bg1"/>
              </a:solidFill>
            </a:endParaRPr>
          </a:p>
        </p:txBody>
      </p:sp>
      <p:pic>
        <p:nvPicPr>
          <p:cNvPr id="11" name="Bildobjekt 10">
            <a:extLst>
              <a:ext uri="{FF2B5EF4-FFF2-40B4-BE49-F238E27FC236}">
                <a16:creationId xmlns:a16="http://schemas.microsoft.com/office/drawing/2014/main" id="{91B1AAC7-535C-4EC2-AB23-734DA596BAB6}"/>
              </a:ext>
            </a:extLst>
          </p:cNvPr>
          <p:cNvPicPr>
            <a:picLocks noChangeAspect="1"/>
          </p:cNvPicPr>
          <p:nvPr/>
        </p:nvPicPr>
        <p:blipFill rotWithShape="1">
          <a:blip r:embed="rId5"/>
          <a:srcRect l="40859" t="6389" r="43985" b="67222"/>
          <a:stretch/>
        </p:blipFill>
        <p:spPr>
          <a:xfrm>
            <a:off x="2908295" y="3167242"/>
            <a:ext cx="1498453" cy="1467557"/>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2" name="Bildobjekt 11">
            <a:extLst>
              <a:ext uri="{FF2B5EF4-FFF2-40B4-BE49-F238E27FC236}">
                <a16:creationId xmlns:a16="http://schemas.microsoft.com/office/drawing/2014/main" id="{4B8F9CF0-E4E1-4732-97C5-14F53E092B17}"/>
              </a:ext>
            </a:extLst>
          </p:cNvPr>
          <p:cNvPicPr>
            <a:picLocks noChangeAspect="1"/>
          </p:cNvPicPr>
          <p:nvPr/>
        </p:nvPicPr>
        <p:blipFill rotWithShape="1">
          <a:blip r:embed="rId5"/>
          <a:srcRect l="58906" t="6223" r="25703" b="68889"/>
          <a:stretch/>
        </p:blipFill>
        <p:spPr>
          <a:xfrm>
            <a:off x="2885123" y="4915649"/>
            <a:ext cx="1521625" cy="1384138"/>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3" name="Bildobjekt 12">
            <a:extLst>
              <a:ext uri="{FF2B5EF4-FFF2-40B4-BE49-F238E27FC236}">
                <a16:creationId xmlns:a16="http://schemas.microsoft.com/office/drawing/2014/main" id="{0F8AC410-04D3-4E22-B1DE-97F71D8677A7}"/>
              </a:ext>
            </a:extLst>
          </p:cNvPr>
          <p:cNvPicPr>
            <a:picLocks noChangeAspect="1"/>
          </p:cNvPicPr>
          <p:nvPr/>
        </p:nvPicPr>
        <p:blipFill rotWithShape="1">
          <a:blip r:embed="rId5"/>
          <a:srcRect l="57917" t="34371" r="24167" b="41185"/>
          <a:stretch/>
        </p:blipFill>
        <p:spPr>
          <a:xfrm>
            <a:off x="2751166" y="1497597"/>
            <a:ext cx="1771367" cy="1359421"/>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4" name="Rectangle 4">
            <a:extLst>
              <a:ext uri="{FF2B5EF4-FFF2-40B4-BE49-F238E27FC236}">
                <a16:creationId xmlns:a16="http://schemas.microsoft.com/office/drawing/2014/main" id="{8C3BAFC0-CB60-49DA-9D18-65B14972F0E3}"/>
              </a:ext>
            </a:extLst>
          </p:cNvPr>
          <p:cNvSpPr/>
          <p:nvPr/>
        </p:nvSpPr>
        <p:spPr>
          <a:xfrm>
            <a:off x="4621468" y="1768728"/>
            <a:ext cx="4096504" cy="918200"/>
          </a:xfrm>
          <a:prstGeom prst="rect">
            <a:avLst/>
          </a:prstGeom>
        </p:spPr>
        <p:txBody>
          <a:bodyPr wrap="square">
            <a:spAutoFit/>
          </a:bodyPr>
          <a:lstStyle/>
          <a:p>
            <a:pPr marL="177800">
              <a:spcBef>
                <a:spcPts val="200"/>
              </a:spcBef>
              <a:spcAft>
                <a:spcPts val="1200"/>
              </a:spcAft>
            </a:pPr>
            <a:r>
              <a:rPr lang="en-US" sz="1400" b="1" dirty="0">
                <a:solidFill>
                  <a:schemeClr val="bg1"/>
                </a:solidFill>
                <a:latin typeface="Century Gothic"/>
                <a:ea typeface="Times New Roman" panose="02020603050405020304" pitchFamily="18" charset="0"/>
                <a:cs typeface="Century Gothic"/>
                <a:sym typeface="Wingdings"/>
              </a:rPr>
              <a:t>Hypothermic Machine Perfusion </a:t>
            </a:r>
            <a:r>
              <a:rPr lang="en-US" sz="1400" dirty="0">
                <a:solidFill>
                  <a:schemeClr val="bg1"/>
                </a:solidFill>
                <a:latin typeface="Century Gothic"/>
                <a:ea typeface="Times New Roman" panose="02020603050405020304" pitchFamily="18" charset="0"/>
                <a:cs typeface="Century Gothic"/>
                <a:sym typeface="Wingdings"/>
              </a:rPr>
              <a:t>(all preservation solutions)</a:t>
            </a:r>
          </a:p>
          <a:p>
            <a:pPr marL="177800">
              <a:spcBef>
                <a:spcPts val="200"/>
              </a:spcBef>
              <a:spcAft>
                <a:spcPts val="1200"/>
              </a:spcAft>
            </a:pPr>
            <a:r>
              <a:rPr lang="en-US" sz="1400" i="1" dirty="0">
                <a:solidFill>
                  <a:schemeClr val="bg1"/>
                </a:solidFill>
                <a:latin typeface="Century Gothic"/>
                <a:ea typeface="Times New Roman" panose="02020603050405020304" pitchFamily="18" charset="0"/>
                <a:cs typeface="Century Gothic"/>
                <a:sym typeface="Wingdings"/>
              </a:rPr>
              <a:t>Static Cold Storage</a:t>
            </a:r>
          </a:p>
        </p:txBody>
      </p:sp>
      <p:sp>
        <p:nvSpPr>
          <p:cNvPr id="15" name="Rectangle 4">
            <a:extLst>
              <a:ext uri="{FF2B5EF4-FFF2-40B4-BE49-F238E27FC236}">
                <a16:creationId xmlns:a16="http://schemas.microsoft.com/office/drawing/2014/main" id="{17FEBB3C-1E4C-49CC-B84D-26C9B6570E23}"/>
              </a:ext>
            </a:extLst>
          </p:cNvPr>
          <p:cNvSpPr/>
          <p:nvPr/>
        </p:nvSpPr>
        <p:spPr>
          <a:xfrm>
            <a:off x="4664140" y="3458844"/>
            <a:ext cx="4096504" cy="702756"/>
          </a:xfrm>
          <a:prstGeom prst="rect">
            <a:avLst/>
          </a:prstGeom>
        </p:spPr>
        <p:txBody>
          <a:bodyPr wrap="square">
            <a:spAutoFit/>
          </a:bodyPr>
          <a:lstStyle/>
          <a:p>
            <a:pPr marL="177800">
              <a:spcBef>
                <a:spcPts val="200"/>
              </a:spcBef>
              <a:spcAft>
                <a:spcPts val="1200"/>
              </a:spcAft>
            </a:pPr>
            <a:r>
              <a:rPr lang="en-US" sz="1400" b="1" dirty="0">
                <a:solidFill>
                  <a:schemeClr val="bg1"/>
                </a:solidFill>
                <a:latin typeface="Century Gothic"/>
                <a:ea typeface="Times New Roman" panose="02020603050405020304" pitchFamily="18" charset="0"/>
                <a:cs typeface="Century Gothic"/>
                <a:sym typeface="Wingdings"/>
              </a:rPr>
              <a:t>Static Cold Storage </a:t>
            </a:r>
            <a:r>
              <a:rPr lang="en-US" sz="1400" dirty="0">
                <a:solidFill>
                  <a:schemeClr val="bg1"/>
                </a:solidFill>
                <a:latin typeface="Century Gothic"/>
                <a:ea typeface="Times New Roman" panose="02020603050405020304" pitchFamily="18" charset="0"/>
                <a:cs typeface="Century Gothic"/>
                <a:sym typeface="Wingdings"/>
              </a:rPr>
              <a:t>(</a:t>
            </a:r>
            <a:r>
              <a:rPr lang="en-US" sz="1400" dirty="0" err="1">
                <a:solidFill>
                  <a:schemeClr val="bg1"/>
                </a:solidFill>
                <a:latin typeface="Century Gothic"/>
                <a:ea typeface="Times New Roman" panose="02020603050405020304" pitchFamily="18" charset="0"/>
                <a:cs typeface="Century Gothic"/>
                <a:sym typeface="Wingdings"/>
              </a:rPr>
              <a:t>Perfadex</a:t>
            </a:r>
            <a:r>
              <a:rPr lang="en-US" sz="1400" dirty="0">
                <a:solidFill>
                  <a:schemeClr val="bg1"/>
                </a:solidFill>
                <a:latin typeface="Century Gothic"/>
                <a:ea typeface="Times New Roman" panose="02020603050405020304" pitchFamily="18" charset="0"/>
                <a:cs typeface="Century Gothic"/>
                <a:sym typeface="Wingdings"/>
              </a:rPr>
              <a:t>/Plus)</a:t>
            </a:r>
          </a:p>
          <a:p>
            <a:pPr marL="177800">
              <a:spcBef>
                <a:spcPts val="200"/>
              </a:spcBef>
              <a:spcAft>
                <a:spcPts val="1200"/>
              </a:spcAft>
            </a:pPr>
            <a:r>
              <a:rPr lang="en-US" sz="1400" i="1" dirty="0">
                <a:solidFill>
                  <a:schemeClr val="bg1"/>
                </a:solidFill>
                <a:latin typeface="Century Gothic"/>
                <a:ea typeface="Times New Roman" panose="02020603050405020304" pitchFamily="18" charset="0"/>
                <a:cs typeface="Century Gothic"/>
                <a:sym typeface="Wingdings"/>
              </a:rPr>
              <a:t>EVLP</a:t>
            </a:r>
          </a:p>
        </p:txBody>
      </p:sp>
      <p:sp>
        <p:nvSpPr>
          <p:cNvPr id="17" name="Rectangle 4">
            <a:extLst>
              <a:ext uri="{FF2B5EF4-FFF2-40B4-BE49-F238E27FC236}">
                <a16:creationId xmlns:a16="http://schemas.microsoft.com/office/drawing/2014/main" id="{AD2D9D47-C502-4A15-BC7F-C2F0776205E7}"/>
              </a:ext>
            </a:extLst>
          </p:cNvPr>
          <p:cNvSpPr/>
          <p:nvPr/>
        </p:nvSpPr>
        <p:spPr>
          <a:xfrm>
            <a:off x="4679380" y="5213349"/>
            <a:ext cx="4096504" cy="1097736"/>
          </a:xfrm>
          <a:prstGeom prst="rect">
            <a:avLst/>
          </a:prstGeom>
        </p:spPr>
        <p:txBody>
          <a:bodyPr wrap="square">
            <a:spAutoFit/>
          </a:bodyPr>
          <a:lstStyle/>
          <a:p>
            <a:pPr marL="177800">
              <a:spcBef>
                <a:spcPts val="200"/>
              </a:spcBef>
              <a:spcAft>
                <a:spcPts val="1200"/>
              </a:spcAft>
            </a:pPr>
            <a:r>
              <a:rPr lang="en-US" sz="1400" b="1" dirty="0">
                <a:solidFill>
                  <a:schemeClr val="bg1"/>
                </a:solidFill>
                <a:latin typeface="Century Gothic"/>
                <a:ea typeface="Times New Roman" panose="02020603050405020304" pitchFamily="18" charset="0"/>
                <a:cs typeface="Century Gothic"/>
                <a:sym typeface="Wingdings"/>
              </a:rPr>
              <a:t>Hypothermic Machine Perfusion</a:t>
            </a:r>
          </a:p>
          <a:p>
            <a:pPr marL="177800">
              <a:spcBef>
                <a:spcPts val="200"/>
              </a:spcBef>
              <a:spcAft>
                <a:spcPts val="1200"/>
              </a:spcAft>
            </a:pPr>
            <a:r>
              <a:rPr lang="en-US" sz="1400" i="1" dirty="0">
                <a:solidFill>
                  <a:schemeClr val="bg1"/>
                </a:solidFill>
                <a:latin typeface="Century Gothic"/>
                <a:ea typeface="Times New Roman" panose="02020603050405020304" pitchFamily="18" charset="0"/>
                <a:cs typeface="Century Gothic"/>
                <a:sym typeface="Wingdings"/>
              </a:rPr>
              <a:t>Normothermic Machine Perfusion</a:t>
            </a:r>
          </a:p>
          <a:p>
            <a:pPr marL="177800">
              <a:spcBef>
                <a:spcPts val="200"/>
              </a:spcBef>
              <a:spcAft>
                <a:spcPts val="1200"/>
              </a:spcAft>
            </a:pPr>
            <a:r>
              <a:rPr lang="en-US" sz="1400" i="1" dirty="0">
                <a:solidFill>
                  <a:schemeClr val="bg1"/>
                </a:solidFill>
                <a:latin typeface="Century Gothic"/>
                <a:ea typeface="Times New Roman" panose="02020603050405020304" pitchFamily="18" charset="0"/>
                <a:cs typeface="Century Gothic"/>
                <a:sym typeface="Wingdings"/>
              </a:rPr>
              <a:t>Static Cold Storage</a:t>
            </a:r>
          </a:p>
        </p:txBody>
      </p:sp>
      <p:sp>
        <p:nvSpPr>
          <p:cNvPr id="18" name="Ellips 17">
            <a:extLst>
              <a:ext uri="{FF2B5EF4-FFF2-40B4-BE49-F238E27FC236}">
                <a16:creationId xmlns:a16="http://schemas.microsoft.com/office/drawing/2014/main" id="{7556EC45-C539-4082-BAE4-D5853B8E0DA7}"/>
              </a:ext>
            </a:extLst>
          </p:cNvPr>
          <p:cNvSpPr/>
          <p:nvPr/>
        </p:nvSpPr>
        <p:spPr>
          <a:xfrm>
            <a:off x="969665" y="1768728"/>
            <a:ext cx="923143" cy="903225"/>
          </a:xfrm>
          <a:prstGeom prst="ellipse">
            <a:avLst/>
          </a:prstGeom>
          <a:solidFill>
            <a:schemeClr val="bg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sv-SE" sz="3600" b="1" dirty="0">
                <a:solidFill>
                  <a:schemeClr val="bg1"/>
                </a:solidFill>
                <a:latin typeface="Century Gothic" panose="020B0502020202020204" pitchFamily="34" charset="0"/>
              </a:rPr>
              <a:t>1</a:t>
            </a:r>
            <a:endParaRPr lang="sv-SE" sz="2000" b="1" dirty="0">
              <a:solidFill>
                <a:schemeClr val="bg1"/>
              </a:solidFill>
              <a:latin typeface="Century Gothic" panose="020B0502020202020204" pitchFamily="34" charset="0"/>
            </a:endParaRPr>
          </a:p>
        </p:txBody>
      </p:sp>
      <p:sp>
        <p:nvSpPr>
          <p:cNvPr id="19" name="Ellips 18">
            <a:extLst>
              <a:ext uri="{FF2B5EF4-FFF2-40B4-BE49-F238E27FC236}">
                <a16:creationId xmlns:a16="http://schemas.microsoft.com/office/drawing/2014/main" id="{920E5B48-0EA4-4907-9E21-66435DD89504}"/>
              </a:ext>
            </a:extLst>
          </p:cNvPr>
          <p:cNvSpPr/>
          <p:nvPr/>
        </p:nvSpPr>
        <p:spPr>
          <a:xfrm>
            <a:off x="966617" y="3367404"/>
            <a:ext cx="923143" cy="903225"/>
          </a:xfrm>
          <a:prstGeom prst="ellipse">
            <a:avLst/>
          </a:prstGeom>
          <a:solidFill>
            <a:schemeClr val="bg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sv-SE" sz="3600" b="1" dirty="0">
                <a:solidFill>
                  <a:schemeClr val="bg1"/>
                </a:solidFill>
                <a:latin typeface="Century Gothic" panose="020B0502020202020204" pitchFamily="34" charset="0"/>
              </a:rPr>
              <a:t>2</a:t>
            </a:r>
            <a:endParaRPr lang="sv-SE" sz="2000" b="1" dirty="0">
              <a:solidFill>
                <a:schemeClr val="bg1"/>
              </a:solidFill>
              <a:latin typeface="Century Gothic" panose="020B0502020202020204" pitchFamily="34" charset="0"/>
            </a:endParaRPr>
          </a:p>
        </p:txBody>
      </p:sp>
      <p:sp>
        <p:nvSpPr>
          <p:cNvPr id="20" name="Ellips 19">
            <a:extLst>
              <a:ext uri="{FF2B5EF4-FFF2-40B4-BE49-F238E27FC236}">
                <a16:creationId xmlns:a16="http://schemas.microsoft.com/office/drawing/2014/main" id="{0E701636-13ED-4F26-B0E6-2E4377D3FDEE}"/>
              </a:ext>
            </a:extLst>
          </p:cNvPr>
          <p:cNvSpPr/>
          <p:nvPr/>
        </p:nvSpPr>
        <p:spPr>
          <a:xfrm>
            <a:off x="972713" y="5121909"/>
            <a:ext cx="923143" cy="903225"/>
          </a:xfrm>
          <a:prstGeom prst="ellipse">
            <a:avLst/>
          </a:prstGeom>
          <a:solidFill>
            <a:schemeClr val="bg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sv-SE" sz="3600" b="1" dirty="0">
                <a:solidFill>
                  <a:schemeClr val="bg1"/>
                </a:solidFill>
                <a:latin typeface="Century Gothic" panose="020B0502020202020204" pitchFamily="34" charset="0"/>
              </a:rPr>
              <a:t>3</a:t>
            </a:r>
            <a:endParaRPr lang="sv-SE" sz="2000" b="1" dirty="0">
              <a:solidFill>
                <a:schemeClr val="bg1"/>
              </a:solidFill>
              <a:latin typeface="Century Gothic" panose="020B0502020202020204" pitchFamily="34" charset="0"/>
            </a:endParaRPr>
          </a:p>
        </p:txBody>
      </p:sp>
      <p:sp>
        <p:nvSpPr>
          <p:cNvPr id="22" name="Rectangle 29">
            <a:extLst>
              <a:ext uri="{FF2B5EF4-FFF2-40B4-BE49-F238E27FC236}">
                <a16:creationId xmlns:a16="http://schemas.microsoft.com/office/drawing/2014/main" id="{F2E0BDF3-7C43-4702-9048-08ED7B5A3060}"/>
              </a:ext>
            </a:extLst>
          </p:cNvPr>
          <p:cNvSpPr/>
          <p:nvPr/>
        </p:nvSpPr>
        <p:spPr>
          <a:xfrm>
            <a:off x="581025" y="3086100"/>
            <a:ext cx="7839075" cy="1638405"/>
          </a:xfrm>
          <a:prstGeom prst="rect">
            <a:avLst/>
          </a:prstGeom>
          <a:solidFill>
            <a:schemeClr val="bg1">
              <a:lumMod val="75000"/>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b="1">
              <a:ln w="6350" cmpd="sng">
                <a:solidFill>
                  <a:schemeClr val="tx1"/>
                </a:solidFill>
              </a:ln>
              <a:solidFill>
                <a:schemeClr val="bg1"/>
              </a:solidFill>
              <a:latin typeface="Century Gothic" panose="020B0502020202020204" pitchFamily="34" charset="0"/>
            </a:endParaRPr>
          </a:p>
        </p:txBody>
      </p:sp>
      <p:sp>
        <p:nvSpPr>
          <p:cNvPr id="23" name="Rectangle 29">
            <a:extLst>
              <a:ext uri="{FF2B5EF4-FFF2-40B4-BE49-F238E27FC236}">
                <a16:creationId xmlns:a16="http://schemas.microsoft.com/office/drawing/2014/main" id="{F08C72A4-FF7C-45F1-B0E5-5CF0A734D2CF}"/>
              </a:ext>
            </a:extLst>
          </p:cNvPr>
          <p:cNvSpPr/>
          <p:nvPr/>
        </p:nvSpPr>
        <p:spPr>
          <a:xfrm>
            <a:off x="600075" y="4810125"/>
            <a:ext cx="7839075" cy="1638405"/>
          </a:xfrm>
          <a:prstGeom prst="rect">
            <a:avLst/>
          </a:prstGeom>
          <a:solidFill>
            <a:schemeClr val="bg1">
              <a:lumMod val="75000"/>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b="1">
              <a:ln w="6350" cmpd="sng">
                <a:solidFill>
                  <a:schemeClr val="tx1"/>
                </a:solidFill>
              </a:ln>
              <a:solidFill>
                <a:schemeClr val="bg1"/>
              </a:solidFill>
              <a:latin typeface="Century Gothic" panose="020B0502020202020204" pitchFamily="34" charset="0"/>
            </a:endParaRPr>
          </a:p>
        </p:txBody>
      </p:sp>
      <p:sp>
        <p:nvSpPr>
          <p:cNvPr id="2" name="textruta 1">
            <a:extLst>
              <a:ext uri="{FF2B5EF4-FFF2-40B4-BE49-F238E27FC236}">
                <a16:creationId xmlns:a16="http://schemas.microsoft.com/office/drawing/2014/main" id="{8B525D8E-4772-4CD9-8854-1C5727CB0C2D}"/>
              </a:ext>
            </a:extLst>
          </p:cNvPr>
          <p:cNvSpPr txBox="1"/>
          <p:nvPr/>
        </p:nvSpPr>
        <p:spPr>
          <a:xfrm>
            <a:off x="4792534" y="1435781"/>
            <a:ext cx="896399" cy="353943"/>
          </a:xfrm>
          <a:prstGeom prst="rect">
            <a:avLst/>
          </a:prstGeom>
          <a:noFill/>
        </p:spPr>
        <p:txBody>
          <a:bodyPr wrap="none" rtlCol="0">
            <a:spAutoFit/>
          </a:bodyPr>
          <a:lstStyle/>
          <a:p>
            <a:r>
              <a:rPr lang="sv-SE" sz="1700" dirty="0" err="1">
                <a:solidFill>
                  <a:schemeClr val="bg1"/>
                </a:solidFill>
                <a:latin typeface="Century Gothic" panose="020B0502020202020204" pitchFamily="34" charset="0"/>
              </a:rPr>
              <a:t>Kidney</a:t>
            </a:r>
            <a:endParaRPr lang="sv-SE" sz="1700" dirty="0">
              <a:solidFill>
                <a:schemeClr val="bg1"/>
              </a:solidFill>
              <a:latin typeface="Century Gothic" panose="020B0502020202020204" pitchFamily="34" charset="0"/>
            </a:endParaRPr>
          </a:p>
        </p:txBody>
      </p:sp>
      <p:sp>
        <p:nvSpPr>
          <p:cNvPr id="24" name="textruta 23">
            <a:extLst>
              <a:ext uri="{FF2B5EF4-FFF2-40B4-BE49-F238E27FC236}">
                <a16:creationId xmlns:a16="http://schemas.microsoft.com/office/drawing/2014/main" id="{B3765473-4838-43C5-8DAB-DEC13B208D53}"/>
              </a:ext>
            </a:extLst>
          </p:cNvPr>
          <p:cNvSpPr txBox="1"/>
          <p:nvPr/>
        </p:nvSpPr>
        <p:spPr>
          <a:xfrm>
            <a:off x="4806390" y="3139891"/>
            <a:ext cx="699230" cy="353943"/>
          </a:xfrm>
          <a:prstGeom prst="rect">
            <a:avLst/>
          </a:prstGeom>
          <a:noFill/>
        </p:spPr>
        <p:txBody>
          <a:bodyPr wrap="none" rtlCol="0">
            <a:spAutoFit/>
          </a:bodyPr>
          <a:lstStyle/>
          <a:p>
            <a:r>
              <a:rPr lang="sv-SE" sz="1700" dirty="0" err="1">
                <a:solidFill>
                  <a:schemeClr val="bg1"/>
                </a:solidFill>
                <a:latin typeface="Century Gothic" panose="020B0502020202020204" pitchFamily="34" charset="0"/>
              </a:rPr>
              <a:t>Lung</a:t>
            </a:r>
            <a:endParaRPr lang="sv-SE" sz="1700" dirty="0">
              <a:solidFill>
                <a:schemeClr val="bg1"/>
              </a:solidFill>
              <a:latin typeface="Century Gothic" panose="020B0502020202020204" pitchFamily="34" charset="0"/>
            </a:endParaRPr>
          </a:p>
        </p:txBody>
      </p:sp>
      <p:sp>
        <p:nvSpPr>
          <p:cNvPr id="25" name="textruta 24">
            <a:extLst>
              <a:ext uri="{FF2B5EF4-FFF2-40B4-BE49-F238E27FC236}">
                <a16:creationId xmlns:a16="http://schemas.microsoft.com/office/drawing/2014/main" id="{AFC89DDA-4D3B-4E8E-9F35-66DCA20B1D7E}"/>
              </a:ext>
            </a:extLst>
          </p:cNvPr>
          <p:cNvSpPr txBox="1"/>
          <p:nvPr/>
        </p:nvSpPr>
        <p:spPr>
          <a:xfrm>
            <a:off x="4827169" y="4927136"/>
            <a:ext cx="655949" cy="353943"/>
          </a:xfrm>
          <a:prstGeom prst="rect">
            <a:avLst/>
          </a:prstGeom>
          <a:noFill/>
        </p:spPr>
        <p:txBody>
          <a:bodyPr wrap="none" rtlCol="0">
            <a:spAutoFit/>
          </a:bodyPr>
          <a:lstStyle/>
          <a:p>
            <a:r>
              <a:rPr lang="sv-SE" sz="1700" dirty="0">
                <a:solidFill>
                  <a:schemeClr val="bg1"/>
                </a:solidFill>
                <a:latin typeface="Century Gothic" panose="020B0502020202020204" pitchFamily="34" charset="0"/>
              </a:rPr>
              <a:t>Liver</a:t>
            </a:r>
          </a:p>
        </p:txBody>
      </p:sp>
    </p:spTree>
    <p:extLst>
      <p:ext uri="{BB962C8B-B14F-4D97-AF65-F5344CB8AC3E}">
        <p14:creationId xmlns:p14="http://schemas.microsoft.com/office/powerpoint/2010/main" val="5839734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Bildobjekt 26">
            <a:extLst>
              <a:ext uri="{FF2B5EF4-FFF2-40B4-BE49-F238E27FC236}">
                <a16:creationId xmlns:a16="http://schemas.microsoft.com/office/drawing/2014/main" id="{EDB1A96A-929E-4AC0-BB83-62637321E7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026" name="Picture 2" descr="IMPRA® Vascular Grafts | Bard has joined BD">
            <a:extLst>
              <a:ext uri="{FF2B5EF4-FFF2-40B4-BE49-F238E27FC236}">
                <a16:creationId xmlns:a16="http://schemas.microsoft.com/office/drawing/2014/main" id="{E0840FD9-BD0C-4C0F-A19C-ABFC2B05C86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6239" y="405089"/>
            <a:ext cx="3075437" cy="2196741"/>
          </a:xfrm>
          <a:prstGeom prst="rect">
            <a:avLst/>
          </a:prstGeom>
          <a:noFill/>
          <a:extLst>
            <a:ext uri="{909E8E84-426E-40DD-AFC4-6F175D3DCCD1}">
              <a14:hiddenFill xmlns:a14="http://schemas.microsoft.com/office/drawing/2010/main">
                <a:solidFill>
                  <a:srgbClr val="FFFFFF"/>
                </a:solidFill>
              </a14:hiddenFill>
            </a:ext>
          </a:extLst>
        </p:spPr>
      </p:pic>
      <p:grpSp>
        <p:nvGrpSpPr>
          <p:cNvPr id="41" name="Group 45">
            <a:extLst>
              <a:ext uri="{FF2B5EF4-FFF2-40B4-BE49-F238E27FC236}">
                <a16:creationId xmlns:a16="http://schemas.microsoft.com/office/drawing/2014/main" id="{187EB6C9-F411-41F7-8298-52788D74A31D}"/>
              </a:ext>
            </a:extLst>
          </p:cNvPr>
          <p:cNvGrpSpPr/>
          <p:nvPr/>
        </p:nvGrpSpPr>
        <p:grpSpPr>
          <a:xfrm>
            <a:off x="191252" y="6559899"/>
            <a:ext cx="8761494" cy="227014"/>
            <a:chOff x="173812" y="6456923"/>
            <a:chExt cx="8761494" cy="227014"/>
          </a:xfrm>
        </p:grpSpPr>
        <p:pic>
          <p:nvPicPr>
            <p:cNvPr id="42" name="Picture 15">
              <a:extLst>
                <a:ext uri="{FF2B5EF4-FFF2-40B4-BE49-F238E27FC236}">
                  <a16:creationId xmlns:a16="http://schemas.microsoft.com/office/drawing/2014/main" id="{0ED78282-9385-4AFA-BC44-D250EEAB78B8}"/>
                </a:ext>
              </a:extLst>
            </p:cNvPr>
            <p:cNvPicPr>
              <a:picLocks noChangeAspect="1"/>
            </p:cNvPicPr>
            <p:nvPr/>
          </p:nvPicPr>
          <p:blipFill>
            <a:blip r:embed="rId5"/>
            <a:stretch>
              <a:fillRect/>
            </a:stretch>
          </p:blipFill>
          <p:spPr>
            <a:xfrm>
              <a:off x="8294922" y="6456923"/>
              <a:ext cx="640384" cy="198547"/>
            </a:xfrm>
            <a:prstGeom prst="rect">
              <a:avLst/>
            </a:prstGeom>
          </p:spPr>
        </p:pic>
        <p:sp>
          <p:nvSpPr>
            <p:cNvPr id="43" name="Slide Number Placeholder 3">
              <a:extLst>
                <a:ext uri="{FF2B5EF4-FFF2-40B4-BE49-F238E27FC236}">
                  <a16:creationId xmlns:a16="http://schemas.microsoft.com/office/drawing/2014/main" id="{6BAF568D-8678-41E9-8090-B1782B4609D0}"/>
                </a:ext>
              </a:extLst>
            </p:cNvPr>
            <p:cNvSpPr txBox="1">
              <a:spLocks/>
            </p:cNvSpPr>
            <p:nvPr/>
          </p:nvSpPr>
          <p:spPr bwMode="auto">
            <a:xfrm>
              <a:off x="173812" y="6471212"/>
              <a:ext cx="229465"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r" rtl="0" fontAlgn="base">
                <a:spcBef>
                  <a:spcPct val="0"/>
                </a:spcBef>
                <a:spcAft>
                  <a:spcPct val="0"/>
                </a:spcAft>
                <a:defRPr sz="1200" b="1" i="0" kern="1200">
                  <a:solidFill>
                    <a:srgbClr val="1A2E5E"/>
                  </a:solidFill>
                  <a:latin typeface="Calibri" pitchFamily="34" charset="0"/>
                  <a:ea typeface="+mn-ea"/>
                  <a:cs typeface="Calibri" pitchFamily="34" charset="0"/>
                </a:defRPr>
              </a:lvl1pPr>
              <a:lvl2pPr marL="457200" algn="ctr" rtl="0" fontAlgn="base">
                <a:spcBef>
                  <a:spcPct val="0"/>
                </a:spcBef>
                <a:spcAft>
                  <a:spcPct val="0"/>
                </a:spcAft>
                <a:defRPr sz="1500" i="1" kern="1200">
                  <a:solidFill>
                    <a:schemeClr val="tx1"/>
                  </a:solidFill>
                  <a:latin typeface="Arial" charset="0"/>
                  <a:ea typeface="+mn-ea"/>
                  <a:cs typeface="+mn-cs"/>
                </a:defRPr>
              </a:lvl2pPr>
              <a:lvl3pPr marL="914400" algn="ctr" rtl="0" fontAlgn="base">
                <a:spcBef>
                  <a:spcPct val="0"/>
                </a:spcBef>
                <a:spcAft>
                  <a:spcPct val="0"/>
                </a:spcAft>
                <a:defRPr sz="1500" i="1" kern="1200">
                  <a:solidFill>
                    <a:schemeClr val="tx1"/>
                  </a:solidFill>
                  <a:latin typeface="Arial" charset="0"/>
                  <a:ea typeface="+mn-ea"/>
                  <a:cs typeface="+mn-cs"/>
                </a:defRPr>
              </a:lvl3pPr>
              <a:lvl4pPr marL="1371600" algn="ctr" rtl="0" fontAlgn="base">
                <a:spcBef>
                  <a:spcPct val="0"/>
                </a:spcBef>
                <a:spcAft>
                  <a:spcPct val="0"/>
                </a:spcAft>
                <a:defRPr sz="1500" i="1" kern="1200">
                  <a:solidFill>
                    <a:schemeClr val="tx1"/>
                  </a:solidFill>
                  <a:latin typeface="Arial" charset="0"/>
                  <a:ea typeface="+mn-ea"/>
                  <a:cs typeface="+mn-cs"/>
                </a:defRPr>
              </a:lvl4pPr>
              <a:lvl5pPr marL="1828800" algn="ctr" rtl="0" fontAlgn="base">
                <a:spcBef>
                  <a:spcPct val="0"/>
                </a:spcBef>
                <a:spcAft>
                  <a:spcPct val="0"/>
                </a:spcAft>
                <a:defRPr sz="1500" i="1" kern="1200">
                  <a:solidFill>
                    <a:schemeClr val="tx1"/>
                  </a:solidFill>
                  <a:latin typeface="Arial" charset="0"/>
                  <a:ea typeface="+mn-ea"/>
                  <a:cs typeface="+mn-cs"/>
                </a:defRPr>
              </a:lvl5pPr>
              <a:lvl6pPr marL="2286000" algn="l" defTabSz="914400" rtl="0" eaLnBrk="1" latinLnBrk="0" hangingPunct="1">
                <a:defRPr sz="1500" i="1" kern="1200">
                  <a:solidFill>
                    <a:schemeClr val="tx1"/>
                  </a:solidFill>
                  <a:latin typeface="Arial" charset="0"/>
                  <a:ea typeface="+mn-ea"/>
                  <a:cs typeface="+mn-cs"/>
                </a:defRPr>
              </a:lvl6pPr>
              <a:lvl7pPr marL="2743200" algn="l" defTabSz="914400" rtl="0" eaLnBrk="1" latinLnBrk="0" hangingPunct="1">
                <a:defRPr sz="1500" i="1" kern="1200">
                  <a:solidFill>
                    <a:schemeClr val="tx1"/>
                  </a:solidFill>
                  <a:latin typeface="Arial" charset="0"/>
                  <a:ea typeface="+mn-ea"/>
                  <a:cs typeface="+mn-cs"/>
                </a:defRPr>
              </a:lvl7pPr>
              <a:lvl8pPr marL="3200400" algn="l" defTabSz="914400" rtl="0" eaLnBrk="1" latinLnBrk="0" hangingPunct="1">
                <a:defRPr sz="1500" i="1" kern="1200">
                  <a:solidFill>
                    <a:schemeClr val="tx1"/>
                  </a:solidFill>
                  <a:latin typeface="Arial" charset="0"/>
                  <a:ea typeface="+mn-ea"/>
                  <a:cs typeface="+mn-cs"/>
                </a:defRPr>
              </a:lvl8pPr>
              <a:lvl9pPr marL="3657600" algn="l" defTabSz="914400" rtl="0" eaLnBrk="1" latinLnBrk="0" hangingPunct="1">
                <a:defRPr sz="1500" i="1" kern="1200">
                  <a:solidFill>
                    <a:schemeClr val="tx1"/>
                  </a:solidFill>
                  <a:latin typeface="Arial" charset="0"/>
                  <a:ea typeface="+mn-ea"/>
                  <a:cs typeface="+mn-cs"/>
                </a:defRPr>
              </a:lvl9pPr>
            </a:lstStyle>
            <a:p>
              <a:pPr algn="ctr"/>
              <a:fld id="{1DB3CFCC-E593-4833-9A89-BA51E30A354E}" type="slidenum">
                <a:rPr lang="nb-NO" altLang="nn-NO" sz="900" smtClean="0">
                  <a:solidFill>
                    <a:schemeClr val="bg1"/>
                  </a:solidFill>
                </a:rPr>
                <a:pPr algn="ctr"/>
                <a:t>15</a:t>
              </a:fld>
              <a:endParaRPr lang="nb-NO" altLang="nn-NO" sz="900" dirty="0">
                <a:solidFill>
                  <a:schemeClr val="bg1"/>
                </a:solidFill>
              </a:endParaRPr>
            </a:p>
          </p:txBody>
        </p:sp>
      </p:grpSp>
      <p:sp>
        <p:nvSpPr>
          <p:cNvPr id="69" name="Rectangle 6">
            <a:extLst>
              <a:ext uri="{FF2B5EF4-FFF2-40B4-BE49-F238E27FC236}">
                <a16:creationId xmlns:a16="http://schemas.microsoft.com/office/drawing/2014/main" id="{BAAEE60C-9BD2-400F-BD50-F0BE04A56674}"/>
              </a:ext>
            </a:extLst>
          </p:cNvPr>
          <p:cNvSpPr/>
          <p:nvPr/>
        </p:nvSpPr>
        <p:spPr>
          <a:xfrm>
            <a:off x="363567" y="187072"/>
            <a:ext cx="8659118" cy="441916"/>
          </a:xfrm>
          <a:prstGeom prst="rect">
            <a:avLst/>
          </a:prstGeom>
        </p:spPr>
        <p:txBody>
          <a:bodyPr wrap="square">
            <a:spAutoFit/>
          </a:bodyPr>
          <a:lstStyle/>
          <a:p>
            <a:pPr>
              <a:lnSpc>
                <a:spcPct val="120000"/>
              </a:lnSpc>
            </a:pPr>
            <a:r>
              <a:rPr lang="sv-SE" sz="2100" b="1" dirty="0" err="1">
                <a:solidFill>
                  <a:schemeClr val="bg1"/>
                </a:solidFill>
                <a:latin typeface="Century Gothic"/>
                <a:cs typeface="Century Gothic"/>
              </a:rPr>
              <a:t>Customer</a:t>
            </a:r>
            <a:r>
              <a:rPr lang="sv-SE" sz="2100" b="1" dirty="0">
                <a:solidFill>
                  <a:schemeClr val="bg1"/>
                </a:solidFill>
                <a:latin typeface="Century Gothic"/>
                <a:cs typeface="Century Gothic"/>
              </a:rPr>
              <a:t> </a:t>
            </a:r>
            <a:r>
              <a:rPr lang="sv-SE" sz="2100" b="1" dirty="0" err="1">
                <a:solidFill>
                  <a:schemeClr val="bg1"/>
                </a:solidFill>
                <a:latin typeface="Century Gothic"/>
                <a:cs typeface="Century Gothic"/>
              </a:rPr>
              <a:t>development</a:t>
            </a:r>
            <a:r>
              <a:rPr lang="sv-SE" sz="2100" b="1" dirty="0">
                <a:solidFill>
                  <a:schemeClr val="bg1"/>
                </a:solidFill>
                <a:latin typeface="Century Gothic"/>
                <a:cs typeface="Century Gothic"/>
              </a:rPr>
              <a:t> for </a:t>
            </a:r>
            <a:r>
              <a:rPr lang="sv-SE" sz="2100" b="1" dirty="0" err="1">
                <a:solidFill>
                  <a:schemeClr val="bg1"/>
                </a:solidFill>
                <a:latin typeface="Century Gothic"/>
                <a:cs typeface="Century Gothic"/>
              </a:rPr>
              <a:t>medical</a:t>
            </a:r>
            <a:r>
              <a:rPr lang="sv-SE" sz="2100" b="1" dirty="0">
                <a:solidFill>
                  <a:schemeClr val="bg1"/>
                </a:solidFill>
                <a:latin typeface="Century Gothic"/>
                <a:cs typeface="Century Gothic"/>
              </a:rPr>
              <a:t> </a:t>
            </a:r>
            <a:r>
              <a:rPr lang="sv-SE" sz="2100" b="1" dirty="0" err="1">
                <a:solidFill>
                  <a:schemeClr val="bg1"/>
                </a:solidFill>
                <a:latin typeface="Century Gothic"/>
                <a:cs typeface="Century Gothic"/>
              </a:rPr>
              <a:t>device</a:t>
            </a:r>
            <a:r>
              <a:rPr lang="sv-SE" sz="2100" b="1" dirty="0">
                <a:solidFill>
                  <a:schemeClr val="bg1"/>
                </a:solidFill>
                <a:latin typeface="Century Gothic"/>
                <a:cs typeface="Century Gothic"/>
              </a:rPr>
              <a:t> </a:t>
            </a:r>
            <a:r>
              <a:rPr lang="sv-SE" sz="2100" b="1" dirty="0" err="1">
                <a:solidFill>
                  <a:schemeClr val="bg1"/>
                </a:solidFill>
                <a:latin typeface="Century Gothic"/>
                <a:cs typeface="Century Gothic"/>
              </a:rPr>
              <a:t>coating</a:t>
            </a:r>
            <a:endParaRPr lang="en-US" sz="2100" b="1" dirty="0">
              <a:solidFill>
                <a:schemeClr val="bg1"/>
              </a:solidFill>
              <a:latin typeface="Century Gothic"/>
              <a:cs typeface="Century Gothic"/>
            </a:endParaRPr>
          </a:p>
        </p:txBody>
      </p:sp>
      <p:sp>
        <p:nvSpPr>
          <p:cNvPr id="9" name="TextBox 10">
            <a:extLst>
              <a:ext uri="{FF2B5EF4-FFF2-40B4-BE49-F238E27FC236}">
                <a16:creationId xmlns:a16="http://schemas.microsoft.com/office/drawing/2014/main" id="{82CD5CE1-77EF-4BA5-9C7E-452280697B84}"/>
              </a:ext>
            </a:extLst>
          </p:cNvPr>
          <p:cNvSpPr txBox="1"/>
          <p:nvPr/>
        </p:nvSpPr>
        <p:spPr>
          <a:xfrm>
            <a:off x="2747149" y="2192355"/>
            <a:ext cx="184666" cy="369332"/>
          </a:xfrm>
          <a:prstGeom prst="rect">
            <a:avLst/>
          </a:prstGeom>
          <a:noFill/>
        </p:spPr>
        <p:txBody>
          <a:bodyPr wrap="none" rtlCol="0">
            <a:spAutoFit/>
          </a:bodyPr>
          <a:lstStyle/>
          <a:p>
            <a:endParaRPr lang="en-US" dirty="0">
              <a:solidFill>
                <a:schemeClr val="bg1"/>
              </a:solidFill>
            </a:endParaRPr>
          </a:p>
        </p:txBody>
      </p:sp>
      <p:sp>
        <p:nvSpPr>
          <p:cNvPr id="10" name="TextBox 10">
            <a:extLst>
              <a:ext uri="{FF2B5EF4-FFF2-40B4-BE49-F238E27FC236}">
                <a16:creationId xmlns:a16="http://schemas.microsoft.com/office/drawing/2014/main" id="{500ADFEF-8C8C-40A0-83E3-F39CD21A0F3C}"/>
              </a:ext>
            </a:extLst>
          </p:cNvPr>
          <p:cNvSpPr txBox="1"/>
          <p:nvPr/>
        </p:nvSpPr>
        <p:spPr>
          <a:xfrm>
            <a:off x="2747149" y="2192355"/>
            <a:ext cx="184666" cy="369332"/>
          </a:xfrm>
          <a:prstGeom prst="rect">
            <a:avLst/>
          </a:prstGeom>
          <a:noFill/>
        </p:spPr>
        <p:txBody>
          <a:bodyPr wrap="none" rtlCol="0">
            <a:spAutoFit/>
          </a:bodyPr>
          <a:lstStyle/>
          <a:p>
            <a:endParaRPr lang="en-US" dirty="0">
              <a:solidFill>
                <a:schemeClr val="bg1"/>
              </a:solidFill>
            </a:endParaRPr>
          </a:p>
        </p:txBody>
      </p:sp>
      <p:sp>
        <p:nvSpPr>
          <p:cNvPr id="22" name="Rectangle 29">
            <a:extLst>
              <a:ext uri="{FF2B5EF4-FFF2-40B4-BE49-F238E27FC236}">
                <a16:creationId xmlns:a16="http://schemas.microsoft.com/office/drawing/2014/main" id="{F2E0BDF3-7C43-4702-9048-08ED7B5A3060}"/>
              </a:ext>
            </a:extLst>
          </p:cNvPr>
          <p:cNvSpPr/>
          <p:nvPr/>
        </p:nvSpPr>
        <p:spPr>
          <a:xfrm>
            <a:off x="523875" y="2085975"/>
            <a:ext cx="8115300" cy="3952875"/>
          </a:xfrm>
          <a:prstGeom prst="rect">
            <a:avLst/>
          </a:prstGeom>
          <a:solidFill>
            <a:schemeClr val="bg1">
              <a:lumMod val="75000"/>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b="1" dirty="0">
              <a:ln w="6350" cmpd="sng">
                <a:solidFill>
                  <a:schemeClr val="tx1"/>
                </a:solidFill>
              </a:ln>
              <a:solidFill>
                <a:schemeClr val="bg1"/>
              </a:solidFill>
              <a:latin typeface="Century Gothic" panose="020B0502020202020204" pitchFamily="34" charset="0"/>
            </a:endParaRPr>
          </a:p>
        </p:txBody>
      </p:sp>
      <p:sp>
        <p:nvSpPr>
          <p:cNvPr id="15" name="Rectangle 4">
            <a:extLst>
              <a:ext uri="{FF2B5EF4-FFF2-40B4-BE49-F238E27FC236}">
                <a16:creationId xmlns:a16="http://schemas.microsoft.com/office/drawing/2014/main" id="{17FEBB3C-1E4C-49CC-B84D-26C9B6570E23}"/>
              </a:ext>
            </a:extLst>
          </p:cNvPr>
          <p:cNvSpPr/>
          <p:nvPr/>
        </p:nvSpPr>
        <p:spPr>
          <a:xfrm>
            <a:off x="523875" y="2433345"/>
            <a:ext cx="7620000" cy="3247043"/>
          </a:xfrm>
          <a:prstGeom prst="rect">
            <a:avLst/>
          </a:prstGeom>
        </p:spPr>
        <p:txBody>
          <a:bodyPr wrap="square">
            <a:spAutoFit/>
          </a:bodyPr>
          <a:lstStyle/>
          <a:p>
            <a:pPr marL="463550" indent="-285750">
              <a:spcBef>
                <a:spcPts val="200"/>
              </a:spcBef>
              <a:spcAft>
                <a:spcPts val="1200"/>
              </a:spcAft>
              <a:buFont typeface="Arial" panose="020B0604020202020204" pitchFamily="34" charset="0"/>
              <a:buChar char="•"/>
            </a:pPr>
            <a:r>
              <a:rPr lang="en-US" sz="1700" dirty="0">
                <a:solidFill>
                  <a:schemeClr val="bg1"/>
                </a:solidFill>
                <a:latin typeface="Century Gothic"/>
                <a:ea typeface="Times New Roman" panose="02020603050405020304" pitchFamily="18" charset="0"/>
                <a:cs typeface="Century Gothic"/>
                <a:sym typeface="Wingdings"/>
              </a:rPr>
              <a:t>Corline maintains capability to heparin modify implants in order to secure function and reduce patient risks</a:t>
            </a:r>
          </a:p>
          <a:p>
            <a:pPr marL="463550" indent="-285750">
              <a:spcBef>
                <a:spcPts val="200"/>
              </a:spcBef>
              <a:spcAft>
                <a:spcPts val="1200"/>
              </a:spcAft>
              <a:buFont typeface="Arial" panose="020B0604020202020204" pitchFamily="34" charset="0"/>
              <a:buChar char="•"/>
            </a:pPr>
            <a:r>
              <a:rPr lang="en-US" sz="1700" dirty="0">
                <a:solidFill>
                  <a:schemeClr val="bg1"/>
                </a:solidFill>
                <a:latin typeface="Century Gothic"/>
                <a:ea typeface="Times New Roman" panose="02020603050405020304" pitchFamily="18" charset="0"/>
                <a:cs typeface="Century Gothic"/>
                <a:sym typeface="Wingdings"/>
              </a:rPr>
              <a:t>More than 100,000 coronary stents have been modified with CHC™ to improve blood compatibility </a:t>
            </a:r>
          </a:p>
          <a:p>
            <a:pPr marL="463550" indent="-285750">
              <a:spcBef>
                <a:spcPts val="200"/>
              </a:spcBef>
              <a:spcAft>
                <a:spcPts val="1200"/>
              </a:spcAft>
              <a:buFont typeface="Arial" panose="020B0604020202020204" pitchFamily="34" charset="0"/>
              <a:buChar char="•"/>
            </a:pPr>
            <a:r>
              <a:rPr lang="en-US" sz="1700" dirty="0">
                <a:solidFill>
                  <a:schemeClr val="bg1"/>
                </a:solidFill>
                <a:latin typeface="Century Gothic"/>
                <a:ea typeface="Times New Roman" panose="02020603050405020304" pitchFamily="18" charset="0"/>
                <a:cs typeface="Century Gothic"/>
                <a:sym typeface="Wingdings"/>
              </a:rPr>
              <a:t>LOI and development agreement for out-licensing of technology for ablation catheter application and in development process with 5-7 other customers in different stages of feasibility testing and process development</a:t>
            </a:r>
          </a:p>
          <a:p>
            <a:pPr marL="463550" indent="-285750">
              <a:spcBef>
                <a:spcPts val="200"/>
              </a:spcBef>
              <a:spcAft>
                <a:spcPts val="1200"/>
              </a:spcAft>
              <a:buFont typeface="Arial" panose="020B0604020202020204" pitchFamily="34" charset="0"/>
              <a:buChar char="•"/>
            </a:pPr>
            <a:r>
              <a:rPr lang="en-US" sz="1700" dirty="0">
                <a:solidFill>
                  <a:schemeClr val="bg1"/>
                </a:solidFill>
                <a:latin typeface="Century Gothic"/>
                <a:ea typeface="Times New Roman" panose="02020603050405020304" pitchFamily="18" charset="0"/>
                <a:cs typeface="Century Gothic"/>
                <a:sym typeface="Wingdings"/>
              </a:rPr>
              <a:t>Significant revenue potential for application of CHC™ in medical devices</a:t>
            </a:r>
          </a:p>
        </p:txBody>
      </p:sp>
    </p:spTree>
    <p:extLst>
      <p:ext uri="{BB962C8B-B14F-4D97-AF65-F5344CB8AC3E}">
        <p14:creationId xmlns:p14="http://schemas.microsoft.com/office/powerpoint/2010/main" val="9979233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Bildobjekt 26">
            <a:extLst>
              <a:ext uri="{FF2B5EF4-FFF2-40B4-BE49-F238E27FC236}">
                <a16:creationId xmlns:a16="http://schemas.microsoft.com/office/drawing/2014/main" id="{EDB1A96A-929E-4AC0-BB83-62637321E7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41" name="Group 45">
            <a:extLst>
              <a:ext uri="{FF2B5EF4-FFF2-40B4-BE49-F238E27FC236}">
                <a16:creationId xmlns:a16="http://schemas.microsoft.com/office/drawing/2014/main" id="{187EB6C9-F411-41F7-8298-52788D74A31D}"/>
              </a:ext>
            </a:extLst>
          </p:cNvPr>
          <p:cNvGrpSpPr/>
          <p:nvPr/>
        </p:nvGrpSpPr>
        <p:grpSpPr>
          <a:xfrm>
            <a:off x="191252" y="6559899"/>
            <a:ext cx="8761494" cy="227014"/>
            <a:chOff x="173812" y="6456923"/>
            <a:chExt cx="8761494" cy="227014"/>
          </a:xfrm>
        </p:grpSpPr>
        <p:pic>
          <p:nvPicPr>
            <p:cNvPr id="42" name="Picture 15">
              <a:extLst>
                <a:ext uri="{FF2B5EF4-FFF2-40B4-BE49-F238E27FC236}">
                  <a16:creationId xmlns:a16="http://schemas.microsoft.com/office/drawing/2014/main" id="{0ED78282-9385-4AFA-BC44-D250EEAB78B8}"/>
                </a:ext>
              </a:extLst>
            </p:cNvPr>
            <p:cNvPicPr>
              <a:picLocks noChangeAspect="1"/>
            </p:cNvPicPr>
            <p:nvPr/>
          </p:nvPicPr>
          <p:blipFill>
            <a:blip r:embed="rId4"/>
            <a:stretch>
              <a:fillRect/>
            </a:stretch>
          </p:blipFill>
          <p:spPr>
            <a:xfrm>
              <a:off x="8294922" y="6456923"/>
              <a:ext cx="640384" cy="198547"/>
            </a:xfrm>
            <a:prstGeom prst="rect">
              <a:avLst/>
            </a:prstGeom>
          </p:spPr>
        </p:pic>
        <p:sp>
          <p:nvSpPr>
            <p:cNvPr id="43" name="Slide Number Placeholder 3">
              <a:extLst>
                <a:ext uri="{FF2B5EF4-FFF2-40B4-BE49-F238E27FC236}">
                  <a16:creationId xmlns:a16="http://schemas.microsoft.com/office/drawing/2014/main" id="{6BAF568D-8678-41E9-8090-B1782B4609D0}"/>
                </a:ext>
              </a:extLst>
            </p:cNvPr>
            <p:cNvSpPr txBox="1">
              <a:spLocks/>
            </p:cNvSpPr>
            <p:nvPr/>
          </p:nvSpPr>
          <p:spPr bwMode="auto">
            <a:xfrm>
              <a:off x="173812" y="6471212"/>
              <a:ext cx="229465"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r" rtl="0" fontAlgn="base">
                <a:spcBef>
                  <a:spcPct val="0"/>
                </a:spcBef>
                <a:spcAft>
                  <a:spcPct val="0"/>
                </a:spcAft>
                <a:defRPr sz="1200" b="1" i="0" kern="1200">
                  <a:solidFill>
                    <a:srgbClr val="1A2E5E"/>
                  </a:solidFill>
                  <a:latin typeface="Calibri" pitchFamily="34" charset="0"/>
                  <a:ea typeface="+mn-ea"/>
                  <a:cs typeface="Calibri" pitchFamily="34" charset="0"/>
                </a:defRPr>
              </a:lvl1pPr>
              <a:lvl2pPr marL="457200" algn="ctr" rtl="0" fontAlgn="base">
                <a:spcBef>
                  <a:spcPct val="0"/>
                </a:spcBef>
                <a:spcAft>
                  <a:spcPct val="0"/>
                </a:spcAft>
                <a:defRPr sz="1500" i="1" kern="1200">
                  <a:solidFill>
                    <a:schemeClr val="tx1"/>
                  </a:solidFill>
                  <a:latin typeface="Arial" charset="0"/>
                  <a:ea typeface="+mn-ea"/>
                  <a:cs typeface="+mn-cs"/>
                </a:defRPr>
              </a:lvl2pPr>
              <a:lvl3pPr marL="914400" algn="ctr" rtl="0" fontAlgn="base">
                <a:spcBef>
                  <a:spcPct val="0"/>
                </a:spcBef>
                <a:spcAft>
                  <a:spcPct val="0"/>
                </a:spcAft>
                <a:defRPr sz="1500" i="1" kern="1200">
                  <a:solidFill>
                    <a:schemeClr val="tx1"/>
                  </a:solidFill>
                  <a:latin typeface="Arial" charset="0"/>
                  <a:ea typeface="+mn-ea"/>
                  <a:cs typeface="+mn-cs"/>
                </a:defRPr>
              </a:lvl3pPr>
              <a:lvl4pPr marL="1371600" algn="ctr" rtl="0" fontAlgn="base">
                <a:spcBef>
                  <a:spcPct val="0"/>
                </a:spcBef>
                <a:spcAft>
                  <a:spcPct val="0"/>
                </a:spcAft>
                <a:defRPr sz="1500" i="1" kern="1200">
                  <a:solidFill>
                    <a:schemeClr val="tx1"/>
                  </a:solidFill>
                  <a:latin typeface="Arial" charset="0"/>
                  <a:ea typeface="+mn-ea"/>
                  <a:cs typeface="+mn-cs"/>
                </a:defRPr>
              </a:lvl4pPr>
              <a:lvl5pPr marL="1828800" algn="ctr" rtl="0" fontAlgn="base">
                <a:spcBef>
                  <a:spcPct val="0"/>
                </a:spcBef>
                <a:spcAft>
                  <a:spcPct val="0"/>
                </a:spcAft>
                <a:defRPr sz="1500" i="1" kern="1200">
                  <a:solidFill>
                    <a:schemeClr val="tx1"/>
                  </a:solidFill>
                  <a:latin typeface="Arial" charset="0"/>
                  <a:ea typeface="+mn-ea"/>
                  <a:cs typeface="+mn-cs"/>
                </a:defRPr>
              </a:lvl5pPr>
              <a:lvl6pPr marL="2286000" algn="l" defTabSz="914400" rtl="0" eaLnBrk="1" latinLnBrk="0" hangingPunct="1">
                <a:defRPr sz="1500" i="1" kern="1200">
                  <a:solidFill>
                    <a:schemeClr val="tx1"/>
                  </a:solidFill>
                  <a:latin typeface="Arial" charset="0"/>
                  <a:ea typeface="+mn-ea"/>
                  <a:cs typeface="+mn-cs"/>
                </a:defRPr>
              </a:lvl6pPr>
              <a:lvl7pPr marL="2743200" algn="l" defTabSz="914400" rtl="0" eaLnBrk="1" latinLnBrk="0" hangingPunct="1">
                <a:defRPr sz="1500" i="1" kern="1200">
                  <a:solidFill>
                    <a:schemeClr val="tx1"/>
                  </a:solidFill>
                  <a:latin typeface="Arial" charset="0"/>
                  <a:ea typeface="+mn-ea"/>
                  <a:cs typeface="+mn-cs"/>
                </a:defRPr>
              </a:lvl7pPr>
              <a:lvl8pPr marL="3200400" algn="l" defTabSz="914400" rtl="0" eaLnBrk="1" latinLnBrk="0" hangingPunct="1">
                <a:defRPr sz="1500" i="1" kern="1200">
                  <a:solidFill>
                    <a:schemeClr val="tx1"/>
                  </a:solidFill>
                  <a:latin typeface="Arial" charset="0"/>
                  <a:ea typeface="+mn-ea"/>
                  <a:cs typeface="+mn-cs"/>
                </a:defRPr>
              </a:lvl8pPr>
              <a:lvl9pPr marL="3657600" algn="l" defTabSz="914400" rtl="0" eaLnBrk="1" latinLnBrk="0" hangingPunct="1">
                <a:defRPr sz="1500" i="1" kern="1200">
                  <a:solidFill>
                    <a:schemeClr val="tx1"/>
                  </a:solidFill>
                  <a:latin typeface="Arial" charset="0"/>
                  <a:ea typeface="+mn-ea"/>
                  <a:cs typeface="+mn-cs"/>
                </a:defRPr>
              </a:lvl9pPr>
            </a:lstStyle>
            <a:p>
              <a:pPr algn="ctr"/>
              <a:fld id="{1DB3CFCC-E593-4833-9A89-BA51E30A354E}" type="slidenum">
                <a:rPr lang="nb-NO" altLang="nn-NO" sz="900" smtClean="0">
                  <a:solidFill>
                    <a:schemeClr val="bg1"/>
                  </a:solidFill>
                </a:rPr>
                <a:pPr algn="ctr"/>
                <a:t>16</a:t>
              </a:fld>
              <a:endParaRPr lang="nb-NO" altLang="nn-NO" sz="900" dirty="0">
                <a:solidFill>
                  <a:schemeClr val="bg1"/>
                </a:solidFill>
              </a:endParaRPr>
            </a:p>
          </p:txBody>
        </p:sp>
      </p:grpSp>
      <p:sp>
        <p:nvSpPr>
          <p:cNvPr id="69" name="Rectangle 6">
            <a:extLst>
              <a:ext uri="{FF2B5EF4-FFF2-40B4-BE49-F238E27FC236}">
                <a16:creationId xmlns:a16="http://schemas.microsoft.com/office/drawing/2014/main" id="{BAAEE60C-9BD2-400F-BD50-F0BE04A56674}"/>
              </a:ext>
            </a:extLst>
          </p:cNvPr>
          <p:cNvSpPr/>
          <p:nvPr/>
        </p:nvSpPr>
        <p:spPr>
          <a:xfrm>
            <a:off x="363567" y="187072"/>
            <a:ext cx="8659118" cy="441916"/>
          </a:xfrm>
          <a:prstGeom prst="rect">
            <a:avLst/>
          </a:prstGeom>
        </p:spPr>
        <p:txBody>
          <a:bodyPr wrap="square">
            <a:spAutoFit/>
          </a:bodyPr>
          <a:lstStyle/>
          <a:p>
            <a:pPr>
              <a:lnSpc>
                <a:spcPct val="120000"/>
              </a:lnSpc>
            </a:pPr>
            <a:r>
              <a:rPr lang="sv-SE" sz="2100" b="1" dirty="0">
                <a:solidFill>
                  <a:schemeClr val="bg1"/>
                </a:solidFill>
                <a:latin typeface="Century Gothic"/>
                <a:cs typeface="Century Gothic"/>
              </a:rPr>
              <a:t>Medical </a:t>
            </a:r>
            <a:r>
              <a:rPr lang="sv-SE" sz="2100" b="1" dirty="0" err="1">
                <a:solidFill>
                  <a:schemeClr val="bg1"/>
                </a:solidFill>
                <a:latin typeface="Century Gothic"/>
                <a:cs typeface="Century Gothic"/>
              </a:rPr>
              <a:t>device</a:t>
            </a:r>
            <a:r>
              <a:rPr lang="sv-SE" sz="2100" b="1" dirty="0">
                <a:solidFill>
                  <a:schemeClr val="bg1"/>
                </a:solidFill>
                <a:latin typeface="Century Gothic"/>
                <a:cs typeface="Century Gothic"/>
              </a:rPr>
              <a:t> </a:t>
            </a:r>
            <a:r>
              <a:rPr lang="sv-SE" sz="2100" b="1" dirty="0" err="1">
                <a:solidFill>
                  <a:schemeClr val="bg1"/>
                </a:solidFill>
                <a:latin typeface="Century Gothic"/>
                <a:cs typeface="Century Gothic"/>
              </a:rPr>
              <a:t>revenue</a:t>
            </a:r>
            <a:r>
              <a:rPr lang="sv-SE" sz="2100" b="1" dirty="0">
                <a:solidFill>
                  <a:schemeClr val="bg1"/>
                </a:solidFill>
                <a:latin typeface="Century Gothic"/>
                <a:cs typeface="Century Gothic"/>
              </a:rPr>
              <a:t> potential – the ablation market </a:t>
            </a:r>
            <a:r>
              <a:rPr lang="sv-SE" sz="2100" b="1" dirty="0" err="1">
                <a:solidFill>
                  <a:schemeClr val="bg1"/>
                </a:solidFill>
                <a:latin typeface="Century Gothic"/>
                <a:cs typeface="Century Gothic"/>
              </a:rPr>
              <a:t>case</a:t>
            </a:r>
            <a:endParaRPr lang="en-US" sz="2100" b="1" dirty="0">
              <a:solidFill>
                <a:schemeClr val="bg1"/>
              </a:solidFill>
              <a:latin typeface="Century Gothic"/>
              <a:cs typeface="Century Gothic"/>
            </a:endParaRPr>
          </a:p>
        </p:txBody>
      </p:sp>
      <p:sp>
        <p:nvSpPr>
          <p:cNvPr id="9" name="TextBox 10">
            <a:extLst>
              <a:ext uri="{FF2B5EF4-FFF2-40B4-BE49-F238E27FC236}">
                <a16:creationId xmlns:a16="http://schemas.microsoft.com/office/drawing/2014/main" id="{82CD5CE1-77EF-4BA5-9C7E-452280697B84}"/>
              </a:ext>
            </a:extLst>
          </p:cNvPr>
          <p:cNvSpPr txBox="1"/>
          <p:nvPr/>
        </p:nvSpPr>
        <p:spPr>
          <a:xfrm>
            <a:off x="2747149" y="2192355"/>
            <a:ext cx="184666" cy="369332"/>
          </a:xfrm>
          <a:prstGeom prst="rect">
            <a:avLst/>
          </a:prstGeom>
          <a:noFill/>
        </p:spPr>
        <p:txBody>
          <a:bodyPr wrap="none" rtlCol="0">
            <a:spAutoFit/>
          </a:bodyPr>
          <a:lstStyle/>
          <a:p>
            <a:endParaRPr lang="en-US" dirty="0">
              <a:solidFill>
                <a:schemeClr val="bg1"/>
              </a:solidFill>
            </a:endParaRPr>
          </a:p>
        </p:txBody>
      </p:sp>
      <p:sp>
        <p:nvSpPr>
          <p:cNvPr id="10" name="TextBox 10">
            <a:extLst>
              <a:ext uri="{FF2B5EF4-FFF2-40B4-BE49-F238E27FC236}">
                <a16:creationId xmlns:a16="http://schemas.microsoft.com/office/drawing/2014/main" id="{500ADFEF-8C8C-40A0-83E3-F39CD21A0F3C}"/>
              </a:ext>
            </a:extLst>
          </p:cNvPr>
          <p:cNvSpPr txBox="1"/>
          <p:nvPr/>
        </p:nvSpPr>
        <p:spPr>
          <a:xfrm>
            <a:off x="2747149" y="2192355"/>
            <a:ext cx="184666" cy="369332"/>
          </a:xfrm>
          <a:prstGeom prst="rect">
            <a:avLst/>
          </a:prstGeom>
          <a:noFill/>
        </p:spPr>
        <p:txBody>
          <a:bodyPr wrap="none" rtlCol="0">
            <a:spAutoFit/>
          </a:bodyPr>
          <a:lstStyle/>
          <a:p>
            <a:endParaRPr lang="en-US" dirty="0">
              <a:solidFill>
                <a:schemeClr val="bg1"/>
              </a:solidFill>
            </a:endParaRPr>
          </a:p>
        </p:txBody>
      </p:sp>
      <p:sp>
        <p:nvSpPr>
          <p:cNvPr id="22" name="Rectangle 29">
            <a:extLst>
              <a:ext uri="{FF2B5EF4-FFF2-40B4-BE49-F238E27FC236}">
                <a16:creationId xmlns:a16="http://schemas.microsoft.com/office/drawing/2014/main" id="{F2E0BDF3-7C43-4702-9048-08ED7B5A3060}"/>
              </a:ext>
            </a:extLst>
          </p:cNvPr>
          <p:cNvSpPr/>
          <p:nvPr/>
        </p:nvSpPr>
        <p:spPr>
          <a:xfrm>
            <a:off x="389624" y="1006399"/>
            <a:ext cx="8201116" cy="5688363"/>
          </a:xfrm>
          <a:prstGeom prst="rect">
            <a:avLst/>
          </a:prstGeom>
          <a:solidFill>
            <a:schemeClr val="bg1">
              <a:lumMod val="75000"/>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b="1" dirty="0">
              <a:ln w="6350" cmpd="sng">
                <a:solidFill>
                  <a:schemeClr val="tx1"/>
                </a:solidFill>
              </a:ln>
              <a:solidFill>
                <a:schemeClr val="bg1"/>
              </a:solidFill>
              <a:latin typeface="Century Gothic" panose="020B0502020202020204" pitchFamily="34" charset="0"/>
            </a:endParaRPr>
          </a:p>
        </p:txBody>
      </p:sp>
      <p:sp>
        <p:nvSpPr>
          <p:cNvPr id="15" name="Rectangle 4">
            <a:extLst>
              <a:ext uri="{FF2B5EF4-FFF2-40B4-BE49-F238E27FC236}">
                <a16:creationId xmlns:a16="http://schemas.microsoft.com/office/drawing/2014/main" id="{17FEBB3C-1E4C-49CC-B84D-26C9B6570E23}"/>
              </a:ext>
            </a:extLst>
          </p:cNvPr>
          <p:cNvSpPr/>
          <p:nvPr/>
        </p:nvSpPr>
        <p:spPr>
          <a:xfrm>
            <a:off x="522167" y="1259260"/>
            <a:ext cx="5807453" cy="877163"/>
          </a:xfrm>
          <a:prstGeom prst="rect">
            <a:avLst/>
          </a:prstGeom>
        </p:spPr>
        <p:txBody>
          <a:bodyPr wrap="square">
            <a:spAutoFit/>
          </a:bodyPr>
          <a:lstStyle/>
          <a:p>
            <a:pPr marL="463550" indent="-285750">
              <a:spcBef>
                <a:spcPts val="200"/>
              </a:spcBef>
              <a:spcAft>
                <a:spcPts val="1200"/>
              </a:spcAft>
              <a:buFont typeface="Arial" panose="020B0604020202020204" pitchFamily="34" charset="0"/>
              <a:buChar char="•"/>
            </a:pPr>
            <a:r>
              <a:rPr lang="en-US" sz="1700" dirty="0">
                <a:solidFill>
                  <a:schemeClr val="bg1"/>
                </a:solidFill>
                <a:latin typeface="Century Gothic"/>
                <a:ea typeface="Times New Roman" panose="02020603050405020304" pitchFamily="18" charset="0"/>
                <a:cs typeface="Century Gothic"/>
                <a:sym typeface="Wingdings"/>
              </a:rPr>
              <a:t>Atrial fibrillation (AF) affects more than 37 million worldwide, incidence is expected to increase significantly </a:t>
            </a:r>
          </a:p>
        </p:txBody>
      </p:sp>
      <p:pic>
        <p:nvPicPr>
          <p:cNvPr id="2" name="Picture 2" descr="Ablation First for Atrial Fibrillation? Cleveland Clinic Cardiologist Looks  to Shift Practice – Consult QD">
            <a:extLst>
              <a:ext uri="{FF2B5EF4-FFF2-40B4-BE49-F238E27FC236}">
                <a16:creationId xmlns:a16="http://schemas.microsoft.com/office/drawing/2014/main" id="{6CD68498-C1DE-4DAC-BD3D-E9A0B0ECA4F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00849" y="595847"/>
            <a:ext cx="2039159" cy="141230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4">
            <a:extLst>
              <a:ext uri="{FF2B5EF4-FFF2-40B4-BE49-F238E27FC236}">
                <a16:creationId xmlns:a16="http://schemas.microsoft.com/office/drawing/2014/main" id="{085D123A-E482-4557-80BB-63707C7F7528}"/>
              </a:ext>
            </a:extLst>
          </p:cNvPr>
          <p:cNvSpPr/>
          <p:nvPr/>
        </p:nvSpPr>
        <p:spPr>
          <a:xfrm>
            <a:off x="512641" y="2249067"/>
            <a:ext cx="7955083" cy="4293483"/>
          </a:xfrm>
          <a:prstGeom prst="rect">
            <a:avLst/>
          </a:prstGeom>
        </p:spPr>
        <p:txBody>
          <a:bodyPr wrap="square">
            <a:spAutoFit/>
          </a:bodyPr>
          <a:lstStyle/>
          <a:p>
            <a:pPr marL="463550" indent="-285750">
              <a:spcBef>
                <a:spcPts val="200"/>
              </a:spcBef>
              <a:spcAft>
                <a:spcPts val="1200"/>
              </a:spcAft>
              <a:buFont typeface="Arial" panose="020B0604020202020204" pitchFamily="34" charset="0"/>
              <a:buChar char="•"/>
            </a:pPr>
            <a:r>
              <a:rPr lang="en-US" sz="1700" dirty="0">
                <a:solidFill>
                  <a:schemeClr val="bg1"/>
                </a:solidFill>
                <a:latin typeface="Century Gothic"/>
                <a:ea typeface="Times New Roman" panose="02020603050405020304" pitchFamily="18" charset="0"/>
                <a:cs typeface="Century Gothic"/>
                <a:sym typeface="Wingdings"/>
              </a:rPr>
              <a:t>AF can lead to ischemic stroke due to blood clots releasing from the heart, heart failure and myocardial infarction. Each year, more than 750,000 people are </a:t>
            </a:r>
            <a:r>
              <a:rPr lang="en-US" sz="1700" dirty="0" err="1">
                <a:solidFill>
                  <a:schemeClr val="bg1"/>
                </a:solidFill>
                <a:latin typeface="Century Gothic"/>
                <a:ea typeface="Times New Roman" panose="02020603050405020304" pitchFamily="18" charset="0"/>
                <a:cs typeface="Century Gothic"/>
                <a:sym typeface="Wingdings"/>
              </a:rPr>
              <a:t>hospitalised</a:t>
            </a:r>
            <a:r>
              <a:rPr lang="en-US" sz="1700" dirty="0">
                <a:solidFill>
                  <a:schemeClr val="bg1"/>
                </a:solidFill>
                <a:latin typeface="Century Gothic"/>
                <a:ea typeface="Times New Roman" panose="02020603050405020304" pitchFamily="18" charset="0"/>
                <a:cs typeface="Century Gothic"/>
                <a:sym typeface="Wingdings"/>
              </a:rPr>
              <a:t> and 130,000 patients die as a consequence of AF</a:t>
            </a:r>
          </a:p>
          <a:p>
            <a:pPr marL="463550" indent="-285750">
              <a:spcBef>
                <a:spcPts val="200"/>
              </a:spcBef>
              <a:spcAft>
                <a:spcPts val="1200"/>
              </a:spcAft>
              <a:buFont typeface="Arial" panose="020B0604020202020204" pitchFamily="34" charset="0"/>
              <a:buChar char="•"/>
            </a:pPr>
            <a:r>
              <a:rPr lang="en-US" sz="1700" dirty="0">
                <a:solidFill>
                  <a:schemeClr val="bg1"/>
                </a:solidFill>
                <a:latin typeface="Century Gothic"/>
                <a:ea typeface="Times New Roman" panose="02020603050405020304" pitchFamily="18" charset="0"/>
                <a:cs typeface="Century Gothic"/>
                <a:sym typeface="Wingdings"/>
              </a:rPr>
              <a:t>Ablation catheters are used to treat AF by scarring tissue in the heart and prevent abnormal electrical signals moving through the heart.  Procedure lasts 1-4 hours. One major procedural risk is blood clotting caused by catheter</a:t>
            </a:r>
          </a:p>
          <a:p>
            <a:pPr marL="463550" indent="-285750">
              <a:spcBef>
                <a:spcPts val="200"/>
              </a:spcBef>
              <a:spcAft>
                <a:spcPts val="1200"/>
              </a:spcAft>
              <a:buFont typeface="Arial" panose="020B0604020202020204" pitchFamily="34" charset="0"/>
              <a:buChar char="•"/>
            </a:pPr>
            <a:r>
              <a:rPr lang="en-US" sz="1700" dirty="0">
                <a:solidFill>
                  <a:schemeClr val="bg1"/>
                </a:solidFill>
                <a:latin typeface="Century Gothic"/>
                <a:ea typeface="Times New Roman" panose="02020603050405020304" pitchFamily="18" charset="0"/>
                <a:cs typeface="Century Gothic"/>
                <a:sym typeface="Wingdings"/>
              </a:rPr>
              <a:t>Ablation catheter procedure cost are in the 30-50,000 USD range, and ablation catheters are between 5-10,000 USD. The global AF market was estimated at 5 bn USD in 2018 and is expected to grow to 12 bn USD by 2025</a:t>
            </a:r>
          </a:p>
          <a:p>
            <a:pPr marL="463550" indent="-285750">
              <a:spcBef>
                <a:spcPts val="200"/>
              </a:spcBef>
              <a:spcAft>
                <a:spcPts val="1200"/>
              </a:spcAft>
              <a:buFont typeface="Arial" panose="020B0604020202020204" pitchFamily="34" charset="0"/>
              <a:buChar char="•"/>
            </a:pPr>
            <a:r>
              <a:rPr lang="en-US" sz="1700" dirty="0" err="1">
                <a:solidFill>
                  <a:schemeClr val="bg1"/>
                </a:solidFill>
                <a:latin typeface="Century Gothic"/>
                <a:ea typeface="Times New Roman" panose="02020603050405020304" pitchFamily="18" charset="0"/>
                <a:cs typeface="Century Gothic"/>
                <a:sym typeface="Wingdings"/>
              </a:rPr>
              <a:t>Corline</a:t>
            </a:r>
            <a:r>
              <a:rPr lang="en-US" sz="1700" dirty="0">
                <a:solidFill>
                  <a:schemeClr val="bg1"/>
                </a:solidFill>
                <a:latin typeface="Century Gothic"/>
                <a:ea typeface="Times New Roman" panose="02020603050405020304" pitchFamily="18" charset="0"/>
                <a:cs typeface="Century Gothic"/>
                <a:sym typeface="Wingdings"/>
              </a:rPr>
              <a:t> has estimated a 50 MSEK annual revenue potential from its current non-exclusive customer relationship</a:t>
            </a:r>
          </a:p>
        </p:txBody>
      </p:sp>
    </p:spTree>
    <p:extLst>
      <p:ext uri="{BB962C8B-B14F-4D97-AF65-F5344CB8AC3E}">
        <p14:creationId xmlns:p14="http://schemas.microsoft.com/office/powerpoint/2010/main" val="11759674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Bildobjekt 49">
            <a:extLst>
              <a:ext uri="{FF2B5EF4-FFF2-40B4-BE49-F238E27FC236}">
                <a16:creationId xmlns:a16="http://schemas.microsoft.com/office/drawing/2014/main" id="{71813B0C-9C07-4CD4-91FB-5E57CA6C62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 y="2408"/>
            <a:ext cx="9144000" cy="6858000"/>
          </a:xfrm>
          <a:prstGeom prst="rect">
            <a:avLst/>
          </a:prstGeom>
        </p:spPr>
      </p:pic>
      <p:sp>
        <p:nvSpPr>
          <p:cNvPr id="14" name="TextBox 2053">
            <a:extLst>
              <a:ext uri="{FF2B5EF4-FFF2-40B4-BE49-F238E27FC236}">
                <a16:creationId xmlns:a16="http://schemas.microsoft.com/office/drawing/2014/main" id="{CB547D4F-1BB8-43BD-888F-54F98E82B314}"/>
              </a:ext>
            </a:extLst>
          </p:cNvPr>
          <p:cNvSpPr txBox="1"/>
          <p:nvPr/>
        </p:nvSpPr>
        <p:spPr>
          <a:xfrm>
            <a:off x="407564" y="195491"/>
            <a:ext cx="6559766" cy="415498"/>
          </a:xfrm>
          <a:prstGeom prst="rect">
            <a:avLst/>
          </a:prstGeom>
          <a:noFill/>
        </p:spPr>
        <p:txBody>
          <a:bodyPr wrap="square" rtlCol="0">
            <a:spAutoFit/>
          </a:bodyPr>
          <a:lstStyle/>
          <a:p>
            <a:r>
              <a:rPr lang="en-US" sz="2100" b="1" i="1" dirty="0">
                <a:solidFill>
                  <a:schemeClr val="bg1"/>
                </a:solidFill>
                <a:latin typeface="Century Gothic" panose="020B0502020202020204" pitchFamily="34" charset="0"/>
              </a:rPr>
              <a:t>Management</a:t>
            </a:r>
            <a:endParaRPr lang="en-US" sz="2100" i="1" dirty="0">
              <a:solidFill>
                <a:schemeClr val="bg1"/>
              </a:solidFill>
              <a:latin typeface="Century Gothic" panose="020B0502020202020204" pitchFamily="34" charset="0"/>
            </a:endParaRPr>
          </a:p>
        </p:txBody>
      </p:sp>
      <p:cxnSp>
        <p:nvCxnSpPr>
          <p:cNvPr id="23" name="Straight Connector 8">
            <a:extLst>
              <a:ext uri="{FF2B5EF4-FFF2-40B4-BE49-F238E27FC236}">
                <a16:creationId xmlns:a16="http://schemas.microsoft.com/office/drawing/2014/main" id="{85B0637D-9B6D-4562-925B-08CFAB16585A}"/>
              </a:ext>
            </a:extLst>
          </p:cNvPr>
          <p:cNvCxnSpPr/>
          <p:nvPr/>
        </p:nvCxnSpPr>
        <p:spPr>
          <a:xfrm>
            <a:off x="1322169" y="1781902"/>
            <a:ext cx="3060000"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4" name="TextBox 32">
            <a:extLst>
              <a:ext uri="{FF2B5EF4-FFF2-40B4-BE49-F238E27FC236}">
                <a16:creationId xmlns:a16="http://schemas.microsoft.com/office/drawing/2014/main" id="{298ABC13-1A79-49D0-B978-0B5503217A52}"/>
              </a:ext>
            </a:extLst>
          </p:cNvPr>
          <p:cNvSpPr txBox="1"/>
          <p:nvPr/>
        </p:nvSpPr>
        <p:spPr>
          <a:xfrm>
            <a:off x="1400175" y="1115152"/>
            <a:ext cx="2171700" cy="453970"/>
          </a:xfrm>
          <a:prstGeom prst="rect">
            <a:avLst/>
          </a:prstGeom>
          <a:noFill/>
        </p:spPr>
        <p:txBody>
          <a:bodyPr wrap="square" rtlCol="0">
            <a:spAutoFit/>
          </a:bodyPr>
          <a:lstStyle/>
          <a:p>
            <a:r>
              <a:rPr lang="en-GB" sz="1200" b="1" dirty="0">
                <a:solidFill>
                  <a:schemeClr val="bg1"/>
                </a:solidFill>
                <a:latin typeface="Century Gothic" panose="020B0502020202020204" pitchFamily="34" charset="0"/>
              </a:rPr>
              <a:t>Henrik Nittmar, </a:t>
            </a:r>
            <a:r>
              <a:rPr lang="en-GB" sz="1200" i="1" dirty="0">
                <a:solidFill>
                  <a:schemeClr val="bg1"/>
                </a:solidFill>
                <a:latin typeface="Century Gothic" panose="020B0502020202020204" pitchFamily="34" charset="0"/>
              </a:rPr>
              <a:t>PhD</a:t>
            </a:r>
          </a:p>
          <a:p>
            <a:r>
              <a:rPr lang="en-GB" sz="1050" dirty="0">
                <a:solidFill>
                  <a:schemeClr val="bg1"/>
                </a:solidFill>
                <a:latin typeface="Century Gothic" panose="020B0502020202020204" pitchFamily="34" charset="0"/>
              </a:rPr>
              <a:t>CEO</a:t>
            </a:r>
          </a:p>
          <a:p>
            <a:endParaRPr lang="en-GB" sz="100" dirty="0">
              <a:solidFill>
                <a:schemeClr val="bg1"/>
              </a:solidFill>
              <a:latin typeface="Century Gothic" panose="020B0502020202020204" pitchFamily="34" charset="0"/>
            </a:endParaRPr>
          </a:p>
        </p:txBody>
      </p:sp>
      <p:cxnSp>
        <p:nvCxnSpPr>
          <p:cNvPr id="25" name="Straight Connector 39">
            <a:extLst>
              <a:ext uri="{FF2B5EF4-FFF2-40B4-BE49-F238E27FC236}">
                <a16:creationId xmlns:a16="http://schemas.microsoft.com/office/drawing/2014/main" id="{01EC69DB-3ED1-461B-9253-20A5CDD0C557}"/>
              </a:ext>
            </a:extLst>
          </p:cNvPr>
          <p:cNvCxnSpPr/>
          <p:nvPr/>
        </p:nvCxnSpPr>
        <p:spPr>
          <a:xfrm>
            <a:off x="1344433" y="3583767"/>
            <a:ext cx="3060000"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6" name="TextBox 37">
            <a:extLst>
              <a:ext uri="{FF2B5EF4-FFF2-40B4-BE49-F238E27FC236}">
                <a16:creationId xmlns:a16="http://schemas.microsoft.com/office/drawing/2014/main" id="{D2184961-C16D-4683-81A6-1BF4636A82D3}"/>
              </a:ext>
            </a:extLst>
          </p:cNvPr>
          <p:cNvSpPr txBox="1"/>
          <p:nvPr/>
        </p:nvSpPr>
        <p:spPr>
          <a:xfrm>
            <a:off x="1422439" y="2917017"/>
            <a:ext cx="3089072" cy="453970"/>
          </a:xfrm>
          <a:prstGeom prst="rect">
            <a:avLst/>
          </a:prstGeom>
          <a:noFill/>
        </p:spPr>
        <p:txBody>
          <a:bodyPr wrap="square" rtlCol="0">
            <a:spAutoFit/>
          </a:bodyPr>
          <a:lstStyle/>
          <a:p>
            <a:r>
              <a:rPr lang="en-GB" sz="1200" b="1" dirty="0">
                <a:solidFill>
                  <a:schemeClr val="bg1"/>
                </a:solidFill>
                <a:latin typeface="Century Gothic" panose="020B0502020202020204" pitchFamily="34" charset="0"/>
              </a:rPr>
              <a:t>Jessica Magnusson, </a:t>
            </a:r>
            <a:r>
              <a:rPr lang="en-GB" sz="1200" i="1" dirty="0">
                <a:solidFill>
                  <a:schemeClr val="bg1"/>
                </a:solidFill>
                <a:latin typeface="Century Gothic" panose="020B0502020202020204" pitchFamily="34" charset="0"/>
              </a:rPr>
              <a:t>MSc</a:t>
            </a:r>
          </a:p>
          <a:p>
            <a:r>
              <a:rPr lang="en-GB" sz="1050" dirty="0">
                <a:solidFill>
                  <a:schemeClr val="bg1"/>
                </a:solidFill>
                <a:latin typeface="Century Gothic" panose="020B0502020202020204" pitchFamily="34" charset="0"/>
              </a:rPr>
              <a:t>Regulatory and Quality Assurance Manager</a:t>
            </a:r>
          </a:p>
          <a:p>
            <a:endParaRPr lang="en-GB" sz="100" dirty="0">
              <a:solidFill>
                <a:schemeClr val="bg1"/>
              </a:solidFill>
              <a:latin typeface="Century Gothic" panose="020B0502020202020204" pitchFamily="34" charset="0"/>
            </a:endParaRPr>
          </a:p>
        </p:txBody>
      </p:sp>
      <p:cxnSp>
        <p:nvCxnSpPr>
          <p:cNvPr id="27" name="Straight Connector 46">
            <a:extLst>
              <a:ext uri="{FF2B5EF4-FFF2-40B4-BE49-F238E27FC236}">
                <a16:creationId xmlns:a16="http://schemas.microsoft.com/office/drawing/2014/main" id="{0881282E-9A69-437F-82F7-53C8F540CECF}"/>
              </a:ext>
            </a:extLst>
          </p:cNvPr>
          <p:cNvCxnSpPr/>
          <p:nvPr/>
        </p:nvCxnSpPr>
        <p:spPr>
          <a:xfrm>
            <a:off x="5671248" y="1781901"/>
            <a:ext cx="3060000"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8" name="TextBox 47">
            <a:extLst>
              <a:ext uri="{FF2B5EF4-FFF2-40B4-BE49-F238E27FC236}">
                <a16:creationId xmlns:a16="http://schemas.microsoft.com/office/drawing/2014/main" id="{1DFA5FD5-6CBA-426F-B698-8E4978867DE6}"/>
              </a:ext>
            </a:extLst>
          </p:cNvPr>
          <p:cNvSpPr txBox="1"/>
          <p:nvPr/>
        </p:nvSpPr>
        <p:spPr>
          <a:xfrm>
            <a:off x="5749254" y="2896192"/>
            <a:ext cx="2171700" cy="453970"/>
          </a:xfrm>
          <a:prstGeom prst="rect">
            <a:avLst/>
          </a:prstGeom>
          <a:noFill/>
        </p:spPr>
        <p:txBody>
          <a:bodyPr wrap="square" rtlCol="0">
            <a:spAutoFit/>
          </a:bodyPr>
          <a:lstStyle/>
          <a:p>
            <a:r>
              <a:rPr lang="en-GB" sz="1200" b="1" dirty="0">
                <a:solidFill>
                  <a:schemeClr val="bg1"/>
                </a:solidFill>
                <a:latin typeface="Century Gothic" panose="020B0502020202020204" pitchFamily="34" charset="0"/>
              </a:rPr>
              <a:t>Fredrik Carlsson, </a:t>
            </a:r>
            <a:r>
              <a:rPr lang="en-GB" sz="1200" i="1" dirty="0">
                <a:solidFill>
                  <a:schemeClr val="bg1"/>
                </a:solidFill>
                <a:latin typeface="Century Gothic" panose="020B0502020202020204" pitchFamily="34" charset="0"/>
              </a:rPr>
              <a:t>PhD</a:t>
            </a:r>
          </a:p>
          <a:p>
            <a:r>
              <a:rPr lang="en-GB" sz="1050" dirty="0">
                <a:solidFill>
                  <a:schemeClr val="bg1"/>
                </a:solidFill>
                <a:latin typeface="Century Gothic" panose="020B0502020202020204" pitchFamily="34" charset="0"/>
              </a:rPr>
              <a:t>Research Manager</a:t>
            </a:r>
          </a:p>
          <a:p>
            <a:endParaRPr lang="en-GB" sz="100" dirty="0">
              <a:solidFill>
                <a:schemeClr val="bg1"/>
              </a:solidFill>
              <a:latin typeface="Century Gothic" panose="020B0502020202020204" pitchFamily="34" charset="0"/>
            </a:endParaRPr>
          </a:p>
        </p:txBody>
      </p:sp>
      <p:cxnSp>
        <p:nvCxnSpPr>
          <p:cNvPr id="29" name="Straight Connector 49">
            <a:extLst>
              <a:ext uri="{FF2B5EF4-FFF2-40B4-BE49-F238E27FC236}">
                <a16:creationId xmlns:a16="http://schemas.microsoft.com/office/drawing/2014/main" id="{51B5EFD7-B446-4597-9D9C-BB13C292F174}"/>
              </a:ext>
            </a:extLst>
          </p:cNvPr>
          <p:cNvCxnSpPr/>
          <p:nvPr/>
        </p:nvCxnSpPr>
        <p:spPr>
          <a:xfrm>
            <a:off x="5671248" y="3290340"/>
            <a:ext cx="3060000"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0" name="TextBox 50">
            <a:extLst>
              <a:ext uri="{FF2B5EF4-FFF2-40B4-BE49-F238E27FC236}">
                <a16:creationId xmlns:a16="http://schemas.microsoft.com/office/drawing/2014/main" id="{5CEEAB9B-1ECA-4B49-AE78-40845E899B76}"/>
              </a:ext>
            </a:extLst>
          </p:cNvPr>
          <p:cNvSpPr txBox="1"/>
          <p:nvPr/>
        </p:nvSpPr>
        <p:spPr>
          <a:xfrm>
            <a:off x="5749253" y="1135978"/>
            <a:ext cx="2394621" cy="453970"/>
          </a:xfrm>
          <a:prstGeom prst="rect">
            <a:avLst/>
          </a:prstGeom>
          <a:noFill/>
        </p:spPr>
        <p:txBody>
          <a:bodyPr wrap="square" rtlCol="0">
            <a:spAutoFit/>
          </a:bodyPr>
          <a:lstStyle/>
          <a:p>
            <a:r>
              <a:rPr lang="en-GB" sz="1200" b="1" dirty="0">
                <a:solidFill>
                  <a:schemeClr val="bg1"/>
                </a:solidFill>
                <a:latin typeface="Century Gothic" panose="020B0502020202020204" pitchFamily="34" charset="0"/>
              </a:rPr>
              <a:t>Gunnar </a:t>
            </a:r>
            <a:r>
              <a:rPr lang="en-GB" sz="1200" b="1" dirty="0" err="1">
                <a:solidFill>
                  <a:schemeClr val="bg1"/>
                </a:solidFill>
                <a:latin typeface="Century Gothic" panose="020B0502020202020204" pitchFamily="34" charset="0"/>
              </a:rPr>
              <a:t>Tufveson</a:t>
            </a:r>
            <a:r>
              <a:rPr lang="en-GB" sz="1200" b="1" dirty="0">
                <a:solidFill>
                  <a:schemeClr val="bg1"/>
                </a:solidFill>
                <a:latin typeface="Century Gothic" panose="020B0502020202020204" pitchFamily="34" charset="0"/>
              </a:rPr>
              <a:t>, </a:t>
            </a:r>
            <a:r>
              <a:rPr lang="en-GB" sz="1200" i="1" dirty="0">
                <a:solidFill>
                  <a:schemeClr val="bg1"/>
                </a:solidFill>
                <a:latin typeface="Century Gothic" panose="020B0502020202020204" pitchFamily="34" charset="0"/>
              </a:rPr>
              <a:t>Prof, MD</a:t>
            </a:r>
          </a:p>
          <a:p>
            <a:r>
              <a:rPr lang="en-GB" sz="1050" dirty="0">
                <a:solidFill>
                  <a:schemeClr val="bg1"/>
                </a:solidFill>
                <a:latin typeface="Century Gothic" panose="020B0502020202020204" pitchFamily="34" charset="0"/>
              </a:rPr>
              <a:t>Chief Medical Officer</a:t>
            </a:r>
          </a:p>
          <a:p>
            <a:endParaRPr lang="en-GB" sz="100" dirty="0">
              <a:solidFill>
                <a:schemeClr val="bg1"/>
              </a:solidFill>
              <a:latin typeface="Century Gothic" panose="020B0502020202020204" pitchFamily="34" charset="0"/>
            </a:endParaRPr>
          </a:p>
        </p:txBody>
      </p:sp>
      <p:sp>
        <p:nvSpPr>
          <p:cNvPr id="31" name="TextBox 51">
            <a:extLst>
              <a:ext uri="{FF2B5EF4-FFF2-40B4-BE49-F238E27FC236}">
                <a16:creationId xmlns:a16="http://schemas.microsoft.com/office/drawing/2014/main" id="{6091BC69-2789-4335-963C-3DDD634706C0}"/>
              </a:ext>
            </a:extLst>
          </p:cNvPr>
          <p:cNvSpPr txBox="1"/>
          <p:nvPr/>
        </p:nvSpPr>
        <p:spPr>
          <a:xfrm>
            <a:off x="428738" y="1857475"/>
            <a:ext cx="4082773" cy="738664"/>
          </a:xfrm>
          <a:prstGeom prst="rect">
            <a:avLst/>
          </a:prstGeom>
          <a:noFill/>
        </p:spPr>
        <p:txBody>
          <a:bodyPr wrap="square" rtlCol="0">
            <a:spAutoFit/>
          </a:bodyPr>
          <a:lstStyle/>
          <a:p>
            <a:r>
              <a:rPr lang="en-US" sz="700" dirty="0">
                <a:solidFill>
                  <a:schemeClr val="bg1"/>
                </a:solidFill>
                <a:latin typeface="Century Gothic" panose="020B0502020202020204" pitchFamily="34" charset="0"/>
              </a:rPr>
              <a:t>Henrik </a:t>
            </a:r>
            <a:r>
              <a:rPr lang="en-US" sz="700" dirty="0" err="1">
                <a:solidFill>
                  <a:schemeClr val="bg1"/>
                </a:solidFill>
                <a:latin typeface="Century Gothic" panose="020B0502020202020204" pitchFamily="34" charset="0"/>
              </a:rPr>
              <a:t>Nittmar</a:t>
            </a:r>
            <a:r>
              <a:rPr lang="en-US" sz="700" dirty="0">
                <a:solidFill>
                  <a:schemeClr val="bg1"/>
                </a:solidFill>
                <a:latin typeface="Century Gothic" panose="020B0502020202020204" pitchFamily="34" charset="0"/>
              </a:rPr>
              <a:t>, CEO of </a:t>
            </a:r>
            <a:r>
              <a:rPr lang="en-US" sz="700" dirty="0" err="1">
                <a:solidFill>
                  <a:schemeClr val="bg1"/>
                </a:solidFill>
                <a:latin typeface="Century Gothic" panose="020B0502020202020204" pitchFamily="34" charset="0"/>
              </a:rPr>
              <a:t>Corline</a:t>
            </a:r>
            <a:r>
              <a:rPr lang="en-US" sz="700" dirty="0">
                <a:solidFill>
                  <a:schemeClr val="bg1"/>
                </a:solidFill>
                <a:latin typeface="Century Gothic" panose="020B0502020202020204" pitchFamily="34" charset="0"/>
              </a:rPr>
              <a:t> since 2008, has a background in Technology and Innovation Management. He is founding partner of four high-tech companies and currently serves as Non-Executive Board Member of </a:t>
            </a:r>
            <a:r>
              <a:rPr lang="en-US" sz="700" dirty="0" err="1">
                <a:solidFill>
                  <a:schemeClr val="bg1"/>
                </a:solidFill>
                <a:latin typeface="Century Gothic" panose="020B0502020202020204" pitchFamily="34" charset="0"/>
              </a:rPr>
              <a:t>PiezoMotor</a:t>
            </a:r>
            <a:r>
              <a:rPr lang="en-US" sz="700" dirty="0">
                <a:solidFill>
                  <a:schemeClr val="bg1"/>
                </a:solidFill>
                <a:latin typeface="Century Gothic" panose="020B0502020202020204" pitchFamily="34" charset="0"/>
              </a:rPr>
              <a:t> Uppsala AB, a worldwide supplier of high-tech micro motors. Henrik holds a Master of Science in Industrial Engineering and Management from Chalmers University of Technology, as well as a PhD in Innovation Management from the Stockholm School of Economics.</a:t>
            </a:r>
            <a:endParaRPr lang="en-GB" sz="700" dirty="0">
              <a:solidFill>
                <a:schemeClr val="bg1"/>
              </a:solidFill>
              <a:latin typeface="Century Gothic" panose="020B0502020202020204" pitchFamily="34" charset="0"/>
            </a:endParaRPr>
          </a:p>
        </p:txBody>
      </p:sp>
      <p:sp>
        <p:nvSpPr>
          <p:cNvPr id="32" name="TextBox 55">
            <a:extLst>
              <a:ext uri="{FF2B5EF4-FFF2-40B4-BE49-F238E27FC236}">
                <a16:creationId xmlns:a16="http://schemas.microsoft.com/office/drawing/2014/main" id="{B450D2DB-DD72-4F10-87B5-34DCAD247BD1}"/>
              </a:ext>
            </a:extLst>
          </p:cNvPr>
          <p:cNvSpPr txBox="1"/>
          <p:nvPr/>
        </p:nvSpPr>
        <p:spPr>
          <a:xfrm>
            <a:off x="428738" y="3652087"/>
            <a:ext cx="4005610" cy="630942"/>
          </a:xfrm>
          <a:prstGeom prst="rect">
            <a:avLst/>
          </a:prstGeom>
          <a:noFill/>
        </p:spPr>
        <p:txBody>
          <a:bodyPr wrap="square" rtlCol="0">
            <a:spAutoFit/>
          </a:bodyPr>
          <a:lstStyle/>
          <a:p>
            <a:r>
              <a:rPr lang="en-US" sz="700" dirty="0">
                <a:solidFill>
                  <a:schemeClr val="bg1"/>
                </a:solidFill>
                <a:latin typeface="Century Gothic" panose="020B0502020202020204" pitchFamily="34" charset="0"/>
              </a:rPr>
              <a:t>Jessica has over 15 years’ experience in the Medical Device Industry where she has worked both in Production, Development and Quality Assurance. As </a:t>
            </a:r>
            <a:r>
              <a:rPr lang="en-US" sz="700" dirty="0" err="1">
                <a:solidFill>
                  <a:schemeClr val="bg1"/>
                </a:solidFill>
                <a:latin typeface="Century Gothic" panose="020B0502020202020204" pitchFamily="34" charset="0"/>
              </a:rPr>
              <a:t>Corline’s</a:t>
            </a:r>
            <a:r>
              <a:rPr lang="en-US" sz="700" dirty="0">
                <a:solidFill>
                  <a:schemeClr val="bg1"/>
                </a:solidFill>
                <a:latin typeface="Century Gothic" panose="020B0502020202020204" pitchFamily="34" charset="0"/>
              </a:rPr>
              <a:t> Regulatory Affairs and Quality Assurance Manager, Jessica supports development projects from A to Z and has a key role in project and product delivery. Jessica holds a Master of Science in Biotechnology Engineering from Uppsala University.</a:t>
            </a:r>
            <a:endParaRPr lang="en-GB" sz="700" dirty="0">
              <a:solidFill>
                <a:schemeClr val="bg1"/>
              </a:solidFill>
              <a:latin typeface="Century Gothic" panose="020B0502020202020204" pitchFamily="34" charset="0"/>
            </a:endParaRPr>
          </a:p>
        </p:txBody>
      </p:sp>
      <p:sp>
        <p:nvSpPr>
          <p:cNvPr id="33" name="TextBox 57">
            <a:extLst>
              <a:ext uri="{FF2B5EF4-FFF2-40B4-BE49-F238E27FC236}">
                <a16:creationId xmlns:a16="http://schemas.microsoft.com/office/drawing/2014/main" id="{0E707830-0A02-415B-B1D1-1BF0408F3E2E}"/>
              </a:ext>
            </a:extLst>
          </p:cNvPr>
          <p:cNvSpPr txBox="1"/>
          <p:nvPr/>
        </p:nvSpPr>
        <p:spPr>
          <a:xfrm>
            <a:off x="4854981" y="3623502"/>
            <a:ext cx="3984220" cy="846386"/>
          </a:xfrm>
          <a:prstGeom prst="rect">
            <a:avLst/>
          </a:prstGeom>
          <a:noFill/>
        </p:spPr>
        <p:txBody>
          <a:bodyPr wrap="square" rtlCol="0">
            <a:spAutoFit/>
          </a:bodyPr>
          <a:lstStyle/>
          <a:p>
            <a:r>
              <a:rPr lang="en-US" sz="700" dirty="0">
                <a:solidFill>
                  <a:schemeClr val="bg1"/>
                </a:solidFill>
                <a:latin typeface="Century Gothic" panose="020B0502020202020204" pitchFamily="34" charset="0"/>
              </a:rPr>
              <a:t>Fredrik Carlsson is an immunology scholar from the Uppsala University and has researched human innate immunity for over 10 years. He has extensive experience in pre-clinical animal and in-vitro models related to blood coagulation and complement system activation. During several years, Fredrik was an affiliate of the Nordic Islet Center, which is certified to use Islet of Langerhans in clinical transplantation to cure diabetes type 1 patients. He earned his PhD in Experimental Immunology from the Uppsala University in 2007.</a:t>
            </a:r>
            <a:endParaRPr lang="en-GB" sz="700" dirty="0">
              <a:solidFill>
                <a:schemeClr val="bg1"/>
              </a:solidFill>
              <a:latin typeface="Century Gothic" panose="020B0502020202020204" pitchFamily="34" charset="0"/>
            </a:endParaRPr>
          </a:p>
        </p:txBody>
      </p:sp>
      <p:sp>
        <p:nvSpPr>
          <p:cNvPr id="34" name="TextBox 58">
            <a:extLst>
              <a:ext uri="{FF2B5EF4-FFF2-40B4-BE49-F238E27FC236}">
                <a16:creationId xmlns:a16="http://schemas.microsoft.com/office/drawing/2014/main" id="{D2F45FB3-662D-47AA-B29F-53E6A34A56CC}"/>
              </a:ext>
            </a:extLst>
          </p:cNvPr>
          <p:cNvSpPr txBox="1"/>
          <p:nvPr/>
        </p:nvSpPr>
        <p:spPr>
          <a:xfrm>
            <a:off x="4854981" y="1856364"/>
            <a:ext cx="3984220" cy="523220"/>
          </a:xfrm>
          <a:prstGeom prst="rect">
            <a:avLst/>
          </a:prstGeom>
          <a:noFill/>
        </p:spPr>
        <p:txBody>
          <a:bodyPr wrap="square" rtlCol="0">
            <a:spAutoFit/>
          </a:bodyPr>
          <a:lstStyle/>
          <a:p>
            <a:r>
              <a:rPr lang="en-US" sz="700" dirty="0">
                <a:solidFill>
                  <a:schemeClr val="bg1"/>
                </a:solidFill>
                <a:latin typeface="Century Gothic" panose="020B0502020202020204" pitchFamily="34" charset="0"/>
              </a:rPr>
              <a:t>Prof. </a:t>
            </a:r>
            <a:r>
              <a:rPr lang="en-US" sz="700" dirty="0" err="1">
                <a:solidFill>
                  <a:schemeClr val="bg1"/>
                </a:solidFill>
                <a:latin typeface="Century Gothic" panose="020B0502020202020204" pitchFamily="34" charset="0"/>
              </a:rPr>
              <a:t>Tufveson</a:t>
            </a:r>
            <a:r>
              <a:rPr lang="en-US" sz="700" dirty="0">
                <a:solidFill>
                  <a:schemeClr val="bg1"/>
                </a:solidFill>
                <a:latin typeface="Century Gothic" panose="020B0502020202020204" pitchFamily="34" charset="0"/>
              </a:rPr>
              <a:t> has a background as a clinically active surgeon in the fields of kidney transplantation and transplantation of islets to patients with diabetes type 1. He has conducted research in both fields and is the author or co-author of more than 250 peer-review papers.</a:t>
            </a:r>
          </a:p>
        </p:txBody>
      </p:sp>
      <p:pic>
        <p:nvPicPr>
          <p:cNvPr id="35" name="Picture 2">
            <a:extLst>
              <a:ext uri="{FF2B5EF4-FFF2-40B4-BE49-F238E27FC236}">
                <a16:creationId xmlns:a16="http://schemas.microsoft.com/office/drawing/2014/main" id="{CB1290C7-8444-4519-9996-F06E9CC29ABA}"/>
              </a:ext>
            </a:extLst>
          </p:cNvPr>
          <p:cNvPicPr>
            <a:picLocks noChangeArrowheads="1"/>
          </p:cNvPicPr>
          <p:nvPr/>
        </p:nvPicPr>
        <p:blipFill rotWithShape="1">
          <a:blip r:embed="rId4">
            <a:extLst>
              <a:ext uri="{28A0092B-C50C-407E-A947-70E740481C1C}">
                <a14:useLocalDpi xmlns:a14="http://schemas.microsoft.com/office/drawing/2010/main" val="0"/>
              </a:ext>
            </a:extLst>
          </a:blip>
          <a:srcRect b="16041"/>
          <a:stretch/>
        </p:blipFill>
        <p:spPr bwMode="auto">
          <a:xfrm>
            <a:off x="505901" y="1032804"/>
            <a:ext cx="816268" cy="834503"/>
          </a:xfrm>
          <a:prstGeom prst="ellipse">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 name="Picture 3">
            <a:extLst>
              <a:ext uri="{FF2B5EF4-FFF2-40B4-BE49-F238E27FC236}">
                <a16:creationId xmlns:a16="http://schemas.microsoft.com/office/drawing/2014/main" id="{6334A91F-B3D5-4928-8B14-FA1EB1E52104}"/>
              </a:ext>
            </a:extLst>
          </p:cNvPr>
          <p:cNvPicPr>
            <a:picLocks noChangeArrowheads="1"/>
          </p:cNvPicPr>
          <p:nvPr/>
        </p:nvPicPr>
        <p:blipFill rotWithShape="1">
          <a:blip r:embed="rId5">
            <a:extLst>
              <a:ext uri="{28A0092B-C50C-407E-A947-70E740481C1C}">
                <a14:useLocalDpi xmlns:a14="http://schemas.microsoft.com/office/drawing/2010/main" val="0"/>
              </a:ext>
            </a:extLst>
          </a:blip>
          <a:srcRect b="15507"/>
          <a:stretch/>
        </p:blipFill>
        <p:spPr bwMode="auto">
          <a:xfrm>
            <a:off x="528165" y="2834669"/>
            <a:ext cx="816268" cy="834503"/>
          </a:xfrm>
          <a:prstGeom prst="ellipse">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 name="Picture 4">
            <a:extLst>
              <a:ext uri="{FF2B5EF4-FFF2-40B4-BE49-F238E27FC236}">
                <a16:creationId xmlns:a16="http://schemas.microsoft.com/office/drawing/2014/main" id="{F7C19B4D-76FE-41EF-AB78-22C0DA2F3BDE}"/>
              </a:ext>
            </a:extLst>
          </p:cNvPr>
          <p:cNvPicPr>
            <a:picLocks noChangeArrowheads="1"/>
          </p:cNvPicPr>
          <p:nvPr/>
        </p:nvPicPr>
        <p:blipFill rotWithShape="1">
          <a:blip r:embed="rId6">
            <a:extLst>
              <a:ext uri="{28A0092B-C50C-407E-A947-70E740481C1C}">
                <a14:useLocalDpi xmlns:a14="http://schemas.microsoft.com/office/drawing/2010/main" val="0"/>
              </a:ext>
            </a:extLst>
          </a:blip>
          <a:srcRect b="14994"/>
          <a:stretch/>
        </p:blipFill>
        <p:spPr bwMode="auto">
          <a:xfrm>
            <a:off x="4854980" y="2813844"/>
            <a:ext cx="816268" cy="834503"/>
          </a:xfrm>
          <a:prstGeom prst="ellipse">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 name="Picture 5">
            <a:extLst>
              <a:ext uri="{FF2B5EF4-FFF2-40B4-BE49-F238E27FC236}">
                <a16:creationId xmlns:a16="http://schemas.microsoft.com/office/drawing/2014/main" id="{32DAF867-1429-4962-95D7-78D4E9E1CA24}"/>
              </a:ext>
            </a:extLst>
          </p:cNvPr>
          <p:cNvPicPr>
            <a:picLocks noChangeArrowheads="1"/>
          </p:cNvPicPr>
          <p:nvPr/>
        </p:nvPicPr>
        <p:blipFill rotWithShape="1">
          <a:blip r:embed="rId7">
            <a:extLst>
              <a:ext uri="{28A0092B-C50C-407E-A947-70E740481C1C}">
                <a14:useLocalDpi xmlns:a14="http://schemas.microsoft.com/office/drawing/2010/main" val="0"/>
              </a:ext>
            </a:extLst>
          </a:blip>
          <a:srcRect b="14388"/>
          <a:stretch/>
        </p:blipFill>
        <p:spPr bwMode="auto">
          <a:xfrm>
            <a:off x="4854980" y="1053631"/>
            <a:ext cx="816268" cy="834503"/>
          </a:xfrm>
          <a:prstGeom prst="ellipse">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9" name="Straight Connector 39">
            <a:extLst>
              <a:ext uri="{FF2B5EF4-FFF2-40B4-BE49-F238E27FC236}">
                <a16:creationId xmlns:a16="http://schemas.microsoft.com/office/drawing/2014/main" id="{BAE2A0E3-47AA-4D00-88DB-4C07D5BA6E02}"/>
              </a:ext>
            </a:extLst>
          </p:cNvPr>
          <p:cNvCxnSpPr/>
          <p:nvPr/>
        </p:nvCxnSpPr>
        <p:spPr>
          <a:xfrm>
            <a:off x="1332241" y="5327223"/>
            <a:ext cx="3060000"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0" name="TextBox 37">
            <a:extLst>
              <a:ext uri="{FF2B5EF4-FFF2-40B4-BE49-F238E27FC236}">
                <a16:creationId xmlns:a16="http://schemas.microsoft.com/office/drawing/2014/main" id="{CFEAE570-CDC1-4B52-A9CE-11390D8B53C6}"/>
              </a:ext>
            </a:extLst>
          </p:cNvPr>
          <p:cNvSpPr txBox="1"/>
          <p:nvPr/>
        </p:nvSpPr>
        <p:spPr>
          <a:xfrm>
            <a:off x="1410247" y="4660473"/>
            <a:ext cx="3089072" cy="453970"/>
          </a:xfrm>
          <a:prstGeom prst="rect">
            <a:avLst/>
          </a:prstGeom>
          <a:noFill/>
        </p:spPr>
        <p:txBody>
          <a:bodyPr wrap="square" rtlCol="0">
            <a:spAutoFit/>
          </a:bodyPr>
          <a:lstStyle/>
          <a:p>
            <a:r>
              <a:rPr lang="en-GB" sz="1200" b="1" dirty="0">
                <a:solidFill>
                  <a:schemeClr val="bg1"/>
                </a:solidFill>
                <a:latin typeface="Century Gothic" panose="020B0502020202020204" pitchFamily="34" charset="0"/>
              </a:rPr>
              <a:t>Patrizia Caldirola, </a:t>
            </a:r>
            <a:r>
              <a:rPr lang="en-GB" sz="1200" i="1" dirty="0">
                <a:solidFill>
                  <a:schemeClr val="bg1"/>
                </a:solidFill>
                <a:latin typeface="Century Gothic" panose="020B0502020202020204" pitchFamily="34" charset="0"/>
              </a:rPr>
              <a:t>PhD</a:t>
            </a:r>
          </a:p>
          <a:p>
            <a:r>
              <a:rPr lang="en-GB" sz="1050" dirty="0">
                <a:solidFill>
                  <a:schemeClr val="bg1"/>
                </a:solidFill>
                <a:latin typeface="Century Gothic" panose="020B0502020202020204" pitchFamily="34" charset="0"/>
              </a:rPr>
              <a:t>Project Manager </a:t>
            </a:r>
            <a:r>
              <a:rPr lang="en-GB" sz="1050" i="1" dirty="0">
                <a:solidFill>
                  <a:schemeClr val="bg1"/>
                </a:solidFill>
                <a:latin typeface="Century Gothic" panose="020B0502020202020204" pitchFamily="34" charset="0"/>
              </a:rPr>
              <a:t>Renaparin</a:t>
            </a:r>
            <a:r>
              <a:rPr lang="en-GB" sz="1050" i="1" baseline="30000" dirty="0">
                <a:solidFill>
                  <a:schemeClr val="bg1"/>
                </a:solidFill>
                <a:latin typeface="Century Gothic" panose="020B0502020202020204" pitchFamily="34" charset="0"/>
              </a:rPr>
              <a:t>®</a:t>
            </a:r>
            <a:endParaRPr lang="en-GB" sz="1050" baseline="30000" dirty="0">
              <a:solidFill>
                <a:schemeClr val="bg1"/>
              </a:solidFill>
              <a:latin typeface="Century Gothic" panose="020B0502020202020204" pitchFamily="34" charset="0"/>
            </a:endParaRPr>
          </a:p>
          <a:p>
            <a:endParaRPr lang="en-GB" sz="100" dirty="0">
              <a:solidFill>
                <a:schemeClr val="bg1"/>
              </a:solidFill>
              <a:latin typeface="Century Gothic" panose="020B0502020202020204" pitchFamily="34" charset="0"/>
            </a:endParaRPr>
          </a:p>
        </p:txBody>
      </p:sp>
      <p:sp>
        <p:nvSpPr>
          <p:cNvPr id="41" name="TextBox 55">
            <a:extLst>
              <a:ext uri="{FF2B5EF4-FFF2-40B4-BE49-F238E27FC236}">
                <a16:creationId xmlns:a16="http://schemas.microsoft.com/office/drawing/2014/main" id="{2ECF9A92-0547-4CD0-BD94-387879DE3684}"/>
              </a:ext>
            </a:extLst>
          </p:cNvPr>
          <p:cNvSpPr txBox="1"/>
          <p:nvPr/>
        </p:nvSpPr>
        <p:spPr>
          <a:xfrm>
            <a:off x="416546" y="5395543"/>
            <a:ext cx="4005610" cy="738664"/>
          </a:xfrm>
          <a:prstGeom prst="rect">
            <a:avLst/>
          </a:prstGeom>
          <a:noFill/>
        </p:spPr>
        <p:txBody>
          <a:bodyPr wrap="square" rtlCol="0">
            <a:spAutoFit/>
          </a:bodyPr>
          <a:lstStyle/>
          <a:p>
            <a:r>
              <a:rPr lang="en-US" sz="700" dirty="0">
                <a:solidFill>
                  <a:schemeClr val="bg1"/>
                </a:solidFill>
                <a:latin typeface="Century Gothic" panose="020B0502020202020204" pitchFamily="34" charset="0"/>
              </a:rPr>
              <a:t>Patrizia has over 20 years’ experience in the pharma industry, from preclinical through clinical development. She has worked in pre-clinical development teams and as project manager and director in companies such Pharmacia, </a:t>
            </a:r>
            <a:r>
              <a:rPr lang="en-US" sz="700" dirty="0" err="1">
                <a:solidFill>
                  <a:schemeClr val="bg1"/>
                </a:solidFill>
                <a:latin typeface="Century Gothic" panose="020B0502020202020204" pitchFamily="34" charset="0"/>
              </a:rPr>
              <a:t>BioVitrum</a:t>
            </a:r>
            <a:r>
              <a:rPr lang="en-US" sz="700" dirty="0">
                <a:solidFill>
                  <a:schemeClr val="bg1"/>
                </a:solidFill>
                <a:latin typeface="Century Gothic" panose="020B0502020202020204" pitchFamily="34" charset="0"/>
              </a:rPr>
              <a:t> and Karolinska Development. Patrizia is responsible for managing the development of </a:t>
            </a:r>
            <a:r>
              <a:rPr lang="en-US" sz="700" dirty="0" err="1">
                <a:solidFill>
                  <a:schemeClr val="bg1"/>
                </a:solidFill>
                <a:latin typeface="Century Gothic" panose="020B0502020202020204" pitchFamily="34" charset="0"/>
              </a:rPr>
              <a:t>Renaparin</a:t>
            </a:r>
            <a:r>
              <a:rPr lang="en-US" sz="800" i="1" baseline="30000" dirty="0">
                <a:solidFill>
                  <a:schemeClr val="bg1"/>
                </a:solidFill>
                <a:latin typeface="Century Gothic" panose="020B0502020202020204" pitchFamily="34" charset="0"/>
              </a:rPr>
              <a:t>®</a:t>
            </a:r>
            <a:r>
              <a:rPr lang="en-US" sz="700" dirty="0">
                <a:solidFill>
                  <a:schemeClr val="bg1"/>
                </a:solidFill>
                <a:latin typeface="Century Gothic" panose="020B0502020202020204" pitchFamily="34" charset="0"/>
              </a:rPr>
              <a:t> through current clinical development. Patrizia has a PhD degree in Medicinal Chemistry from Vrije Universiteit Amsterdam.</a:t>
            </a:r>
            <a:endParaRPr lang="en-GB" sz="700" dirty="0">
              <a:solidFill>
                <a:schemeClr val="bg1"/>
              </a:solidFill>
              <a:latin typeface="Century Gothic" panose="020B0502020202020204" pitchFamily="34" charset="0"/>
            </a:endParaRPr>
          </a:p>
        </p:txBody>
      </p:sp>
      <p:cxnSp>
        <p:nvCxnSpPr>
          <p:cNvPr id="42" name="Straight Connector 39">
            <a:extLst>
              <a:ext uri="{FF2B5EF4-FFF2-40B4-BE49-F238E27FC236}">
                <a16:creationId xmlns:a16="http://schemas.microsoft.com/office/drawing/2014/main" id="{8C38C43F-59F0-4CD2-84F7-C339EE43821C}"/>
              </a:ext>
            </a:extLst>
          </p:cNvPr>
          <p:cNvCxnSpPr/>
          <p:nvPr/>
        </p:nvCxnSpPr>
        <p:spPr>
          <a:xfrm>
            <a:off x="5764033" y="5333319"/>
            <a:ext cx="3060000"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3" name="TextBox 37">
            <a:extLst>
              <a:ext uri="{FF2B5EF4-FFF2-40B4-BE49-F238E27FC236}">
                <a16:creationId xmlns:a16="http://schemas.microsoft.com/office/drawing/2014/main" id="{762EE302-CDC8-4F0D-9D0F-FCDAD97DA0A9}"/>
              </a:ext>
            </a:extLst>
          </p:cNvPr>
          <p:cNvSpPr txBox="1"/>
          <p:nvPr/>
        </p:nvSpPr>
        <p:spPr>
          <a:xfrm>
            <a:off x="5842039" y="4666569"/>
            <a:ext cx="3089072" cy="453970"/>
          </a:xfrm>
          <a:prstGeom prst="rect">
            <a:avLst/>
          </a:prstGeom>
          <a:noFill/>
        </p:spPr>
        <p:txBody>
          <a:bodyPr wrap="square" rtlCol="0">
            <a:spAutoFit/>
          </a:bodyPr>
          <a:lstStyle/>
          <a:p>
            <a:r>
              <a:rPr lang="en-GB" sz="1200" b="1" dirty="0">
                <a:solidFill>
                  <a:schemeClr val="bg1"/>
                </a:solidFill>
                <a:latin typeface="Century Gothic" panose="020B0502020202020204" pitchFamily="34" charset="0"/>
              </a:rPr>
              <a:t>Lars Olsson, </a:t>
            </a:r>
            <a:r>
              <a:rPr lang="en-GB" sz="1200" i="1" dirty="0">
                <a:solidFill>
                  <a:schemeClr val="bg1"/>
                </a:solidFill>
                <a:latin typeface="Century Gothic" panose="020B0502020202020204" pitchFamily="34" charset="0"/>
              </a:rPr>
              <a:t>PhD</a:t>
            </a:r>
          </a:p>
          <a:p>
            <a:r>
              <a:rPr lang="en-GB" sz="1050" dirty="0">
                <a:solidFill>
                  <a:schemeClr val="bg1"/>
                </a:solidFill>
                <a:latin typeface="Century Gothic" panose="020B0502020202020204" pitchFamily="34" charset="0"/>
              </a:rPr>
              <a:t>Consultant Head of CMC</a:t>
            </a:r>
          </a:p>
          <a:p>
            <a:endParaRPr lang="en-GB" sz="100" dirty="0">
              <a:solidFill>
                <a:schemeClr val="bg1"/>
              </a:solidFill>
              <a:latin typeface="Century Gothic" panose="020B0502020202020204" pitchFamily="34" charset="0"/>
            </a:endParaRPr>
          </a:p>
        </p:txBody>
      </p:sp>
      <p:sp>
        <p:nvSpPr>
          <p:cNvPr id="44" name="TextBox 55">
            <a:extLst>
              <a:ext uri="{FF2B5EF4-FFF2-40B4-BE49-F238E27FC236}">
                <a16:creationId xmlns:a16="http://schemas.microsoft.com/office/drawing/2014/main" id="{05E4975F-7136-45D4-A68A-DB3F9143731B}"/>
              </a:ext>
            </a:extLst>
          </p:cNvPr>
          <p:cNvSpPr txBox="1"/>
          <p:nvPr/>
        </p:nvSpPr>
        <p:spPr>
          <a:xfrm>
            <a:off x="4848338" y="5401639"/>
            <a:ext cx="4005610" cy="738664"/>
          </a:xfrm>
          <a:prstGeom prst="rect">
            <a:avLst/>
          </a:prstGeom>
          <a:noFill/>
        </p:spPr>
        <p:txBody>
          <a:bodyPr wrap="square" rtlCol="0">
            <a:spAutoFit/>
          </a:bodyPr>
          <a:lstStyle/>
          <a:p>
            <a:r>
              <a:rPr lang="en-US" sz="700" dirty="0">
                <a:solidFill>
                  <a:schemeClr val="bg1"/>
                </a:solidFill>
                <a:latin typeface="Century Gothic" panose="020B0502020202020204" pitchFamily="34" charset="0"/>
              </a:rPr>
              <a:t>Lars has over 15 years’ experience of pharma development where he has worked in managerial and strategic roles in the area of Chemistry, Manufacturing and Control (CMC). He has been employed in leading development roles in AstraZeneca, </a:t>
            </a:r>
            <a:r>
              <a:rPr lang="en-US" sz="700" dirty="0" err="1">
                <a:solidFill>
                  <a:schemeClr val="bg1"/>
                </a:solidFill>
                <a:latin typeface="Century Gothic" panose="020B0502020202020204" pitchFamily="34" charset="0"/>
              </a:rPr>
              <a:t>Medivir</a:t>
            </a:r>
            <a:r>
              <a:rPr lang="en-US" sz="700" dirty="0">
                <a:solidFill>
                  <a:schemeClr val="bg1"/>
                </a:solidFill>
                <a:latin typeface="Century Gothic" panose="020B0502020202020204" pitchFamily="34" charset="0"/>
              </a:rPr>
              <a:t>, Acadia and </a:t>
            </a:r>
            <a:r>
              <a:rPr lang="en-US" sz="700" dirty="0" err="1">
                <a:solidFill>
                  <a:schemeClr val="bg1"/>
                </a:solidFill>
                <a:latin typeface="Century Gothic" panose="020B0502020202020204" pitchFamily="34" charset="0"/>
              </a:rPr>
              <a:t>KaroBio</a:t>
            </a:r>
            <a:r>
              <a:rPr lang="en-US" sz="700" dirty="0">
                <a:solidFill>
                  <a:schemeClr val="bg1"/>
                </a:solidFill>
                <a:latin typeface="Century Gothic" panose="020B0502020202020204" pitchFamily="34" charset="0"/>
              </a:rPr>
              <a:t>, and held the position of Vice President, CMC for Wilson Therapeutics until the company was acquired by Alexion in 2018. Lars holds a PhD in Organic Chemistry from the Stockholm University.</a:t>
            </a:r>
            <a:endParaRPr lang="en-GB" sz="700" dirty="0">
              <a:solidFill>
                <a:schemeClr val="bg1"/>
              </a:solidFill>
              <a:latin typeface="Century Gothic" panose="020B0502020202020204" pitchFamily="34" charset="0"/>
            </a:endParaRPr>
          </a:p>
        </p:txBody>
      </p:sp>
      <p:pic>
        <p:nvPicPr>
          <p:cNvPr id="45" name="Bildobjekt 44">
            <a:extLst>
              <a:ext uri="{FF2B5EF4-FFF2-40B4-BE49-F238E27FC236}">
                <a16:creationId xmlns:a16="http://schemas.microsoft.com/office/drawing/2014/main" id="{C77F9E10-C9BF-4A82-AB8A-569CB00C377A}"/>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0" b="99010" l="0" r="98515">
                        <a14:foregroundMark x1="59406" y1="12376" x2="55941" y2="9406"/>
                        <a14:foregroundMark x1="55941" y1="9406" x2="63366" y2="6436"/>
                        <a14:foregroundMark x1="63366" y1="6436" x2="68317" y2="13861"/>
                        <a14:foregroundMark x1="74257" y1="18812" x2="67822" y2="5446"/>
                        <a14:foregroundMark x1="67822" y1="5446" x2="54455" y2="1980"/>
                        <a14:foregroundMark x1="51980" y1="4950" x2="39109" y2="9901"/>
                        <a14:foregroundMark x1="32538" y1="18812" x2="34158" y2="12871"/>
                        <a14:foregroundMark x1="32393" y1="19343" x2="32538" y2="18812"/>
                        <a14:foregroundMark x1="31310" y1="23315" x2="31727" y2="21784"/>
                        <a14:foregroundMark x1="33663" y1="18812" x2="33663" y2="14851"/>
                        <a14:foregroundMark x1="33663" y1="19594" x2="33663" y2="18812"/>
                        <a14:foregroundMark x1="33663" y1="22660" x2="33663" y2="22167"/>
                        <a14:foregroundMark x1="34879" y1="28713" x2="34969" y2="29703"/>
                        <a14:foregroundMark x1="34789" y1="27723" x2="34879" y2="28713"/>
                        <a14:foregroundMark x1="34643" y1="26129" x2="34743" y2="27228"/>
                        <a14:foregroundMark x1="34294" y1="22291" x2="34311" y2="22480"/>
                        <a14:foregroundMark x1="33978" y1="18812" x2="34056" y2="19671"/>
                        <a14:foregroundMark x1="33663" y1="15347" x2="33978" y2="18812"/>
                        <a14:foregroundMark x1="32037" y1="33663" x2="32178" y2="33168"/>
                        <a14:foregroundMark x1="31471" y1="35644" x2="31612" y2="35149"/>
                        <a14:foregroundMark x1="31330" y1="36139" x2="31471" y2="35644"/>
                        <a14:foregroundMark x1="30748" y1="18812" x2="30693" y2="18317"/>
                        <a14:foregroundMark x1="30771" y1="19023" x2="30748" y2="18812"/>
                        <a14:foregroundMark x1="31250" y1="23332" x2="31064" y2="21653"/>
                        <a14:foregroundMark x1="31683" y1="27228" x2="31653" y2="26961"/>
                        <a14:foregroundMark x1="31848" y1="28713" x2="31738" y2="27723"/>
                        <a14:foregroundMark x1="31958" y1="29703" x2="31848" y2="28713"/>
                        <a14:foregroundMark x1="32233" y1="32178" x2="32178" y2="31683"/>
                        <a14:foregroundMark x1="32398" y1="33663" x2="32233" y2="32178"/>
                        <a14:foregroundMark x1="32618" y1="35644" x2="32563" y2="35149"/>
                        <a14:foregroundMark x1="32673" y1="36139" x2="32618" y2="35644"/>
                        <a14:foregroundMark x1="33160" y1="11855" x2="38614" y2="3465"/>
                        <a14:foregroundMark x1="32178" y1="13366" x2="32649" y2="12641"/>
                        <a14:foregroundMark x1="37624" y1="58416" x2="37624" y2="58416"/>
                        <a14:foregroundMark x1="37624" y1="63366" x2="37624" y2="63861"/>
                        <a14:foregroundMark x1="37624" y1="64356" x2="38119" y2="65347"/>
                        <a14:foregroundMark x1="35644" y1="58416" x2="35644" y2="58416"/>
                        <a14:foregroundMark x1="32673" y1="57921" x2="31683" y2="57921"/>
                        <a14:foregroundMark x1="34653" y1="57921" x2="29703" y2="59406"/>
                        <a14:foregroundMark x1="28713" y1="59406" x2="27228" y2="59901"/>
                        <a14:foregroundMark x1="22772" y1="62376" x2="22772" y2="62376"/>
                        <a14:foregroundMark x1="18317" y1="64356" x2="18317" y2="64356"/>
                        <a14:foregroundMark x1="20297" y1="63861" x2="20297" y2="63861"/>
                        <a14:foregroundMark x1="20792" y1="63366" x2="20792" y2="63366"/>
                        <a14:foregroundMark x1="15842" y1="65842" x2="15842" y2="65842"/>
                        <a14:foregroundMark x1="15842" y1="65842" x2="14851" y2="66832"/>
                        <a14:foregroundMark x1="13861" y1="67327" x2="13861" y2="67327"/>
                        <a14:foregroundMark x1="12376" y1="70297" x2="12376" y2="70297"/>
                        <a14:foregroundMark x1="10891" y1="72277" x2="10891" y2="72277"/>
                        <a14:foregroundMark x1="10891" y1="72277" x2="10891" y2="72277"/>
                        <a14:foregroundMark x1="10891" y1="72277" x2="10891" y2="73267"/>
                        <a14:foregroundMark x1="9901" y1="74257" x2="9901" y2="74257"/>
                        <a14:foregroundMark x1="9406" y1="75248" x2="9406" y2="75248"/>
                        <a14:foregroundMark x1="8911" y1="75248" x2="8911" y2="76238"/>
                        <a14:foregroundMark x1="8416" y1="77228" x2="8416" y2="77723"/>
                        <a14:foregroundMark x1="8416" y1="78713" x2="7426" y2="80693"/>
                        <a14:foregroundMark x1="7426" y1="81188" x2="7426" y2="81188"/>
                        <a14:foregroundMark x1="7426" y1="81683" x2="6931" y2="83663"/>
                        <a14:foregroundMark x1="6436" y1="84158" x2="6436" y2="84158"/>
                        <a14:foregroundMark x1="6436" y1="84653" x2="6436" y2="85149"/>
                        <a14:foregroundMark x1="5941" y1="86139" x2="5941" y2="86139"/>
                        <a14:foregroundMark x1="4950" y1="88119" x2="4455" y2="89109"/>
                        <a14:foregroundMark x1="4455" y1="89604" x2="3465" y2="91089"/>
                        <a14:foregroundMark x1="3465" y1="92079" x2="3465" y2="92079"/>
                        <a14:foregroundMark x1="3465" y1="92079" x2="2970" y2="93069"/>
                        <a14:foregroundMark x1="2475" y1="94554" x2="1980" y2="98515"/>
                        <a14:foregroundMark x1="1980" y1="98515" x2="1980" y2="98515"/>
                        <a14:foregroundMark x1="70297" y1="57921" x2="70297" y2="57921"/>
                        <a14:foregroundMark x1="74752" y1="60396" x2="74752" y2="60396"/>
                        <a14:foregroundMark x1="72772" y1="58416" x2="72772" y2="58416"/>
                        <a14:foregroundMark x1="72772" y1="58416" x2="72772" y2="58416"/>
                        <a14:foregroundMark x1="74752" y1="59406" x2="75743" y2="59901"/>
                        <a14:foregroundMark x1="75743" y1="59901" x2="75743" y2="59901"/>
                        <a14:foregroundMark x1="76733" y1="59901" x2="79703" y2="60396"/>
                        <a14:foregroundMark x1="81188" y1="60891" x2="84653" y2="60891"/>
                        <a14:foregroundMark x1="84158" y1="64356" x2="84158" y2="64356"/>
                        <a14:foregroundMark x1="85644" y1="66337" x2="85644" y2="66337"/>
                        <a14:foregroundMark x1="85644" y1="66337" x2="85644" y2="66337"/>
                        <a14:foregroundMark x1="84158" y1="64356" x2="84158" y2="64356"/>
                        <a14:foregroundMark x1="82178" y1="63861" x2="82178" y2="63861"/>
                        <a14:foregroundMark x1="81683" y1="63366" x2="81683" y2="63366"/>
                        <a14:foregroundMark x1="87624" y1="67327" x2="87624" y2="67327"/>
                        <a14:foregroundMark x1="88119" y1="67327" x2="88119" y2="67327"/>
                        <a14:foregroundMark x1="89604" y1="69307" x2="91584" y2="69802"/>
                        <a14:foregroundMark x1="91584" y1="70297" x2="92574" y2="70297"/>
                        <a14:foregroundMark x1="94059" y1="70792" x2="95050" y2="70792"/>
                        <a14:foregroundMark x1="95545" y1="70792" x2="95545" y2="70792"/>
                        <a14:foregroundMark x1="95545" y1="71782" x2="96535" y2="72277"/>
                        <a14:foregroundMark x1="96535" y1="72772" x2="96535" y2="72772"/>
                        <a14:foregroundMark x1="96535" y1="72772" x2="96535" y2="72772"/>
                        <a14:foregroundMark x1="97030" y1="73267" x2="97030" y2="73267"/>
                        <a14:foregroundMark x1="97525" y1="73762" x2="97525" y2="73762"/>
                        <a14:foregroundMark x1="98020" y1="74752" x2="98020" y2="74752"/>
                        <a14:foregroundMark x1="98020" y1="75743" x2="98020" y2="75743"/>
                        <a14:foregroundMark x1="98020" y1="77228" x2="98020" y2="78218"/>
                        <a14:foregroundMark x1="98020" y1="78713" x2="98020" y2="81188"/>
                        <a14:foregroundMark x1="98020" y1="82673" x2="98515" y2="99010"/>
                        <a14:foregroundMark x1="68317" y1="52970" x2="68317" y2="52970"/>
                        <a14:foregroundMark x1="67822" y1="52970" x2="67822" y2="52970"/>
                        <a14:foregroundMark x1="68317" y1="56931" x2="68317" y2="56931"/>
                        <a14:foregroundMark x1="69802" y1="54950" x2="69802" y2="54950"/>
                        <a14:foregroundMark x1="69307" y1="60396" x2="69307" y2="61881"/>
                        <a14:foregroundMark x1="69307" y1="61881" x2="69307" y2="61881"/>
                        <a14:foregroundMark x1="69307" y1="62871" x2="68812" y2="63861"/>
                        <a14:foregroundMark x1="68812" y1="64356" x2="68317" y2="65842"/>
                        <a14:foregroundMark x1="68317" y1="66832" x2="67822" y2="68812"/>
                        <a14:foregroundMark x1="67327" y1="69802" x2="67327" y2="70792"/>
                        <a14:foregroundMark x1="67327" y1="70792" x2="67327" y2="70792"/>
                        <a14:foregroundMark x1="66832" y1="70792" x2="66832" y2="70297"/>
                        <a14:foregroundMark x1="59406" y1="74752" x2="57921" y2="75248"/>
                        <a14:foregroundMark x1="57426" y1="75248" x2="57426" y2="75248"/>
                        <a14:foregroundMark x1="55941" y1="75743" x2="50990" y2="75743"/>
                        <a14:foregroundMark x1="47525" y1="75743" x2="45545" y2="75743"/>
                        <a14:foregroundMark x1="44554" y1="75743" x2="42079" y2="73267"/>
                        <a14:foregroundMark x1="39604" y1="71287" x2="39604" y2="69802"/>
                        <a14:foregroundMark x1="38119" y1="66832" x2="38614" y2="65842"/>
                        <a14:foregroundMark x1="39604" y1="65842" x2="41089" y2="66337"/>
                        <a14:foregroundMark x1="42079" y1="67327" x2="43069" y2="68317"/>
                        <a14:foregroundMark x1="43564" y1="69802" x2="45050" y2="71782"/>
                        <a14:foregroundMark x1="54455" y1="79208" x2="58911" y2="77228"/>
                        <a14:foregroundMark x1="61386" y1="76238" x2="62376" y2="75743"/>
                        <a14:foregroundMark x1="62871" y1="75743" x2="63366" y2="75248"/>
                        <a14:foregroundMark x1="67327" y1="73267" x2="73267" y2="74257"/>
                        <a14:foregroundMark x1="73762" y1="74257" x2="73762" y2="72772"/>
                        <a14:foregroundMark x1="73762" y1="65842" x2="73762" y2="64851"/>
                        <a14:foregroundMark x1="73267" y1="63366" x2="73267" y2="63366"/>
                        <a14:backgroundMark x1="31230" y1="36513" x2="30693" y2="40594"/>
                        <a14:backgroundMark x1="31826" y1="31984" x2="31363" y2="35502"/>
                        <a14:backgroundMark x1="7321" y1="70297" x2="6931" y2="70792"/>
                        <a14:backgroundMark x1="9658" y1="67327" x2="7321" y2="70297"/>
                        <a14:backgroundMark x1="10827" y1="65842" x2="9658" y2="67327"/>
                        <a14:backgroundMark x1="11883" y1="64500" x2="10827" y2="65842"/>
                        <a14:backgroundMark x1="12775" y1="63366" x2="12742" y2="63408"/>
                        <a14:backgroundMark x1="13554" y1="62376" x2="12775" y2="63366"/>
                        <a14:backgroundMark x1="21314" y1="52514" x2="13554" y2="62376"/>
                        <a14:backgroundMark x1="22820" y1="50600" x2="22246" y2="51329"/>
                        <a14:backgroundMark x1="25143" y1="47647" x2="24275" y2="48750"/>
                        <a14:backgroundMark x1="28701" y1="43126" x2="25443" y2="47267"/>
                        <a14:backgroundMark x1="30693" y1="40594" x2="29096" y2="42623"/>
                        <a14:backgroundMark x1="5348" y1="58602" x2="1980" y2="32673"/>
                        <a14:backgroundMark x1="6095" y1="64356" x2="5458" y2="59455"/>
                        <a14:backgroundMark x1="6288" y1="65842" x2="6095" y2="64356"/>
                        <a14:backgroundMark x1="6481" y1="67327" x2="6288" y2="65842"/>
                        <a14:backgroundMark x1="6867" y1="70297" x2="6481" y2="67327"/>
                        <a14:backgroundMark x1="6931" y1="70792" x2="6867" y2="70297"/>
                        <a14:backgroundMark x1="1980" y1="32673" x2="22772" y2="495"/>
                        <a14:backgroundMark x1="22772" y1="495" x2="14356" y2="38614"/>
                        <a14:backgroundMark x1="14356" y1="38614" x2="26733" y2="33168"/>
                        <a14:backgroundMark x1="26733" y1="33168" x2="26733" y2="33168"/>
                        <a14:backgroundMark x1="31188" y1="5941" x2="38119" y2="990"/>
                        <a14:backgroundMark x1="32178" y1="3960" x2="37129" y2="0"/>
                        <a14:backgroundMark x1="69307" y1="2475" x2="69307" y2="2475"/>
                        <a14:backgroundMark x1="68812" y1="1980" x2="68812" y2="1980"/>
                        <a14:backgroundMark x1="67822" y1="990" x2="67822" y2="990"/>
                        <a14:backgroundMark x1="66337" y1="495" x2="66337" y2="495"/>
                        <a14:backgroundMark x1="28218" y1="18812" x2="28218" y2="18812"/>
                        <a14:backgroundMark x1="28218" y1="20792" x2="28218" y2="20792"/>
                        <a14:backgroundMark x1="28713" y1="24257" x2="28713" y2="24257"/>
                        <a14:backgroundMark x1="29703" y1="27228" x2="29703" y2="27723"/>
                        <a14:backgroundMark x1="29703" y1="31188" x2="29703" y2="31188"/>
                        <a14:backgroundMark x1="28218" y1="39604" x2="28218" y2="39604"/>
                        <a14:backgroundMark x1="29208" y1="37129" x2="29208" y2="37129"/>
                        <a14:backgroundMark x1="29703" y1="37129" x2="29703" y2="37129"/>
                        <a14:backgroundMark x1="31683" y1="35644" x2="31683" y2="35644"/>
                        <a14:backgroundMark x1="31683" y1="35644" x2="31683" y2="35644"/>
                        <a14:backgroundMark x1="31683" y1="35644" x2="31683" y2="35644"/>
                        <a14:backgroundMark x1="32178" y1="36139" x2="32178" y2="37624"/>
                        <a14:backgroundMark x1="32178" y1="32178" x2="32178" y2="32178"/>
                        <a14:backgroundMark x1="30693" y1="28713" x2="30693" y2="28713"/>
                        <a14:backgroundMark x1="29703" y1="18812" x2="29208" y2="21287"/>
                        <a14:backgroundMark x1="29703" y1="23762" x2="30693" y2="27228"/>
                        <a14:backgroundMark x1="30693" y1="29703" x2="30693" y2="31683"/>
                        <a14:backgroundMark x1="31683" y1="33663" x2="31683" y2="35149"/>
                        <a14:backgroundMark x1="84158" y1="60891" x2="84158" y2="60891"/>
                        <a14:backgroundMark x1="83168" y1="59901" x2="83168" y2="59901"/>
                        <a14:backgroundMark x1="81188" y1="59901" x2="81188" y2="59901"/>
                        <a14:backgroundMark x1="81683" y1="59901" x2="81683" y2="59901"/>
                        <a14:backgroundMark x1="82673" y1="60396" x2="82673" y2="60396"/>
                        <a14:backgroundMark x1="84653" y1="60891" x2="84653" y2="60891"/>
                        <a14:backgroundMark x1="85149" y1="60891" x2="85149" y2="60891"/>
                        <a14:backgroundMark x1="81188" y1="60396" x2="81188" y2="60396"/>
                        <a14:backgroundMark x1="80693" y1="59901" x2="80693" y2="59901"/>
                      </a14:backgroundRemoval>
                    </a14:imgEffect>
                  </a14:imgLayer>
                </a14:imgProps>
              </a:ext>
            </a:extLst>
          </a:blip>
          <a:stretch>
            <a:fillRect/>
          </a:stretch>
        </p:blipFill>
        <p:spPr>
          <a:xfrm>
            <a:off x="4925502" y="4574096"/>
            <a:ext cx="838532" cy="838532"/>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6" name="Bildobjekt 45">
            <a:extLst>
              <a:ext uri="{FF2B5EF4-FFF2-40B4-BE49-F238E27FC236}">
                <a16:creationId xmlns:a16="http://schemas.microsoft.com/office/drawing/2014/main" id="{B87198D0-8EEA-4DF5-B286-7B679403E650}"/>
              </a:ext>
            </a:extLst>
          </p:cNvPr>
          <p:cNvPicPr>
            <a:picLocks noChangeAspect="1"/>
          </p:cNvPicPr>
          <p:nvPr/>
        </p:nvPicPr>
        <p:blipFill rotWithShape="1">
          <a:blip r:embed="rId10"/>
          <a:srcRect l="17024" t="29842" r="55714" b="20846"/>
          <a:stretch/>
        </p:blipFill>
        <p:spPr>
          <a:xfrm>
            <a:off x="483445" y="4518596"/>
            <a:ext cx="861180" cy="876223"/>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nvGrpSpPr>
          <p:cNvPr id="47" name="Group 45">
            <a:extLst>
              <a:ext uri="{FF2B5EF4-FFF2-40B4-BE49-F238E27FC236}">
                <a16:creationId xmlns:a16="http://schemas.microsoft.com/office/drawing/2014/main" id="{591469F5-397E-490D-A9F4-909F857A98BE}"/>
              </a:ext>
            </a:extLst>
          </p:cNvPr>
          <p:cNvGrpSpPr/>
          <p:nvPr/>
        </p:nvGrpSpPr>
        <p:grpSpPr>
          <a:xfrm>
            <a:off x="191252" y="6559899"/>
            <a:ext cx="8761494" cy="227014"/>
            <a:chOff x="173812" y="6456923"/>
            <a:chExt cx="8761494" cy="227014"/>
          </a:xfrm>
        </p:grpSpPr>
        <p:pic>
          <p:nvPicPr>
            <p:cNvPr id="48" name="Picture 15">
              <a:extLst>
                <a:ext uri="{FF2B5EF4-FFF2-40B4-BE49-F238E27FC236}">
                  <a16:creationId xmlns:a16="http://schemas.microsoft.com/office/drawing/2014/main" id="{B1FD1646-1AB0-413D-B2C0-3273FE6B91A4}"/>
                </a:ext>
              </a:extLst>
            </p:cNvPr>
            <p:cNvPicPr>
              <a:picLocks noChangeAspect="1"/>
            </p:cNvPicPr>
            <p:nvPr/>
          </p:nvPicPr>
          <p:blipFill>
            <a:blip r:embed="rId11"/>
            <a:stretch>
              <a:fillRect/>
            </a:stretch>
          </p:blipFill>
          <p:spPr>
            <a:xfrm>
              <a:off x="8294922" y="6456923"/>
              <a:ext cx="640384" cy="198547"/>
            </a:xfrm>
            <a:prstGeom prst="rect">
              <a:avLst/>
            </a:prstGeom>
          </p:spPr>
        </p:pic>
        <p:sp>
          <p:nvSpPr>
            <p:cNvPr id="49" name="Slide Number Placeholder 3">
              <a:extLst>
                <a:ext uri="{FF2B5EF4-FFF2-40B4-BE49-F238E27FC236}">
                  <a16:creationId xmlns:a16="http://schemas.microsoft.com/office/drawing/2014/main" id="{129A18A4-2CCA-4A63-9E13-723CFFCAF099}"/>
                </a:ext>
              </a:extLst>
            </p:cNvPr>
            <p:cNvSpPr txBox="1">
              <a:spLocks/>
            </p:cNvSpPr>
            <p:nvPr/>
          </p:nvSpPr>
          <p:spPr bwMode="auto">
            <a:xfrm>
              <a:off x="173812" y="6471212"/>
              <a:ext cx="229465"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r" rtl="0" fontAlgn="base">
                <a:spcBef>
                  <a:spcPct val="0"/>
                </a:spcBef>
                <a:spcAft>
                  <a:spcPct val="0"/>
                </a:spcAft>
                <a:defRPr sz="1200" b="1" i="0" kern="1200">
                  <a:solidFill>
                    <a:srgbClr val="1A2E5E"/>
                  </a:solidFill>
                  <a:latin typeface="Calibri" pitchFamily="34" charset="0"/>
                  <a:ea typeface="+mn-ea"/>
                  <a:cs typeface="Calibri" pitchFamily="34" charset="0"/>
                </a:defRPr>
              </a:lvl1pPr>
              <a:lvl2pPr marL="457200" algn="ctr" rtl="0" fontAlgn="base">
                <a:spcBef>
                  <a:spcPct val="0"/>
                </a:spcBef>
                <a:spcAft>
                  <a:spcPct val="0"/>
                </a:spcAft>
                <a:defRPr sz="1500" i="1" kern="1200">
                  <a:solidFill>
                    <a:schemeClr val="tx1"/>
                  </a:solidFill>
                  <a:latin typeface="Arial" charset="0"/>
                  <a:ea typeface="+mn-ea"/>
                  <a:cs typeface="+mn-cs"/>
                </a:defRPr>
              </a:lvl2pPr>
              <a:lvl3pPr marL="914400" algn="ctr" rtl="0" fontAlgn="base">
                <a:spcBef>
                  <a:spcPct val="0"/>
                </a:spcBef>
                <a:spcAft>
                  <a:spcPct val="0"/>
                </a:spcAft>
                <a:defRPr sz="1500" i="1" kern="1200">
                  <a:solidFill>
                    <a:schemeClr val="tx1"/>
                  </a:solidFill>
                  <a:latin typeface="Arial" charset="0"/>
                  <a:ea typeface="+mn-ea"/>
                  <a:cs typeface="+mn-cs"/>
                </a:defRPr>
              </a:lvl3pPr>
              <a:lvl4pPr marL="1371600" algn="ctr" rtl="0" fontAlgn="base">
                <a:spcBef>
                  <a:spcPct val="0"/>
                </a:spcBef>
                <a:spcAft>
                  <a:spcPct val="0"/>
                </a:spcAft>
                <a:defRPr sz="1500" i="1" kern="1200">
                  <a:solidFill>
                    <a:schemeClr val="tx1"/>
                  </a:solidFill>
                  <a:latin typeface="Arial" charset="0"/>
                  <a:ea typeface="+mn-ea"/>
                  <a:cs typeface="+mn-cs"/>
                </a:defRPr>
              </a:lvl4pPr>
              <a:lvl5pPr marL="1828800" algn="ctr" rtl="0" fontAlgn="base">
                <a:spcBef>
                  <a:spcPct val="0"/>
                </a:spcBef>
                <a:spcAft>
                  <a:spcPct val="0"/>
                </a:spcAft>
                <a:defRPr sz="1500" i="1" kern="1200">
                  <a:solidFill>
                    <a:schemeClr val="tx1"/>
                  </a:solidFill>
                  <a:latin typeface="Arial" charset="0"/>
                  <a:ea typeface="+mn-ea"/>
                  <a:cs typeface="+mn-cs"/>
                </a:defRPr>
              </a:lvl5pPr>
              <a:lvl6pPr marL="2286000" algn="l" defTabSz="914400" rtl="0" eaLnBrk="1" latinLnBrk="0" hangingPunct="1">
                <a:defRPr sz="1500" i="1" kern="1200">
                  <a:solidFill>
                    <a:schemeClr val="tx1"/>
                  </a:solidFill>
                  <a:latin typeface="Arial" charset="0"/>
                  <a:ea typeface="+mn-ea"/>
                  <a:cs typeface="+mn-cs"/>
                </a:defRPr>
              </a:lvl6pPr>
              <a:lvl7pPr marL="2743200" algn="l" defTabSz="914400" rtl="0" eaLnBrk="1" latinLnBrk="0" hangingPunct="1">
                <a:defRPr sz="1500" i="1" kern="1200">
                  <a:solidFill>
                    <a:schemeClr val="tx1"/>
                  </a:solidFill>
                  <a:latin typeface="Arial" charset="0"/>
                  <a:ea typeface="+mn-ea"/>
                  <a:cs typeface="+mn-cs"/>
                </a:defRPr>
              </a:lvl7pPr>
              <a:lvl8pPr marL="3200400" algn="l" defTabSz="914400" rtl="0" eaLnBrk="1" latinLnBrk="0" hangingPunct="1">
                <a:defRPr sz="1500" i="1" kern="1200">
                  <a:solidFill>
                    <a:schemeClr val="tx1"/>
                  </a:solidFill>
                  <a:latin typeface="Arial" charset="0"/>
                  <a:ea typeface="+mn-ea"/>
                  <a:cs typeface="+mn-cs"/>
                </a:defRPr>
              </a:lvl8pPr>
              <a:lvl9pPr marL="3657600" algn="l" defTabSz="914400" rtl="0" eaLnBrk="1" latinLnBrk="0" hangingPunct="1">
                <a:defRPr sz="1500" i="1" kern="1200">
                  <a:solidFill>
                    <a:schemeClr val="tx1"/>
                  </a:solidFill>
                  <a:latin typeface="Arial" charset="0"/>
                  <a:ea typeface="+mn-ea"/>
                  <a:cs typeface="+mn-cs"/>
                </a:defRPr>
              </a:lvl9pPr>
            </a:lstStyle>
            <a:p>
              <a:pPr algn="ctr"/>
              <a:fld id="{1DB3CFCC-E593-4833-9A89-BA51E30A354E}" type="slidenum">
                <a:rPr lang="nb-NO" altLang="nn-NO" sz="900" smtClean="0">
                  <a:solidFill>
                    <a:schemeClr val="bg1"/>
                  </a:solidFill>
                </a:rPr>
                <a:pPr algn="ctr"/>
                <a:t>17</a:t>
              </a:fld>
              <a:endParaRPr lang="nb-NO" altLang="nn-NO" sz="900" dirty="0">
                <a:solidFill>
                  <a:schemeClr val="bg1"/>
                </a:solidFill>
              </a:endParaRPr>
            </a:p>
          </p:txBody>
        </p:sp>
      </p:grpSp>
    </p:spTree>
    <p:extLst>
      <p:ext uri="{BB962C8B-B14F-4D97-AF65-F5344CB8AC3E}">
        <p14:creationId xmlns:p14="http://schemas.microsoft.com/office/powerpoint/2010/main" val="40131864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Bildobjekt 31">
            <a:extLst>
              <a:ext uri="{FF2B5EF4-FFF2-40B4-BE49-F238E27FC236}">
                <a16:creationId xmlns:a16="http://schemas.microsoft.com/office/drawing/2014/main" id="{88975E93-CFEF-4988-B2AD-B8EAF9425D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 y="2408"/>
            <a:ext cx="9144000" cy="6858000"/>
          </a:xfrm>
          <a:prstGeom prst="rect">
            <a:avLst/>
          </a:prstGeom>
        </p:spPr>
      </p:pic>
      <p:sp>
        <p:nvSpPr>
          <p:cNvPr id="14" name="TextBox 2053">
            <a:extLst>
              <a:ext uri="{FF2B5EF4-FFF2-40B4-BE49-F238E27FC236}">
                <a16:creationId xmlns:a16="http://schemas.microsoft.com/office/drawing/2014/main" id="{CB547D4F-1BB8-43BD-888F-54F98E82B314}"/>
              </a:ext>
            </a:extLst>
          </p:cNvPr>
          <p:cNvSpPr txBox="1"/>
          <p:nvPr/>
        </p:nvSpPr>
        <p:spPr>
          <a:xfrm>
            <a:off x="407564" y="215584"/>
            <a:ext cx="6559766" cy="415498"/>
          </a:xfrm>
          <a:prstGeom prst="rect">
            <a:avLst/>
          </a:prstGeom>
          <a:noFill/>
        </p:spPr>
        <p:txBody>
          <a:bodyPr wrap="square" rtlCol="0">
            <a:spAutoFit/>
          </a:bodyPr>
          <a:lstStyle/>
          <a:p>
            <a:r>
              <a:rPr lang="en-US" sz="2100" b="1" i="1" dirty="0">
                <a:solidFill>
                  <a:schemeClr val="bg1"/>
                </a:solidFill>
                <a:latin typeface="Century Gothic" panose="020B0502020202020204" pitchFamily="34" charset="0"/>
              </a:rPr>
              <a:t>Board of Directors</a:t>
            </a:r>
            <a:endParaRPr lang="en-US" sz="2100" i="1" dirty="0">
              <a:solidFill>
                <a:schemeClr val="bg1"/>
              </a:solidFill>
              <a:latin typeface="Century Gothic" panose="020B0502020202020204" pitchFamily="34" charset="0"/>
            </a:endParaRPr>
          </a:p>
        </p:txBody>
      </p:sp>
      <p:grpSp>
        <p:nvGrpSpPr>
          <p:cNvPr id="48" name="Group 34">
            <a:extLst>
              <a:ext uri="{FF2B5EF4-FFF2-40B4-BE49-F238E27FC236}">
                <a16:creationId xmlns:a16="http://schemas.microsoft.com/office/drawing/2014/main" id="{67763567-7C17-4E6B-8A51-92A980CBA570}"/>
              </a:ext>
            </a:extLst>
          </p:cNvPr>
          <p:cNvGrpSpPr/>
          <p:nvPr/>
        </p:nvGrpSpPr>
        <p:grpSpPr>
          <a:xfrm>
            <a:off x="505901" y="1423328"/>
            <a:ext cx="3876268" cy="834503"/>
            <a:chOff x="505901" y="1803601"/>
            <a:chExt cx="3876268" cy="834503"/>
          </a:xfrm>
        </p:grpSpPr>
        <p:grpSp>
          <p:nvGrpSpPr>
            <p:cNvPr id="49" name="Group 17">
              <a:extLst>
                <a:ext uri="{FF2B5EF4-FFF2-40B4-BE49-F238E27FC236}">
                  <a16:creationId xmlns:a16="http://schemas.microsoft.com/office/drawing/2014/main" id="{C0AFE2A2-BD42-4D2B-98BA-F3992AD81292}"/>
                </a:ext>
              </a:extLst>
            </p:cNvPr>
            <p:cNvGrpSpPr/>
            <p:nvPr/>
          </p:nvGrpSpPr>
          <p:grpSpPr>
            <a:xfrm>
              <a:off x="505901" y="1803601"/>
              <a:ext cx="3876268" cy="834503"/>
              <a:chOff x="505901" y="1803601"/>
              <a:chExt cx="3876268" cy="834503"/>
            </a:xfrm>
          </p:grpSpPr>
          <p:pic>
            <p:nvPicPr>
              <p:cNvPr id="51" name="Bildobjekt 50">
                <a:extLst>
                  <a:ext uri="{FF2B5EF4-FFF2-40B4-BE49-F238E27FC236}">
                    <a16:creationId xmlns:a16="http://schemas.microsoft.com/office/drawing/2014/main" id="{A23A54A4-EABA-424B-AF34-7B13750AC5C3}"/>
                  </a:ext>
                </a:extLst>
              </p:cNvPr>
              <p:cNvPicPr>
                <a:picLocks noChangeAspect="1"/>
              </p:cNvPicPr>
              <p:nvPr/>
            </p:nvPicPr>
            <p:blipFill rotWithShape="1">
              <a:blip r:embed="rId4">
                <a:extLst>
                  <a:ext uri="{28A0092B-C50C-407E-A947-70E740481C1C}">
                    <a14:useLocalDpi xmlns:a14="http://schemas.microsoft.com/office/drawing/2010/main" val="0"/>
                  </a:ext>
                </a:extLst>
              </a:blip>
              <a:srcRect l="5465" t="8840" r="3936" b="29411"/>
              <a:stretch/>
            </p:blipFill>
            <p:spPr>
              <a:xfrm>
                <a:off x="505901" y="1803601"/>
                <a:ext cx="816268" cy="834503"/>
              </a:xfrm>
              <a:prstGeom prst="ellipse">
                <a:avLst/>
              </a:prstGeom>
            </p:spPr>
          </p:pic>
          <p:cxnSp>
            <p:nvCxnSpPr>
              <p:cNvPr id="52" name="Straight Connector 8">
                <a:extLst>
                  <a:ext uri="{FF2B5EF4-FFF2-40B4-BE49-F238E27FC236}">
                    <a16:creationId xmlns:a16="http://schemas.microsoft.com/office/drawing/2014/main" id="{16D8DAC5-CAF9-4096-80DA-AB054261F6D2}"/>
                  </a:ext>
                </a:extLst>
              </p:cNvPr>
              <p:cNvCxnSpPr/>
              <p:nvPr/>
            </p:nvCxnSpPr>
            <p:spPr>
              <a:xfrm>
                <a:off x="1322169" y="2552700"/>
                <a:ext cx="3060000"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grpSp>
        <p:sp>
          <p:nvSpPr>
            <p:cNvPr id="50" name="TextBox 32">
              <a:extLst>
                <a:ext uri="{FF2B5EF4-FFF2-40B4-BE49-F238E27FC236}">
                  <a16:creationId xmlns:a16="http://schemas.microsoft.com/office/drawing/2014/main" id="{DCADA1F6-1B7F-45CE-BE65-D74BA2C0F29D}"/>
                </a:ext>
              </a:extLst>
            </p:cNvPr>
            <p:cNvSpPr txBox="1"/>
            <p:nvPr/>
          </p:nvSpPr>
          <p:spPr>
            <a:xfrm>
              <a:off x="1400174" y="1885950"/>
              <a:ext cx="2473325" cy="453970"/>
            </a:xfrm>
            <a:prstGeom prst="rect">
              <a:avLst/>
            </a:prstGeom>
            <a:noFill/>
          </p:spPr>
          <p:txBody>
            <a:bodyPr wrap="square" rtlCol="0">
              <a:spAutoFit/>
            </a:bodyPr>
            <a:lstStyle/>
            <a:p>
              <a:r>
                <a:rPr lang="en-GB" sz="1200" b="1" dirty="0">
                  <a:solidFill>
                    <a:schemeClr val="bg1"/>
                  </a:solidFill>
                  <a:latin typeface="Century Gothic" panose="020B0502020202020204" pitchFamily="34" charset="0"/>
                </a:rPr>
                <a:t>Adam Dahlberg</a:t>
              </a:r>
            </a:p>
            <a:p>
              <a:r>
                <a:rPr lang="en-GB" sz="1050" dirty="0">
                  <a:solidFill>
                    <a:schemeClr val="bg1"/>
                  </a:solidFill>
                  <a:latin typeface="Century Gothic" panose="020B0502020202020204" pitchFamily="34" charset="0"/>
                </a:rPr>
                <a:t>Chairman</a:t>
              </a:r>
            </a:p>
            <a:p>
              <a:endParaRPr lang="en-GB" sz="100" dirty="0">
                <a:solidFill>
                  <a:schemeClr val="bg1"/>
                </a:solidFill>
                <a:latin typeface="Century Gothic" panose="020B0502020202020204" pitchFamily="34" charset="0"/>
              </a:endParaRPr>
            </a:p>
          </p:txBody>
        </p:sp>
      </p:grpSp>
      <p:grpSp>
        <p:nvGrpSpPr>
          <p:cNvPr id="53" name="Group 53">
            <a:extLst>
              <a:ext uri="{FF2B5EF4-FFF2-40B4-BE49-F238E27FC236}">
                <a16:creationId xmlns:a16="http://schemas.microsoft.com/office/drawing/2014/main" id="{40573A5F-B25E-472F-8C9A-7F0B4F5A3142}"/>
              </a:ext>
            </a:extLst>
          </p:cNvPr>
          <p:cNvGrpSpPr/>
          <p:nvPr/>
        </p:nvGrpSpPr>
        <p:grpSpPr>
          <a:xfrm>
            <a:off x="528165" y="3225193"/>
            <a:ext cx="3876268" cy="834503"/>
            <a:chOff x="528165" y="3427262"/>
            <a:chExt cx="3876268" cy="834503"/>
          </a:xfrm>
        </p:grpSpPr>
        <p:pic>
          <p:nvPicPr>
            <p:cNvPr id="54" name="Bildobjekt 53">
              <a:extLst>
                <a:ext uri="{FF2B5EF4-FFF2-40B4-BE49-F238E27FC236}">
                  <a16:creationId xmlns:a16="http://schemas.microsoft.com/office/drawing/2014/main" id="{747FC78D-0831-402A-9A18-A10D9F168FCB}"/>
                </a:ext>
              </a:extLst>
            </p:cNvPr>
            <p:cNvPicPr>
              <a:picLocks/>
            </p:cNvPicPr>
            <p:nvPr/>
          </p:nvPicPr>
          <p:blipFill rotWithShape="1">
            <a:blip r:embed="rId5">
              <a:extLst>
                <a:ext uri="{28A0092B-C50C-407E-A947-70E740481C1C}">
                  <a14:useLocalDpi xmlns:a14="http://schemas.microsoft.com/office/drawing/2010/main" val="0"/>
                </a:ext>
              </a:extLst>
            </a:blip>
            <a:srcRect l="5271" r="10898" b="23720"/>
            <a:stretch/>
          </p:blipFill>
          <p:spPr>
            <a:xfrm>
              <a:off x="528165" y="3427262"/>
              <a:ext cx="816268" cy="834503"/>
            </a:xfrm>
            <a:prstGeom prst="ellipse">
              <a:avLst/>
            </a:prstGeom>
          </p:spPr>
        </p:pic>
        <p:cxnSp>
          <p:nvCxnSpPr>
            <p:cNvPr id="55" name="Straight Connector 39">
              <a:extLst>
                <a:ext uri="{FF2B5EF4-FFF2-40B4-BE49-F238E27FC236}">
                  <a16:creationId xmlns:a16="http://schemas.microsoft.com/office/drawing/2014/main" id="{0FF64A30-DCEB-435A-ACD0-47D70A5A3C83}"/>
                </a:ext>
              </a:extLst>
            </p:cNvPr>
            <p:cNvCxnSpPr/>
            <p:nvPr/>
          </p:nvCxnSpPr>
          <p:spPr>
            <a:xfrm>
              <a:off x="1344433" y="4176361"/>
              <a:ext cx="3060000"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6" name="TextBox 37">
              <a:extLst>
                <a:ext uri="{FF2B5EF4-FFF2-40B4-BE49-F238E27FC236}">
                  <a16:creationId xmlns:a16="http://schemas.microsoft.com/office/drawing/2014/main" id="{7276EBD0-9F28-4318-AE42-C6B9B35AED1A}"/>
                </a:ext>
              </a:extLst>
            </p:cNvPr>
            <p:cNvSpPr txBox="1"/>
            <p:nvPr/>
          </p:nvSpPr>
          <p:spPr>
            <a:xfrm>
              <a:off x="1422439" y="3509611"/>
              <a:ext cx="2171700" cy="453970"/>
            </a:xfrm>
            <a:prstGeom prst="rect">
              <a:avLst/>
            </a:prstGeom>
            <a:noFill/>
          </p:spPr>
          <p:txBody>
            <a:bodyPr wrap="square" rtlCol="0">
              <a:spAutoFit/>
            </a:bodyPr>
            <a:lstStyle/>
            <a:p>
              <a:r>
                <a:rPr lang="en-GB" sz="1200" b="1" dirty="0">
                  <a:solidFill>
                    <a:schemeClr val="bg1"/>
                  </a:solidFill>
                  <a:latin typeface="Century Gothic" panose="020B0502020202020204" pitchFamily="34" charset="0"/>
                </a:rPr>
                <a:t>Lars </a:t>
              </a:r>
              <a:r>
                <a:rPr lang="en-GB" sz="1200" b="1" dirty="0" err="1">
                  <a:solidFill>
                    <a:schemeClr val="bg1"/>
                  </a:solidFill>
                  <a:latin typeface="Century Gothic" panose="020B0502020202020204" pitchFamily="34" charset="0"/>
                </a:rPr>
                <a:t>Sunnanväder</a:t>
              </a:r>
              <a:endParaRPr lang="en-GB" sz="1200" b="1" dirty="0">
                <a:solidFill>
                  <a:schemeClr val="bg1"/>
                </a:solidFill>
                <a:latin typeface="Century Gothic" panose="020B0502020202020204" pitchFamily="34" charset="0"/>
              </a:endParaRPr>
            </a:p>
            <a:p>
              <a:r>
                <a:rPr lang="en-GB" sz="1050" dirty="0">
                  <a:solidFill>
                    <a:schemeClr val="bg1"/>
                  </a:solidFill>
                  <a:latin typeface="Century Gothic" panose="020B0502020202020204" pitchFamily="34" charset="0"/>
                </a:rPr>
                <a:t>Board Member</a:t>
              </a:r>
            </a:p>
            <a:p>
              <a:endParaRPr lang="en-GB" sz="100" dirty="0">
                <a:solidFill>
                  <a:schemeClr val="bg1"/>
                </a:solidFill>
                <a:latin typeface="Century Gothic" panose="020B0502020202020204" pitchFamily="34" charset="0"/>
              </a:endParaRPr>
            </a:p>
          </p:txBody>
        </p:sp>
      </p:grpSp>
      <p:grpSp>
        <p:nvGrpSpPr>
          <p:cNvPr id="59" name="Group 52">
            <a:extLst>
              <a:ext uri="{FF2B5EF4-FFF2-40B4-BE49-F238E27FC236}">
                <a16:creationId xmlns:a16="http://schemas.microsoft.com/office/drawing/2014/main" id="{160F91EB-6C5F-4FDC-A7A6-24A4C4B109BE}"/>
              </a:ext>
            </a:extLst>
          </p:cNvPr>
          <p:cNvGrpSpPr/>
          <p:nvPr/>
        </p:nvGrpSpPr>
        <p:grpSpPr>
          <a:xfrm>
            <a:off x="4854980" y="1423328"/>
            <a:ext cx="3876268" cy="834503"/>
            <a:chOff x="5026430" y="1547970"/>
            <a:chExt cx="3876268" cy="834503"/>
          </a:xfrm>
        </p:grpSpPr>
        <p:pic>
          <p:nvPicPr>
            <p:cNvPr id="60" name="Bildobjekt 59">
              <a:extLst>
                <a:ext uri="{FF2B5EF4-FFF2-40B4-BE49-F238E27FC236}">
                  <a16:creationId xmlns:a16="http://schemas.microsoft.com/office/drawing/2014/main" id="{760F0037-143D-4FDC-BA88-F43E02B610C8}"/>
                </a:ext>
              </a:extLst>
            </p:cNvPr>
            <p:cNvPicPr>
              <a:picLocks/>
            </p:cNvPicPr>
            <p:nvPr/>
          </p:nvPicPr>
          <p:blipFill rotWithShape="1">
            <a:blip r:embed="rId6"/>
            <a:srcRect b="19712"/>
            <a:stretch/>
          </p:blipFill>
          <p:spPr>
            <a:xfrm>
              <a:off x="5026430" y="1547970"/>
              <a:ext cx="816268" cy="834503"/>
            </a:xfrm>
            <a:prstGeom prst="ellipse">
              <a:avLst/>
            </a:prstGeom>
          </p:spPr>
        </p:pic>
        <p:cxnSp>
          <p:nvCxnSpPr>
            <p:cNvPr id="61" name="Straight Connector 46">
              <a:extLst>
                <a:ext uri="{FF2B5EF4-FFF2-40B4-BE49-F238E27FC236}">
                  <a16:creationId xmlns:a16="http://schemas.microsoft.com/office/drawing/2014/main" id="{91A5E2A5-449C-4BD0-9C50-B718A8419729}"/>
                </a:ext>
              </a:extLst>
            </p:cNvPr>
            <p:cNvCxnSpPr/>
            <p:nvPr/>
          </p:nvCxnSpPr>
          <p:spPr>
            <a:xfrm>
              <a:off x="5842698" y="2297068"/>
              <a:ext cx="3060000"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62" name="TextBox 47">
              <a:extLst>
                <a:ext uri="{FF2B5EF4-FFF2-40B4-BE49-F238E27FC236}">
                  <a16:creationId xmlns:a16="http://schemas.microsoft.com/office/drawing/2014/main" id="{1AFCF9BA-3900-45C7-BDE3-0F0E7BFBBF01}"/>
                </a:ext>
              </a:extLst>
            </p:cNvPr>
            <p:cNvSpPr txBox="1"/>
            <p:nvPr/>
          </p:nvSpPr>
          <p:spPr>
            <a:xfrm>
              <a:off x="5920704" y="1630318"/>
              <a:ext cx="2171700" cy="453970"/>
            </a:xfrm>
            <a:prstGeom prst="rect">
              <a:avLst/>
            </a:prstGeom>
            <a:noFill/>
          </p:spPr>
          <p:txBody>
            <a:bodyPr wrap="square" rtlCol="0">
              <a:spAutoFit/>
            </a:bodyPr>
            <a:lstStyle/>
            <a:p>
              <a:r>
                <a:rPr lang="en-GB" sz="1200" b="1" dirty="0" err="1">
                  <a:solidFill>
                    <a:schemeClr val="bg1"/>
                  </a:solidFill>
                  <a:latin typeface="Century Gothic" panose="020B0502020202020204" pitchFamily="34" charset="0"/>
                </a:rPr>
                <a:t>Gunilla</a:t>
              </a:r>
              <a:r>
                <a:rPr lang="en-GB" sz="1200" b="1" dirty="0">
                  <a:solidFill>
                    <a:schemeClr val="bg1"/>
                  </a:solidFill>
                  <a:latin typeface="Century Gothic" panose="020B0502020202020204" pitchFamily="34" charset="0"/>
                </a:rPr>
                <a:t> Ekström</a:t>
              </a:r>
            </a:p>
            <a:p>
              <a:r>
                <a:rPr lang="en-GB" sz="1050" dirty="0">
                  <a:solidFill>
                    <a:schemeClr val="bg1"/>
                  </a:solidFill>
                  <a:latin typeface="Century Gothic" panose="020B0502020202020204" pitchFamily="34" charset="0"/>
                </a:rPr>
                <a:t>Board Member</a:t>
              </a:r>
            </a:p>
            <a:p>
              <a:endParaRPr lang="en-GB" sz="100" dirty="0">
                <a:solidFill>
                  <a:schemeClr val="bg1"/>
                </a:solidFill>
                <a:latin typeface="Century Gothic" panose="020B0502020202020204" pitchFamily="34" charset="0"/>
              </a:endParaRPr>
            </a:p>
          </p:txBody>
        </p:sp>
      </p:grpSp>
      <p:grpSp>
        <p:nvGrpSpPr>
          <p:cNvPr id="63" name="Group 54">
            <a:extLst>
              <a:ext uri="{FF2B5EF4-FFF2-40B4-BE49-F238E27FC236}">
                <a16:creationId xmlns:a16="http://schemas.microsoft.com/office/drawing/2014/main" id="{4F04767D-E883-46D4-84A3-B57F6073801E}"/>
              </a:ext>
            </a:extLst>
          </p:cNvPr>
          <p:cNvGrpSpPr/>
          <p:nvPr/>
        </p:nvGrpSpPr>
        <p:grpSpPr>
          <a:xfrm>
            <a:off x="4854980" y="3225193"/>
            <a:ext cx="3876268" cy="834503"/>
            <a:chOff x="5026430" y="3408827"/>
            <a:chExt cx="3876268" cy="834503"/>
          </a:xfrm>
        </p:grpSpPr>
        <p:pic>
          <p:nvPicPr>
            <p:cNvPr id="64" name="Bildobjekt 63">
              <a:extLst>
                <a:ext uri="{FF2B5EF4-FFF2-40B4-BE49-F238E27FC236}">
                  <a16:creationId xmlns:a16="http://schemas.microsoft.com/office/drawing/2014/main" id="{ED747047-A9E1-4341-ABBE-58194631885D}"/>
                </a:ext>
              </a:extLst>
            </p:cNvPr>
            <p:cNvPicPr>
              <a:picLocks/>
            </p:cNvPicPr>
            <p:nvPr/>
          </p:nvPicPr>
          <p:blipFill rotWithShape="1">
            <a:blip r:embed="rId7"/>
            <a:srcRect l="6868" t="2775" r="6906" b="18051"/>
            <a:stretch/>
          </p:blipFill>
          <p:spPr>
            <a:xfrm>
              <a:off x="5026430" y="3408827"/>
              <a:ext cx="816268" cy="834503"/>
            </a:xfrm>
            <a:prstGeom prst="ellipse">
              <a:avLst/>
            </a:prstGeom>
          </p:spPr>
        </p:pic>
        <p:cxnSp>
          <p:nvCxnSpPr>
            <p:cNvPr id="65" name="Straight Connector 49">
              <a:extLst>
                <a:ext uri="{FF2B5EF4-FFF2-40B4-BE49-F238E27FC236}">
                  <a16:creationId xmlns:a16="http://schemas.microsoft.com/office/drawing/2014/main" id="{0B123BAB-CFE6-4A3C-9586-8D8CA4394916}"/>
                </a:ext>
              </a:extLst>
            </p:cNvPr>
            <p:cNvCxnSpPr/>
            <p:nvPr/>
          </p:nvCxnSpPr>
          <p:spPr>
            <a:xfrm>
              <a:off x="5842698" y="4157926"/>
              <a:ext cx="3060000"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66" name="TextBox 50">
              <a:extLst>
                <a:ext uri="{FF2B5EF4-FFF2-40B4-BE49-F238E27FC236}">
                  <a16:creationId xmlns:a16="http://schemas.microsoft.com/office/drawing/2014/main" id="{DEB18CF4-F228-4986-A9A0-AAB804CA1472}"/>
                </a:ext>
              </a:extLst>
            </p:cNvPr>
            <p:cNvSpPr txBox="1"/>
            <p:nvPr/>
          </p:nvSpPr>
          <p:spPr>
            <a:xfrm>
              <a:off x="5920704" y="3491176"/>
              <a:ext cx="2171700" cy="453970"/>
            </a:xfrm>
            <a:prstGeom prst="rect">
              <a:avLst/>
            </a:prstGeom>
            <a:noFill/>
          </p:spPr>
          <p:txBody>
            <a:bodyPr wrap="square" rtlCol="0">
              <a:spAutoFit/>
            </a:bodyPr>
            <a:lstStyle/>
            <a:p>
              <a:r>
                <a:rPr lang="en-GB" sz="1200" b="1" dirty="0">
                  <a:solidFill>
                    <a:schemeClr val="bg1"/>
                  </a:solidFill>
                  <a:latin typeface="Century Gothic" panose="020B0502020202020204" pitchFamily="34" charset="0"/>
                </a:rPr>
                <a:t>Henrik Krook</a:t>
              </a:r>
            </a:p>
            <a:p>
              <a:r>
                <a:rPr lang="en-GB" sz="1050" dirty="0">
                  <a:solidFill>
                    <a:schemeClr val="bg1"/>
                  </a:solidFill>
                  <a:latin typeface="Century Gothic" panose="020B0502020202020204" pitchFamily="34" charset="0"/>
                </a:rPr>
                <a:t>Board Member</a:t>
              </a:r>
            </a:p>
            <a:p>
              <a:endParaRPr lang="en-GB" sz="100" dirty="0">
                <a:solidFill>
                  <a:schemeClr val="bg1"/>
                </a:solidFill>
                <a:latin typeface="Century Gothic" panose="020B0502020202020204" pitchFamily="34" charset="0"/>
              </a:endParaRPr>
            </a:p>
          </p:txBody>
        </p:sp>
      </p:grpSp>
      <p:sp>
        <p:nvSpPr>
          <p:cNvPr id="67" name="TextBox 51">
            <a:extLst>
              <a:ext uri="{FF2B5EF4-FFF2-40B4-BE49-F238E27FC236}">
                <a16:creationId xmlns:a16="http://schemas.microsoft.com/office/drawing/2014/main" id="{7D36ED90-5BC4-4EB9-8CB2-42500610C22D}"/>
              </a:ext>
            </a:extLst>
          </p:cNvPr>
          <p:cNvSpPr txBox="1"/>
          <p:nvPr/>
        </p:nvSpPr>
        <p:spPr>
          <a:xfrm>
            <a:off x="428738" y="2248000"/>
            <a:ext cx="4082773" cy="738664"/>
          </a:xfrm>
          <a:prstGeom prst="rect">
            <a:avLst/>
          </a:prstGeom>
          <a:noFill/>
        </p:spPr>
        <p:txBody>
          <a:bodyPr wrap="square" rtlCol="0">
            <a:spAutoFit/>
          </a:bodyPr>
          <a:lstStyle/>
          <a:p>
            <a:r>
              <a:rPr lang="en-US" sz="700" dirty="0">
                <a:solidFill>
                  <a:schemeClr val="bg1"/>
                </a:solidFill>
                <a:latin typeface="Century Gothic" panose="020B0502020202020204" pitchFamily="34" charset="0"/>
              </a:rPr>
              <a:t>Adam is a Swedish Investor and Manager overlooking a diverse portfolio of shareholdings. Adam is also a member of the </a:t>
            </a:r>
            <a:r>
              <a:rPr lang="en-US" sz="700" dirty="0" err="1">
                <a:solidFill>
                  <a:schemeClr val="bg1"/>
                </a:solidFill>
                <a:latin typeface="Century Gothic" panose="020B0502020202020204" pitchFamily="34" charset="0"/>
              </a:rPr>
              <a:t>Crafoord</a:t>
            </a:r>
            <a:r>
              <a:rPr lang="en-US" sz="700" dirty="0">
                <a:solidFill>
                  <a:schemeClr val="bg1"/>
                </a:solidFill>
                <a:latin typeface="Century Gothic" panose="020B0502020202020204" pitchFamily="34" charset="0"/>
              </a:rPr>
              <a:t> family, most known for the establishment of the Swedish Medical Device company Gambro AB. Among others, he has invested in Qlik Technologies, a high-growth software company in Business Intelligence, </a:t>
            </a:r>
            <a:r>
              <a:rPr lang="en-US" sz="700" dirty="0" err="1">
                <a:solidFill>
                  <a:schemeClr val="bg1"/>
                </a:solidFill>
                <a:latin typeface="Century Gothic" panose="020B0502020202020204" pitchFamily="34" charset="0"/>
              </a:rPr>
              <a:t>PiezoMotor</a:t>
            </a:r>
            <a:r>
              <a:rPr lang="en-US" sz="700" dirty="0">
                <a:solidFill>
                  <a:schemeClr val="bg1"/>
                </a:solidFill>
                <a:latin typeface="Century Gothic" panose="020B0502020202020204" pitchFamily="34" charset="0"/>
              </a:rPr>
              <a:t> Uppsala AB, a game-changing technology company (micro motors) and </a:t>
            </a:r>
            <a:r>
              <a:rPr lang="en-US" sz="700" dirty="0" err="1">
                <a:solidFill>
                  <a:schemeClr val="bg1"/>
                </a:solidFill>
                <a:latin typeface="Century Gothic" panose="020B0502020202020204" pitchFamily="34" charset="0"/>
              </a:rPr>
              <a:t>Senzime</a:t>
            </a:r>
            <a:r>
              <a:rPr lang="en-US" sz="700" dirty="0">
                <a:solidFill>
                  <a:schemeClr val="bg1"/>
                </a:solidFill>
                <a:latin typeface="Century Gothic" panose="020B0502020202020204" pitchFamily="34" charset="0"/>
              </a:rPr>
              <a:t> AB, a company developing and marketing innovative patient monitoring systems. </a:t>
            </a:r>
            <a:endParaRPr lang="en-GB" sz="700" dirty="0">
              <a:solidFill>
                <a:schemeClr val="bg1"/>
              </a:solidFill>
              <a:latin typeface="Century Gothic" panose="020B0502020202020204" pitchFamily="34" charset="0"/>
            </a:endParaRPr>
          </a:p>
        </p:txBody>
      </p:sp>
      <p:sp>
        <p:nvSpPr>
          <p:cNvPr id="68" name="TextBox 55">
            <a:extLst>
              <a:ext uri="{FF2B5EF4-FFF2-40B4-BE49-F238E27FC236}">
                <a16:creationId xmlns:a16="http://schemas.microsoft.com/office/drawing/2014/main" id="{5586DCF8-BD56-48D3-B8D6-87CCD7367C34}"/>
              </a:ext>
            </a:extLst>
          </p:cNvPr>
          <p:cNvSpPr txBox="1"/>
          <p:nvPr/>
        </p:nvSpPr>
        <p:spPr>
          <a:xfrm>
            <a:off x="428738" y="4042612"/>
            <a:ext cx="4005610" cy="846386"/>
          </a:xfrm>
          <a:prstGeom prst="rect">
            <a:avLst/>
          </a:prstGeom>
          <a:noFill/>
        </p:spPr>
        <p:txBody>
          <a:bodyPr wrap="square" rtlCol="0">
            <a:spAutoFit/>
          </a:bodyPr>
          <a:lstStyle/>
          <a:p>
            <a:r>
              <a:rPr lang="en-US" sz="700" dirty="0">
                <a:solidFill>
                  <a:schemeClr val="bg1"/>
                </a:solidFill>
                <a:latin typeface="Century Gothic" panose="020B0502020202020204" pitchFamily="34" charset="0"/>
              </a:rPr>
              <a:t>Lars is a serial entrepreneur of Swedish origin, focusing in the Medical Device and Biotech industry. Since 1982 he was founding CEO and Chairman of </a:t>
            </a:r>
            <a:r>
              <a:rPr lang="en-US" sz="700" dirty="0" err="1">
                <a:solidFill>
                  <a:schemeClr val="bg1"/>
                </a:solidFill>
                <a:latin typeface="Century Gothic" panose="020B0502020202020204" pitchFamily="34" charset="0"/>
              </a:rPr>
              <a:t>Jostra</a:t>
            </a:r>
            <a:r>
              <a:rPr lang="en-US" sz="700" dirty="0">
                <a:solidFill>
                  <a:schemeClr val="bg1"/>
                </a:solidFill>
                <a:latin typeface="Century Gothic" panose="020B0502020202020204" pitchFamily="34" charset="0"/>
              </a:rPr>
              <a:t> AG, a company that grew to be market leader in Cardiac Surgery in Europe (sold in 2003 to </a:t>
            </a:r>
            <a:r>
              <a:rPr lang="en-US" sz="700" dirty="0" err="1">
                <a:solidFill>
                  <a:schemeClr val="bg1"/>
                </a:solidFill>
                <a:latin typeface="Century Gothic" panose="020B0502020202020204" pitchFamily="34" charset="0"/>
              </a:rPr>
              <a:t>Getinge</a:t>
            </a:r>
            <a:r>
              <a:rPr lang="en-US" sz="700" dirty="0">
                <a:solidFill>
                  <a:schemeClr val="bg1"/>
                </a:solidFill>
                <a:latin typeface="Century Gothic" panose="020B0502020202020204" pitchFamily="34" charset="0"/>
              </a:rPr>
              <a:t> AB). During his career, he successfully founded, grew and exited a number of other ventures, such as </a:t>
            </a:r>
            <a:r>
              <a:rPr lang="en-US" sz="700" dirty="0" err="1">
                <a:solidFill>
                  <a:schemeClr val="bg1"/>
                </a:solidFill>
                <a:latin typeface="Century Gothic" panose="020B0502020202020204" pitchFamily="34" charset="0"/>
              </a:rPr>
              <a:t>Joka</a:t>
            </a:r>
            <a:r>
              <a:rPr lang="en-US" sz="700" dirty="0">
                <a:solidFill>
                  <a:schemeClr val="bg1"/>
                </a:solidFill>
                <a:latin typeface="Century Gothic" panose="020B0502020202020204" pitchFamily="34" charset="0"/>
              </a:rPr>
              <a:t> </a:t>
            </a:r>
            <a:r>
              <a:rPr lang="en-US" sz="700" dirty="0" err="1">
                <a:solidFill>
                  <a:schemeClr val="bg1"/>
                </a:solidFill>
                <a:latin typeface="Century Gothic" panose="020B0502020202020204" pitchFamily="34" charset="0"/>
              </a:rPr>
              <a:t>Kathetertechnik</a:t>
            </a:r>
            <a:r>
              <a:rPr lang="en-US" sz="700" dirty="0">
                <a:solidFill>
                  <a:schemeClr val="bg1"/>
                </a:solidFill>
                <a:latin typeface="Century Gothic" panose="020B0502020202020204" pitchFamily="34" charset="0"/>
              </a:rPr>
              <a:t> GmbH, </a:t>
            </a:r>
            <a:r>
              <a:rPr lang="en-US" sz="700" dirty="0" err="1">
                <a:solidFill>
                  <a:schemeClr val="bg1"/>
                </a:solidFill>
                <a:latin typeface="Century Gothic" panose="020B0502020202020204" pitchFamily="34" charset="0"/>
              </a:rPr>
              <a:t>Jomed</a:t>
            </a:r>
            <a:r>
              <a:rPr lang="en-US" sz="700" dirty="0">
                <a:solidFill>
                  <a:schemeClr val="bg1"/>
                </a:solidFill>
                <a:latin typeface="Century Gothic" panose="020B0502020202020204" pitchFamily="34" charset="0"/>
              </a:rPr>
              <a:t> AG or </a:t>
            </a:r>
            <a:r>
              <a:rPr lang="en-US" sz="700" dirty="0" err="1">
                <a:solidFill>
                  <a:schemeClr val="bg1"/>
                </a:solidFill>
                <a:latin typeface="Century Gothic" panose="020B0502020202020204" pitchFamily="34" charset="0"/>
              </a:rPr>
              <a:t>Jolife</a:t>
            </a:r>
            <a:r>
              <a:rPr lang="en-US" sz="700" dirty="0">
                <a:solidFill>
                  <a:schemeClr val="bg1"/>
                </a:solidFill>
                <a:latin typeface="Century Gothic" panose="020B0502020202020204" pitchFamily="34" charset="0"/>
              </a:rPr>
              <a:t> AB. Today Lars is CEO of Bentley </a:t>
            </a:r>
            <a:r>
              <a:rPr lang="en-US" sz="700" dirty="0" err="1">
                <a:solidFill>
                  <a:schemeClr val="bg1"/>
                </a:solidFill>
                <a:latin typeface="Century Gothic" panose="020B0502020202020204" pitchFamily="34" charset="0"/>
              </a:rPr>
              <a:t>Innomed</a:t>
            </a:r>
            <a:r>
              <a:rPr lang="en-US" sz="700" dirty="0">
                <a:solidFill>
                  <a:schemeClr val="bg1"/>
                </a:solidFill>
                <a:latin typeface="Century Gothic" panose="020B0502020202020204" pitchFamily="34" charset="0"/>
              </a:rPr>
              <a:t> GmbH and Director of the LS </a:t>
            </a:r>
            <a:r>
              <a:rPr lang="en-US" sz="700" dirty="0" err="1">
                <a:solidFill>
                  <a:schemeClr val="bg1"/>
                </a:solidFill>
                <a:latin typeface="Century Gothic" panose="020B0502020202020204" pitchFamily="34" charset="0"/>
              </a:rPr>
              <a:t>Medcap</a:t>
            </a:r>
            <a:r>
              <a:rPr lang="en-US" sz="700" dirty="0">
                <a:solidFill>
                  <a:schemeClr val="bg1"/>
                </a:solidFill>
                <a:latin typeface="Century Gothic" panose="020B0502020202020204" pitchFamily="34" charset="0"/>
              </a:rPr>
              <a:t> Holding Company. He is also an investing Non-Executive for many Life Sciences companies.</a:t>
            </a:r>
            <a:endParaRPr lang="en-GB" sz="700" dirty="0">
              <a:solidFill>
                <a:schemeClr val="bg1"/>
              </a:solidFill>
              <a:latin typeface="Century Gothic" panose="020B0502020202020204" pitchFamily="34" charset="0"/>
            </a:endParaRPr>
          </a:p>
        </p:txBody>
      </p:sp>
      <p:sp>
        <p:nvSpPr>
          <p:cNvPr id="70" name="TextBox 57">
            <a:extLst>
              <a:ext uri="{FF2B5EF4-FFF2-40B4-BE49-F238E27FC236}">
                <a16:creationId xmlns:a16="http://schemas.microsoft.com/office/drawing/2014/main" id="{54CB95A5-5F2C-45E7-A7A8-13B8FEEF867F}"/>
              </a:ext>
            </a:extLst>
          </p:cNvPr>
          <p:cNvSpPr txBox="1"/>
          <p:nvPr/>
        </p:nvSpPr>
        <p:spPr>
          <a:xfrm>
            <a:off x="4854981" y="2232986"/>
            <a:ext cx="3984220" cy="954107"/>
          </a:xfrm>
          <a:prstGeom prst="rect">
            <a:avLst/>
          </a:prstGeom>
          <a:noFill/>
        </p:spPr>
        <p:txBody>
          <a:bodyPr wrap="square" rtlCol="0">
            <a:spAutoFit/>
          </a:bodyPr>
          <a:lstStyle/>
          <a:p>
            <a:r>
              <a:rPr lang="en-US" sz="700" dirty="0" err="1">
                <a:solidFill>
                  <a:schemeClr val="bg1"/>
                </a:solidFill>
                <a:latin typeface="Century Gothic" panose="020B0502020202020204" pitchFamily="34" charset="0"/>
              </a:rPr>
              <a:t>Gunilla</a:t>
            </a:r>
            <a:r>
              <a:rPr lang="en-US" sz="700" dirty="0">
                <a:solidFill>
                  <a:schemeClr val="bg1"/>
                </a:solidFill>
                <a:latin typeface="Century Gothic" panose="020B0502020202020204" pitchFamily="34" charset="0"/>
              </a:rPr>
              <a:t> Ekström has extensive experience of managing advanced pre-clinical and clinical pharmaceutical development projects and organizations. Having worked some 30 years in the pharma industry, her background includes companies such as AstraZeneca, where she was Global Product Director for Analgesia, </a:t>
            </a:r>
            <a:r>
              <a:rPr lang="en-US" sz="700" dirty="0" err="1">
                <a:solidFill>
                  <a:schemeClr val="bg1"/>
                </a:solidFill>
                <a:latin typeface="Century Gothic" panose="020B0502020202020204" pitchFamily="34" charset="0"/>
              </a:rPr>
              <a:t>Orexo</a:t>
            </a:r>
            <a:r>
              <a:rPr lang="en-US" sz="700" dirty="0">
                <a:solidFill>
                  <a:schemeClr val="bg1"/>
                </a:solidFill>
                <a:latin typeface="Century Gothic" panose="020B0502020202020204" pitchFamily="34" charset="0"/>
              </a:rPr>
              <a:t> (Head of Preclinical R&amp;D), and Karolinska Development where she assumed the role of VP Operations. In addition </a:t>
            </a:r>
            <a:r>
              <a:rPr lang="en-US" sz="700" dirty="0" err="1">
                <a:solidFill>
                  <a:schemeClr val="bg1"/>
                </a:solidFill>
                <a:latin typeface="Century Gothic" panose="020B0502020202020204" pitchFamily="34" charset="0"/>
              </a:rPr>
              <a:t>Gunilla</a:t>
            </a:r>
            <a:r>
              <a:rPr lang="en-US" sz="700" dirty="0">
                <a:solidFill>
                  <a:schemeClr val="bg1"/>
                </a:solidFill>
                <a:latin typeface="Century Gothic" panose="020B0502020202020204" pitchFamily="34" charset="0"/>
              </a:rPr>
              <a:t> serves on the board of a number of companies in the pharmaceutical industry: SP Process Development AB, </a:t>
            </a:r>
            <a:r>
              <a:rPr lang="en-US" sz="700" dirty="0" err="1">
                <a:solidFill>
                  <a:schemeClr val="bg1"/>
                </a:solidFill>
                <a:latin typeface="Century Gothic" panose="020B0502020202020204" pitchFamily="34" charset="0"/>
              </a:rPr>
              <a:t>Inahalation</a:t>
            </a:r>
            <a:r>
              <a:rPr lang="en-US" sz="700" dirty="0">
                <a:solidFill>
                  <a:schemeClr val="bg1"/>
                </a:solidFill>
                <a:latin typeface="Century Gothic" panose="020B0502020202020204" pitchFamily="34" charset="0"/>
              </a:rPr>
              <a:t> Sciences Sweden AB, </a:t>
            </a:r>
            <a:r>
              <a:rPr lang="en-US" sz="700" dirty="0" err="1">
                <a:solidFill>
                  <a:schemeClr val="bg1"/>
                </a:solidFill>
                <a:latin typeface="Century Gothic" panose="020B0502020202020204" pitchFamily="34" charset="0"/>
              </a:rPr>
              <a:t>Emplicure</a:t>
            </a:r>
            <a:r>
              <a:rPr lang="en-US" sz="700" dirty="0">
                <a:solidFill>
                  <a:schemeClr val="bg1"/>
                </a:solidFill>
                <a:latin typeface="Century Gothic" panose="020B0502020202020204" pitchFamily="34" charset="0"/>
              </a:rPr>
              <a:t> AB and </a:t>
            </a:r>
            <a:r>
              <a:rPr lang="en-US" sz="700" dirty="0" err="1">
                <a:solidFill>
                  <a:schemeClr val="bg1"/>
                </a:solidFill>
                <a:latin typeface="Century Gothic" panose="020B0502020202020204" pitchFamily="34" charset="0"/>
              </a:rPr>
              <a:t>NovaSAID</a:t>
            </a:r>
            <a:r>
              <a:rPr lang="en-US" sz="700" dirty="0">
                <a:solidFill>
                  <a:schemeClr val="bg1"/>
                </a:solidFill>
                <a:latin typeface="Century Gothic" panose="020B0502020202020204" pitchFamily="34" charset="0"/>
              </a:rPr>
              <a:t> AB. </a:t>
            </a:r>
            <a:endParaRPr lang="en-GB" sz="700" dirty="0">
              <a:solidFill>
                <a:schemeClr val="bg1"/>
              </a:solidFill>
              <a:latin typeface="Century Gothic" panose="020B0502020202020204" pitchFamily="34" charset="0"/>
            </a:endParaRPr>
          </a:p>
        </p:txBody>
      </p:sp>
      <p:sp>
        <p:nvSpPr>
          <p:cNvPr id="71" name="TextBox 58">
            <a:extLst>
              <a:ext uri="{FF2B5EF4-FFF2-40B4-BE49-F238E27FC236}">
                <a16:creationId xmlns:a16="http://schemas.microsoft.com/office/drawing/2014/main" id="{DC57A422-FC20-4D32-9EDB-46FA807F9B15}"/>
              </a:ext>
            </a:extLst>
          </p:cNvPr>
          <p:cNvSpPr txBox="1"/>
          <p:nvPr/>
        </p:nvSpPr>
        <p:spPr>
          <a:xfrm>
            <a:off x="4854981" y="4027928"/>
            <a:ext cx="3984220" cy="1061829"/>
          </a:xfrm>
          <a:prstGeom prst="rect">
            <a:avLst/>
          </a:prstGeom>
          <a:noFill/>
        </p:spPr>
        <p:txBody>
          <a:bodyPr wrap="square" rtlCol="0">
            <a:spAutoFit/>
          </a:bodyPr>
          <a:lstStyle/>
          <a:p>
            <a:r>
              <a:rPr lang="en-US" sz="700" dirty="0">
                <a:solidFill>
                  <a:schemeClr val="bg1"/>
                </a:solidFill>
                <a:latin typeface="Century Gothic" panose="020B0502020202020204" pitchFamily="34" charset="0"/>
              </a:rPr>
              <a:t>Henrik Krook has a broad Life Science perspective and a solid network gained from over 15 years of leader roles in settings varying from University Hospital to Big Pharma and Biotech. He has direct experience in general management, business development, clinical trial management, commercialization and strategy formulation from Roche, Novartis, </a:t>
            </a:r>
            <a:r>
              <a:rPr lang="en-US" sz="700" dirty="0" err="1">
                <a:solidFill>
                  <a:schemeClr val="bg1"/>
                </a:solidFill>
                <a:latin typeface="Century Gothic" panose="020B0502020202020204" pitchFamily="34" charset="0"/>
              </a:rPr>
              <a:t>Medivir</a:t>
            </a:r>
            <a:r>
              <a:rPr lang="en-US" sz="700" dirty="0">
                <a:solidFill>
                  <a:schemeClr val="bg1"/>
                </a:solidFill>
                <a:latin typeface="Century Gothic" panose="020B0502020202020204" pitchFamily="34" charset="0"/>
              </a:rPr>
              <a:t> and Alexion. Henrik is currently in the transition from being General Manager for Alexion Nordics and Baltics to heading his own consultancy business to support Nordic Life Science companies with their development. Henrik holds a Master of Science in Pharmacy and a PhD in Immunology from Uppsala University as well as an Executive MBA from the Stockholm School of Economics.</a:t>
            </a:r>
            <a:endParaRPr lang="en-GB" sz="700" dirty="0">
              <a:solidFill>
                <a:schemeClr val="bg1"/>
              </a:solidFill>
              <a:latin typeface="Century Gothic" panose="020B0502020202020204" pitchFamily="34" charset="0"/>
            </a:endParaRPr>
          </a:p>
        </p:txBody>
      </p:sp>
      <p:grpSp>
        <p:nvGrpSpPr>
          <p:cNvPr id="33" name="Group 45">
            <a:extLst>
              <a:ext uri="{FF2B5EF4-FFF2-40B4-BE49-F238E27FC236}">
                <a16:creationId xmlns:a16="http://schemas.microsoft.com/office/drawing/2014/main" id="{7CC9E8B8-1C5B-405F-B59B-F7D8DED886CA}"/>
              </a:ext>
            </a:extLst>
          </p:cNvPr>
          <p:cNvGrpSpPr/>
          <p:nvPr/>
        </p:nvGrpSpPr>
        <p:grpSpPr>
          <a:xfrm>
            <a:off x="191252" y="6559899"/>
            <a:ext cx="8761494" cy="227014"/>
            <a:chOff x="173812" y="6456923"/>
            <a:chExt cx="8761494" cy="227014"/>
          </a:xfrm>
        </p:grpSpPr>
        <p:pic>
          <p:nvPicPr>
            <p:cNvPr id="34" name="Picture 15">
              <a:extLst>
                <a:ext uri="{FF2B5EF4-FFF2-40B4-BE49-F238E27FC236}">
                  <a16:creationId xmlns:a16="http://schemas.microsoft.com/office/drawing/2014/main" id="{692A5AC1-603A-4378-964D-7D3A298AE0D5}"/>
                </a:ext>
              </a:extLst>
            </p:cNvPr>
            <p:cNvPicPr>
              <a:picLocks noChangeAspect="1"/>
            </p:cNvPicPr>
            <p:nvPr/>
          </p:nvPicPr>
          <p:blipFill>
            <a:blip r:embed="rId8"/>
            <a:stretch>
              <a:fillRect/>
            </a:stretch>
          </p:blipFill>
          <p:spPr>
            <a:xfrm>
              <a:off x="8294922" y="6456923"/>
              <a:ext cx="640384" cy="198547"/>
            </a:xfrm>
            <a:prstGeom prst="rect">
              <a:avLst/>
            </a:prstGeom>
          </p:spPr>
        </p:pic>
        <p:sp>
          <p:nvSpPr>
            <p:cNvPr id="35" name="Slide Number Placeholder 3">
              <a:extLst>
                <a:ext uri="{FF2B5EF4-FFF2-40B4-BE49-F238E27FC236}">
                  <a16:creationId xmlns:a16="http://schemas.microsoft.com/office/drawing/2014/main" id="{64D78D7F-3D23-4B5D-BAF6-3382EA0C56BA}"/>
                </a:ext>
              </a:extLst>
            </p:cNvPr>
            <p:cNvSpPr txBox="1">
              <a:spLocks/>
            </p:cNvSpPr>
            <p:nvPr/>
          </p:nvSpPr>
          <p:spPr bwMode="auto">
            <a:xfrm>
              <a:off x="173812" y="6471212"/>
              <a:ext cx="229465"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US"/>
              </a:defPPr>
              <a:lvl1pPr algn="r" rtl="0" fontAlgn="base">
                <a:spcBef>
                  <a:spcPct val="0"/>
                </a:spcBef>
                <a:spcAft>
                  <a:spcPct val="0"/>
                </a:spcAft>
                <a:defRPr sz="1200" b="1" i="0" kern="1200">
                  <a:solidFill>
                    <a:srgbClr val="1A2E5E"/>
                  </a:solidFill>
                  <a:latin typeface="Calibri" pitchFamily="34" charset="0"/>
                  <a:ea typeface="+mn-ea"/>
                  <a:cs typeface="Calibri" pitchFamily="34" charset="0"/>
                </a:defRPr>
              </a:lvl1pPr>
              <a:lvl2pPr marL="457200" algn="ctr" rtl="0" fontAlgn="base">
                <a:spcBef>
                  <a:spcPct val="0"/>
                </a:spcBef>
                <a:spcAft>
                  <a:spcPct val="0"/>
                </a:spcAft>
                <a:defRPr sz="1500" i="1" kern="1200">
                  <a:solidFill>
                    <a:schemeClr val="tx1"/>
                  </a:solidFill>
                  <a:latin typeface="Arial" charset="0"/>
                  <a:ea typeface="+mn-ea"/>
                  <a:cs typeface="+mn-cs"/>
                </a:defRPr>
              </a:lvl2pPr>
              <a:lvl3pPr marL="914400" algn="ctr" rtl="0" fontAlgn="base">
                <a:spcBef>
                  <a:spcPct val="0"/>
                </a:spcBef>
                <a:spcAft>
                  <a:spcPct val="0"/>
                </a:spcAft>
                <a:defRPr sz="1500" i="1" kern="1200">
                  <a:solidFill>
                    <a:schemeClr val="tx1"/>
                  </a:solidFill>
                  <a:latin typeface="Arial" charset="0"/>
                  <a:ea typeface="+mn-ea"/>
                  <a:cs typeface="+mn-cs"/>
                </a:defRPr>
              </a:lvl3pPr>
              <a:lvl4pPr marL="1371600" algn="ctr" rtl="0" fontAlgn="base">
                <a:spcBef>
                  <a:spcPct val="0"/>
                </a:spcBef>
                <a:spcAft>
                  <a:spcPct val="0"/>
                </a:spcAft>
                <a:defRPr sz="1500" i="1" kern="1200">
                  <a:solidFill>
                    <a:schemeClr val="tx1"/>
                  </a:solidFill>
                  <a:latin typeface="Arial" charset="0"/>
                  <a:ea typeface="+mn-ea"/>
                  <a:cs typeface="+mn-cs"/>
                </a:defRPr>
              </a:lvl4pPr>
              <a:lvl5pPr marL="1828800" algn="ctr" rtl="0" fontAlgn="base">
                <a:spcBef>
                  <a:spcPct val="0"/>
                </a:spcBef>
                <a:spcAft>
                  <a:spcPct val="0"/>
                </a:spcAft>
                <a:defRPr sz="1500" i="1" kern="1200">
                  <a:solidFill>
                    <a:schemeClr val="tx1"/>
                  </a:solidFill>
                  <a:latin typeface="Arial" charset="0"/>
                  <a:ea typeface="+mn-ea"/>
                  <a:cs typeface="+mn-cs"/>
                </a:defRPr>
              </a:lvl5pPr>
              <a:lvl6pPr marL="2286000" algn="l" defTabSz="914400" rtl="0" eaLnBrk="1" latinLnBrk="0" hangingPunct="1">
                <a:defRPr sz="1500" i="1" kern="1200">
                  <a:solidFill>
                    <a:schemeClr val="tx1"/>
                  </a:solidFill>
                  <a:latin typeface="Arial" charset="0"/>
                  <a:ea typeface="+mn-ea"/>
                  <a:cs typeface="+mn-cs"/>
                </a:defRPr>
              </a:lvl6pPr>
              <a:lvl7pPr marL="2743200" algn="l" defTabSz="914400" rtl="0" eaLnBrk="1" latinLnBrk="0" hangingPunct="1">
                <a:defRPr sz="1500" i="1" kern="1200">
                  <a:solidFill>
                    <a:schemeClr val="tx1"/>
                  </a:solidFill>
                  <a:latin typeface="Arial" charset="0"/>
                  <a:ea typeface="+mn-ea"/>
                  <a:cs typeface="+mn-cs"/>
                </a:defRPr>
              </a:lvl7pPr>
              <a:lvl8pPr marL="3200400" algn="l" defTabSz="914400" rtl="0" eaLnBrk="1" latinLnBrk="0" hangingPunct="1">
                <a:defRPr sz="1500" i="1" kern="1200">
                  <a:solidFill>
                    <a:schemeClr val="tx1"/>
                  </a:solidFill>
                  <a:latin typeface="Arial" charset="0"/>
                  <a:ea typeface="+mn-ea"/>
                  <a:cs typeface="+mn-cs"/>
                </a:defRPr>
              </a:lvl8pPr>
              <a:lvl9pPr marL="3657600" algn="l" defTabSz="914400" rtl="0" eaLnBrk="1" latinLnBrk="0" hangingPunct="1">
                <a:defRPr sz="1500" i="1" kern="1200">
                  <a:solidFill>
                    <a:schemeClr val="tx1"/>
                  </a:solidFill>
                  <a:latin typeface="Arial" charset="0"/>
                  <a:ea typeface="+mn-ea"/>
                  <a:cs typeface="+mn-cs"/>
                </a:defRPr>
              </a:lvl9pPr>
            </a:lstStyle>
            <a:p>
              <a:pPr algn="ctr"/>
              <a:fld id="{1DB3CFCC-E593-4833-9A89-BA51E30A354E}" type="slidenum">
                <a:rPr lang="nb-NO" altLang="nn-NO" sz="900" smtClean="0">
                  <a:solidFill>
                    <a:schemeClr val="bg1"/>
                  </a:solidFill>
                </a:rPr>
                <a:pPr algn="ctr"/>
                <a:t>18</a:t>
              </a:fld>
              <a:endParaRPr lang="nb-NO" altLang="nn-NO" sz="900" dirty="0">
                <a:solidFill>
                  <a:schemeClr val="bg1"/>
                </a:solidFill>
              </a:endParaRPr>
            </a:p>
          </p:txBody>
        </p:sp>
      </p:grpSp>
    </p:spTree>
    <p:extLst>
      <p:ext uri="{BB962C8B-B14F-4D97-AF65-F5344CB8AC3E}">
        <p14:creationId xmlns:p14="http://schemas.microsoft.com/office/powerpoint/2010/main" val="34827221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descr="En bild som visar inomhus, person, mörk, rum&#10;&#10;Automatiskt genererad beskrivning">
            <a:extLst>
              <a:ext uri="{FF2B5EF4-FFF2-40B4-BE49-F238E27FC236}">
                <a16:creationId xmlns:a16="http://schemas.microsoft.com/office/drawing/2014/main" id="{B3F00EAC-5713-4B19-AFC6-02683FAFCB1A}"/>
              </a:ext>
            </a:extLst>
          </p:cNvPr>
          <p:cNvPicPr>
            <a:picLocks noChangeAspect="1"/>
          </p:cNvPicPr>
          <p:nvPr/>
        </p:nvPicPr>
        <p:blipFill rotWithShape="1">
          <a:blip r:embed="rId2"/>
          <a:srcRect l="25852" r="2348" b="9091"/>
          <a:stretch/>
        </p:blipFill>
        <p:spPr>
          <a:xfrm>
            <a:off x="0" y="1"/>
            <a:ext cx="9144000" cy="8683180"/>
          </a:xfrm>
          <a:prstGeom prst="rect">
            <a:avLst/>
          </a:prstGeom>
        </p:spPr>
      </p:pic>
      <p:pic>
        <p:nvPicPr>
          <p:cNvPr id="14" name="Picture 2">
            <a:extLst>
              <a:ext uri="{FF2B5EF4-FFF2-40B4-BE49-F238E27FC236}">
                <a16:creationId xmlns:a16="http://schemas.microsoft.com/office/drawing/2014/main" id="{40597D04-281A-424D-A3C5-36D4E8C0CA7E}"/>
              </a:ext>
            </a:extLst>
          </p:cNvPr>
          <p:cNvPicPr>
            <a:picLocks noChangeAspect="1"/>
          </p:cNvPicPr>
          <p:nvPr/>
        </p:nvPicPr>
        <p:blipFill>
          <a:blip r:embed="rId3"/>
          <a:stretch>
            <a:fillRect/>
          </a:stretch>
        </p:blipFill>
        <p:spPr>
          <a:xfrm>
            <a:off x="406743" y="234173"/>
            <a:ext cx="4609728" cy="1429217"/>
          </a:xfrm>
          <a:prstGeom prst="rect">
            <a:avLst/>
          </a:prstGeom>
        </p:spPr>
      </p:pic>
      <p:sp>
        <p:nvSpPr>
          <p:cNvPr id="19" name="Rectangle 1">
            <a:extLst>
              <a:ext uri="{FF2B5EF4-FFF2-40B4-BE49-F238E27FC236}">
                <a16:creationId xmlns:a16="http://schemas.microsoft.com/office/drawing/2014/main" id="{7CECDCB1-0043-4370-AFE7-C9C2177716B9}"/>
              </a:ext>
            </a:extLst>
          </p:cNvPr>
          <p:cNvSpPr/>
          <p:nvPr/>
        </p:nvSpPr>
        <p:spPr>
          <a:xfrm>
            <a:off x="406743" y="5191125"/>
            <a:ext cx="3320796" cy="523220"/>
          </a:xfrm>
          <a:prstGeom prst="rect">
            <a:avLst/>
          </a:prstGeom>
        </p:spPr>
        <p:txBody>
          <a:bodyPr wrap="square">
            <a:spAutoFit/>
          </a:bodyPr>
          <a:lstStyle/>
          <a:p>
            <a:r>
              <a:rPr lang="sv-SE" sz="2800" dirty="0">
                <a:solidFill>
                  <a:srgbClr val="018472"/>
                </a:solidFill>
                <a:latin typeface="Century Gothic"/>
                <a:ea typeface="Times New Roman" panose="02020603050405020304" pitchFamily="18" charset="0"/>
                <a:cs typeface="Century Gothic"/>
              </a:rPr>
              <a:t>Solutions for Life</a:t>
            </a:r>
            <a:endParaRPr lang="en-US" sz="2800" dirty="0"/>
          </a:p>
        </p:txBody>
      </p:sp>
    </p:spTree>
    <p:extLst>
      <p:ext uri="{BB962C8B-B14F-4D97-AF65-F5344CB8AC3E}">
        <p14:creationId xmlns:p14="http://schemas.microsoft.com/office/powerpoint/2010/main" val="10632909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25958</TotalTime>
  <Words>2489</Words>
  <Application>Microsoft Office PowerPoint</Application>
  <PresentationFormat>Bildspel på skärmen (4:3)</PresentationFormat>
  <Paragraphs>259</Paragraphs>
  <Slides>19</Slides>
  <Notes>17</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19</vt:i4>
      </vt:variant>
    </vt:vector>
  </HeadingPairs>
  <TitlesOfParts>
    <vt:vector size="24" baseType="lpstr">
      <vt:lpstr>Arial</vt:lpstr>
      <vt:lpstr>Calibri</vt:lpstr>
      <vt:lpstr>Century Gothic</vt:lpstr>
      <vt:lpstr>Wingdings</vt:lpstr>
      <vt:lpstr>Office Theme</vt:lpstr>
      <vt:lpstr>PowerPoint-presentation</vt:lpstr>
      <vt:lpstr>About us</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ghi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 s</dc:creator>
  <cp:lastModifiedBy>Henrik Nittmar</cp:lastModifiedBy>
  <cp:revision>812</cp:revision>
  <cp:lastPrinted>2019-03-19T12:15:18Z</cp:lastPrinted>
  <dcterms:created xsi:type="dcterms:W3CDTF">2015-03-19T10:52:03Z</dcterms:created>
  <dcterms:modified xsi:type="dcterms:W3CDTF">2020-09-01T10:11:20Z</dcterms:modified>
</cp:coreProperties>
</file>