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32"/>
  </p:notesMasterIdLst>
  <p:handoutMasterIdLst>
    <p:handoutMasterId r:id="rId33"/>
  </p:handoutMasterIdLst>
  <p:sldIdLst>
    <p:sldId id="278" r:id="rId5"/>
    <p:sldId id="571" r:id="rId6"/>
    <p:sldId id="572" r:id="rId7"/>
    <p:sldId id="576" r:id="rId8"/>
    <p:sldId id="597" r:id="rId9"/>
    <p:sldId id="542" r:id="rId10"/>
    <p:sldId id="568" r:id="rId11"/>
    <p:sldId id="546" r:id="rId12"/>
    <p:sldId id="581" r:id="rId13"/>
    <p:sldId id="579" r:id="rId14"/>
    <p:sldId id="580" r:id="rId15"/>
    <p:sldId id="594" r:id="rId16"/>
    <p:sldId id="598" r:id="rId17"/>
    <p:sldId id="602" r:id="rId18"/>
    <p:sldId id="583" r:id="rId19"/>
    <p:sldId id="589" r:id="rId20"/>
    <p:sldId id="587" r:id="rId21"/>
    <p:sldId id="541" r:id="rId22"/>
    <p:sldId id="569" r:id="rId23"/>
    <p:sldId id="593" r:id="rId24"/>
    <p:sldId id="534" r:id="rId25"/>
    <p:sldId id="573" r:id="rId26"/>
    <p:sldId id="574" r:id="rId27"/>
    <p:sldId id="590" r:id="rId28"/>
    <p:sldId id="601" r:id="rId29"/>
    <p:sldId id="545" r:id="rId30"/>
    <p:sldId id="522" r:id="rId31"/>
  </p:sldIdLst>
  <p:sldSz cx="9144000" cy="6858000" type="screen4x3"/>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id="{C640D49A-AEBA-43E2-BDE6-837B2B8B2743}">
          <p14:sldIdLst>
            <p14:sldId id="278"/>
            <p14:sldId id="571"/>
            <p14:sldId id="572"/>
            <p14:sldId id="576"/>
            <p14:sldId id="597"/>
            <p14:sldId id="542"/>
            <p14:sldId id="568"/>
            <p14:sldId id="546"/>
            <p14:sldId id="581"/>
            <p14:sldId id="579"/>
            <p14:sldId id="580"/>
            <p14:sldId id="594"/>
            <p14:sldId id="598"/>
            <p14:sldId id="602"/>
            <p14:sldId id="583"/>
            <p14:sldId id="589"/>
            <p14:sldId id="587"/>
            <p14:sldId id="541"/>
            <p14:sldId id="569"/>
            <p14:sldId id="593"/>
            <p14:sldId id="534"/>
            <p14:sldId id="573"/>
            <p14:sldId id="574"/>
            <p14:sldId id="590"/>
            <p14:sldId id="601"/>
            <p14:sldId id="545"/>
            <p14:sldId id="522"/>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cki Johansson" initials="KJ" lastIdx="2" clrIdx="0">
    <p:extLst>
      <p:ext uri="{19B8F6BF-5375-455C-9EA6-DF929625EA0E}">
        <p15:presenceInfo xmlns:p15="http://schemas.microsoft.com/office/powerpoint/2012/main" userId="S-1-5-21-2604360619-2986397660-177331660-1163" providerId="AD"/>
      </p:ext>
    </p:extLst>
  </p:cmAuthor>
  <p:cmAuthor id="2" name="Rohit Batta" initials="RB" lastIdx="5" clrIdx="1">
    <p:extLst>
      <p:ext uri="{19B8F6BF-5375-455C-9EA6-DF929625EA0E}">
        <p15:presenceInfo xmlns:p15="http://schemas.microsoft.com/office/powerpoint/2012/main" userId="S-1-5-21-1334668502-585032833-1802408098-1001" providerId="AD"/>
      </p:ext>
    </p:extLst>
  </p:cmAuthor>
  <p:cmAuthor id="3" name="Rick Lilley" initials="RL" lastIdx="16" clrIdx="2">
    <p:extLst>
      <p:ext uri="{19B8F6BF-5375-455C-9EA6-DF929625EA0E}">
        <p15:presenceInfo xmlns:p15="http://schemas.microsoft.com/office/powerpoint/2012/main" userId="bbdc19209711d34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31" autoAdjust="0"/>
    <p:restoredTop sz="94660"/>
  </p:normalViewPr>
  <p:slideViewPr>
    <p:cSldViewPr showGuides="1">
      <p:cViewPr varScale="1">
        <p:scale>
          <a:sx n="80" d="100"/>
          <a:sy n="80" d="100"/>
        </p:scale>
        <p:origin x="1512" y="58"/>
      </p:cViewPr>
      <p:guideLst>
        <p:guide orient="horz" pos="2160"/>
        <p:guide pos="2880"/>
      </p:guideLst>
    </p:cSldViewPr>
  </p:slideViewPr>
  <p:notesTextViewPr>
    <p:cViewPr>
      <p:scale>
        <a:sx n="1" d="1"/>
        <a:sy n="1" d="1"/>
      </p:scale>
      <p:origin x="0" y="0"/>
    </p:cViewPr>
  </p:notesTextViewPr>
  <p:sorterViewPr>
    <p:cViewPr varScale="1">
      <p:scale>
        <a:sx n="1" d="1"/>
        <a:sy n="1" d="1"/>
      </p:scale>
      <p:origin x="0" y="-14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092962179459998E-2"/>
          <c:y val="0.103207117174759"/>
          <c:w val="0.94490703782053997"/>
          <c:h val="0.62924032662613905"/>
        </c:manualLayout>
      </c:layout>
      <c:barChart>
        <c:barDir val="col"/>
        <c:grouping val="stacked"/>
        <c:varyColors val="0"/>
        <c:ser>
          <c:idx val="0"/>
          <c:order val="0"/>
          <c:tx>
            <c:strRef>
              <c:f>Sheet1!$B$1</c:f>
              <c:strCache>
                <c:ptCount val="1"/>
                <c:pt idx="0">
                  <c:v>PLACEBO</c:v>
                </c:pt>
              </c:strCache>
            </c:strRef>
          </c:tx>
          <c:spPr>
            <a:solidFill>
              <a:schemeClr val="accent3"/>
            </a:solidFill>
            <a:ln w="9525" cap="flat" cmpd="sng" algn="ctr">
              <a:solidFill>
                <a:schemeClr val="lt1">
                  <a:alpha val="50000"/>
                </a:schemeClr>
              </a:solidFill>
              <a:round/>
            </a:ln>
            <a:effectLst/>
          </c:spPr>
          <c:invertIfNegative val="0"/>
          <c:dLbls>
            <c:dLbl>
              <c:idx val="0"/>
              <c:layout>
                <c:manualLayout>
                  <c:x val="0"/>
                  <c:y val="-3.072135928710315E-2"/>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accent4"/>
                        </a:solidFill>
                        <a:latin typeface="+mn-lt"/>
                        <a:ea typeface="+mn-ea"/>
                        <a:cs typeface="+mn-cs"/>
                      </a:defRPr>
                    </a:pPr>
                    <a:fld id="{C84C1309-A1DB-0741-95F4-25F9ACAC5483}" type="VALUE">
                      <a:rPr lang="en-US">
                        <a:solidFill>
                          <a:schemeClr val="tx1"/>
                        </a:solidFill>
                      </a:rPr>
                      <a:pPr>
                        <a:defRPr>
                          <a:solidFill>
                            <a:schemeClr val="accent4"/>
                          </a:solidFill>
                        </a:defRPr>
                      </a:pPr>
                      <a:t>[VALUE]</a:t>
                    </a:fld>
                    <a:endParaRPr lang="sv-SE"/>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4"/>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913-F146-8BD1-C186CF8ABDAD}"/>
                </c:ext>
              </c:extLst>
            </c:dLbl>
            <c:dLbl>
              <c:idx val="2"/>
              <c:tx>
                <c:rich>
                  <a:bodyPr/>
                  <a:lstStyle/>
                  <a:p>
                    <a:r>
                      <a:rPr lang="en-US"/>
                      <a:t>-41%</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4913-F146-8BD1-C186CF8ABDAD}"/>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4"/>
                <c:pt idx="0">
                  <c:v>Pirfenidone
Roche
50mg/kg</c:v>
                </c:pt>
                <c:pt idx="1">
                  <c:v>Nintedanib
B-I
60mg/kg</c:v>
                </c:pt>
                <c:pt idx="2">
                  <c:v>anti-CTGF
FibroGen
30mg/kg</c:v>
                </c:pt>
                <c:pt idx="3">
                  <c:v>0.03mg/kg</c:v>
                </c:pt>
              </c:strCache>
            </c:strRef>
          </c:cat>
          <c:val>
            <c:numRef>
              <c:f>Sheet1!$B$2:$B$6</c:f>
              <c:numCache>
                <c:formatCode>General</c:formatCode>
                <c:ptCount val="4"/>
                <c:pt idx="0">
                  <c:v>-0.01</c:v>
                </c:pt>
                <c:pt idx="1">
                  <c:v>-0.1</c:v>
                </c:pt>
                <c:pt idx="2">
                  <c:v>-0.38</c:v>
                </c:pt>
                <c:pt idx="3">
                  <c:v>-0.45</c:v>
                </c:pt>
              </c:numCache>
            </c:numRef>
          </c:val>
          <c:extLst>
            <c:ext xmlns:c16="http://schemas.microsoft.com/office/drawing/2014/chart" uri="{C3380CC4-5D6E-409C-BE32-E72D297353CC}">
              <c16:uniqueId val="{00000002-4913-F146-8BD1-C186CF8ABDAD}"/>
            </c:ext>
          </c:extLst>
        </c:ser>
        <c:ser>
          <c:idx val="1"/>
          <c:order val="1"/>
          <c:tx>
            <c:strRef>
              <c:f>Sheet1!#REF!</c:f>
              <c:strCache>
                <c:ptCount val="1"/>
                <c:pt idx="0">
                  <c:v>#REF!</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Pirfenidone
Roche
50mg/kg</c:v>
                </c:pt>
                <c:pt idx="1">
                  <c:v>Nintedanib
B-I
60mg/kg</c:v>
                </c:pt>
                <c:pt idx="2">
                  <c:v>anti-CTGF
FibroGen
30mg/kg</c:v>
                </c:pt>
                <c:pt idx="3">
                  <c:v>0.03mg/kg</c:v>
                </c:pt>
                <c:pt idx="4">
                  <c:v>4mg/kg</c:v>
                </c:pt>
              </c:strCache>
            </c:strRef>
          </c:cat>
          <c:val>
            <c:numRef>
              <c:f>Sheet1!#REF!</c:f>
              <c:numCache>
                <c:formatCode>General</c:formatCode>
                <c:ptCount val="1"/>
                <c:pt idx="0">
                  <c:v>1</c:v>
                </c:pt>
              </c:numCache>
            </c:numRef>
          </c:val>
          <c:extLst>
            <c:ext xmlns:c16="http://schemas.microsoft.com/office/drawing/2014/chart" uri="{C3380CC4-5D6E-409C-BE32-E72D297353CC}">
              <c16:uniqueId val="{00000003-4913-F146-8BD1-C186CF8ABDAD}"/>
            </c:ext>
          </c:extLst>
        </c:ser>
        <c:dLbls>
          <c:dLblPos val="ctr"/>
          <c:showLegendKey val="0"/>
          <c:showVal val="1"/>
          <c:showCatName val="0"/>
          <c:showSerName val="0"/>
          <c:showPercent val="0"/>
          <c:showBubbleSize val="0"/>
        </c:dLbls>
        <c:gapWidth val="150"/>
        <c:overlap val="100"/>
        <c:axId val="316505216"/>
        <c:axId val="316500904"/>
      </c:barChart>
      <c:catAx>
        <c:axId val="316505216"/>
        <c:scaling>
          <c:orientation val="minMax"/>
        </c:scaling>
        <c:delete val="0"/>
        <c:axPos val="b"/>
        <c:numFmt formatCode="General" sourceLinked="1"/>
        <c:majorTickMark val="none"/>
        <c:minorTickMark val="none"/>
        <c:tickLblPos val="high"/>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sv-SE"/>
          </a:p>
        </c:txPr>
        <c:crossAx val="316500904"/>
        <c:crosses val="autoZero"/>
        <c:auto val="1"/>
        <c:lblAlgn val="ctr"/>
        <c:lblOffset val="100"/>
        <c:noMultiLvlLbl val="0"/>
      </c:catAx>
      <c:valAx>
        <c:axId val="316500904"/>
        <c:scaling>
          <c:orientation val="minMax"/>
          <c:max val="0"/>
          <c:min val="-1"/>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0"/>
        <c:majorTickMark val="none"/>
        <c:minorTickMark val="none"/>
        <c:tickLblPos val="nextTo"/>
        <c:crossAx val="316505216"/>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417331DC-CDDD-4D98-97E1-FAA19769AA53}" type="datetimeFigureOut">
              <a:rPr lang="en-US" smtClean="0"/>
              <a:t>8/27/2020</a:t>
            </a:fld>
            <a:endParaRPr lang="en-US"/>
          </a:p>
        </p:txBody>
      </p:sp>
      <p:sp>
        <p:nvSpPr>
          <p:cNvPr id="4" name="Footer Placehold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56B56DE5-6C26-4C1C-9A6D-7227FBD2CC45}" type="slidenum">
              <a:rPr lang="en-US" smtClean="0"/>
              <a:t>‹#›</a:t>
            </a:fld>
            <a:endParaRPr lang="en-US"/>
          </a:p>
        </p:txBody>
      </p:sp>
    </p:spTree>
    <p:extLst>
      <p:ext uri="{BB962C8B-B14F-4D97-AF65-F5344CB8AC3E}">
        <p14:creationId xmlns:p14="http://schemas.microsoft.com/office/powerpoint/2010/main" val="2495781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30" tIns="45715" rIns="91430" bIns="45715" rtlCol="0"/>
          <a:lstStyle>
            <a:lvl1pPr algn="l">
              <a:defRPr sz="1200"/>
            </a:lvl1pPr>
          </a:lstStyle>
          <a:p>
            <a:endParaRPr lang="en-GB" dirty="0"/>
          </a:p>
        </p:txBody>
      </p:sp>
      <p:sp>
        <p:nvSpPr>
          <p:cNvPr id="3" name="Date Placeholder 2"/>
          <p:cNvSpPr>
            <a:spLocks noGrp="1"/>
          </p:cNvSpPr>
          <p:nvPr>
            <p:ph type="dt" idx="1"/>
          </p:nvPr>
        </p:nvSpPr>
        <p:spPr>
          <a:xfrm>
            <a:off x="3850443" y="0"/>
            <a:ext cx="2945659" cy="498135"/>
          </a:xfrm>
          <a:prstGeom prst="rect">
            <a:avLst/>
          </a:prstGeom>
        </p:spPr>
        <p:txBody>
          <a:bodyPr vert="horz" lIns="91430" tIns="45715" rIns="91430" bIns="45715" rtlCol="0"/>
          <a:lstStyle>
            <a:lvl1pPr algn="r">
              <a:defRPr sz="1200"/>
            </a:lvl1pPr>
          </a:lstStyle>
          <a:p>
            <a:fld id="{90EBCCA2-BBA8-48C3-982F-0CF0CB675EA4}" type="datetimeFigureOut">
              <a:rPr lang="en-GB" smtClean="0"/>
              <a:t>27/08/2020</a:t>
            </a:fld>
            <a:endParaRPr lang="en-GB" dirty="0"/>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30" tIns="45715" rIns="91430" bIns="45715" rtlCol="0" anchor="ctr"/>
          <a:lstStyle/>
          <a:p>
            <a:endParaRPr lang="en-GB" dirty="0"/>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30" tIns="45715" rIns="91430" bIns="4571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2"/>
            <a:ext cx="2945659" cy="498134"/>
          </a:xfrm>
          <a:prstGeom prst="rect">
            <a:avLst/>
          </a:prstGeom>
        </p:spPr>
        <p:txBody>
          <a:bodyPr vert="horz" lIns="91430" tIns="45715" rIns="91430" bIns="45715"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30092"/>
            <a:ext cx="2945659" cy="498134"/>
          </a:xfrm>
          <a:prstGeom prst="rect">
            <a:avLst/>
          </a:prstGeom>
        </p:spPr>
        <p:txBody>
          <a:bodyPr vert="horz" lIns="91430" tIns="45715" rIns="91430" bIns="45715" rtlCol="0" anchor="b"/>
          <a:lstStyle>
            <a:lvl1pPr algn="r">
              <a:defRPr sz="1200"/>
            </a:lvl1pPr>
          </a:lstStyle>
          <a:p>
            <a:fld id="{6C3D257C-12CE-430A-A5C1-CBFB0BA8BF50}" type="slidenum">
              <a:rPr lang="en-GB" smtClean="0"/>
              <a:t>‹#›</a:t>
            </a:fld>
            <a:endParaRPr lang="en-GB" dirty="0"/>
          </a:p>
        </p:txBody>
      </p:sp>
    </p:spTree>
    <p:extLst>
      <p:ext uri="{BB962C8B-B14F-4D97-AF65-F5344CB8AC3E}">
        <p14:creationId xmlns:p14="http://schemas.microsoft.com/office/powerpoint/2010/main" val="1793997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3D257C-12CE-430A-A5C1-CBFB0BA8BF50}" type="slidenum">
              <a:rPr lang="en-GB" smtClean="0"/>
              <a:t>1</a:t>
            </a:fld>
            <a:endParaRPr lang="en-GB" dirty="0"/>
          </a:p>
        </p:txBody>
      </p:sp>
    </p:spTree>
    <p:extLst>
      <p:ext uri="{BB962C8B-B14F-4D97-AF65-F5344CB8AC3E}">
        <p14:creationId xmlns:p14="http://schemas.microsoft.com/office/powerpoint/2010/main" val="5489130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Master" Target="../slideMasters/slideMaster1.xml"/><Relationship Id="rId1" Type="http://schemas.openxmlformats.org/officeDocument/2006/relationships/themeOverride" Target="../theme/themeOverride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Master" Target="../slideMasters/slideMaster1.xml"/><Relationship Id="rId1" Type="http://schemas.openxmlformats.org/officeDocument/2006/relationships/themeOverride" Target="../theme/themeOverride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Master" Target="../slideMasters/slideMaster1.xml"/><Relationship Id="rId1" Type="http://schemas.openxmlformats.org/officeDocument/2006/relationships/themeOverride" Target="../theme/themeOverride7.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Master" Target="../slideMasters/slideMaster1.xml"/><Relationship Id="rId1" Type="http://schemas.openxmlformats.org/officeDocument/2006/relationships/themeOverride" Target="../theme/themeOverride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1188" y="2149464"/>
            <a:ext cx="5905028" cy="588605"/>
          </a:xfrm>
        </p:spPr>
        <p:txBody>
          <a:bodyPr anchor="b"/>
          <a:lstStyle>
            <a:lvl1pPr algn="l">
              <a:defRPr sz="3200" b="1" i="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611188" y="2996952"/>
            <a:ext cx="5905028" cy="311606"/>
          </a:xfrm>
        </p:spPr>
        <p:txBody>
          <a:bodyPr/>
          <a:lstStyle>
            <a:lvl1pPr marL="0" indent="0" algn="l">
              <a:spcBef>
                <a:spcPts val="0"/>
              </a:spcBef>
              <a:buNone/>
              <a:defRPr sz="1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p:cNvSpPr>
            <a:spLocks noGrp="1"/>
          </p:cNvSpPr>
          <p:nvPr>
            <p:ph type="ftr" sz="quarter" idx="11"/>
          </p:nvPr>
        </p:nvSpPr>
        <p:spPr>
          <a:xfrm>
            <a:off x="611187" y="6589483"/>
            <a:ext cx="7921625" cy="268517"/>
          </a:xfrm>
        </p:spPr>
        <p:txBody>
          <a:bodyPr/>
          <a:lstStyle>
            <a:lvl1pPr>
              <a:defRPr>
                <a:solidFill>
                  <a:schemeClr val="bg1"/>
                </a:solidFill>
              </a:defRPr>
            </a:lvl1pPr>
          </a:lstStyle>
          <a:p>
            <a:endParaRPr lang="en-GB" dirty="0"/>
          </a:p>
        </p:txBody>
      </p:sp>
    </p:spTree>
    <p:extLst>
      <p:ext uri="{BB962C8B-B14F-4D97-AF65-F5344CB8AC3E}">
        <p14:creationId xmlns:p14="http://schemas.microsoft.com/office/powerpoint/2010/main" val="146363502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ection Header A">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1188" y="2204864"/>
            <a:ext cx="5905028" cy="533205"/>
          </a:xfrm>
        </p:spPr>
        <p:txBody>
          <a:bodyPr anchor="b"/>
          <a:lstStyle>
            <a:lvl1pPr algn="l">
              <a:defRPr sz="2800" b="1" i="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611188" y="2996952"/>
            <a:ext cx="5905028" cy="311606"/>
          </a:xfrm>
        </p:spPr>
        <p:txBody>
          <a:bodyPr/>
          <a:lstStyle>
            <a:lvl1pPr marL="0" indent="0" algn="l">
              <a:spcBef>
                <a:spcPts val="0"/>
              </a:spcBef>
              <a:buNone/>
              <a:defRPr sz="1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Footer Placeholder 3">
            <a:extLst>
              <a:ext uri="{FF2B5EF4-FFF2-40B4-BE49-F238E27FC236}">
                <a16:creationId xmlns:a16="http://schemas.microsoft.com/office/drawing/2014/main" id="{36979B7F-6F05-455A-A8D4-98C356D113AC}"/>
              </a:ext>
            </a:extLst>
          </p:cNvPr>
          <p:cNvSpPr>
            <a:spLocks noGrp="1"/>
          </p:cNvSpPr>
          <p:nvPr>
            <p:ph type="ftr" sz="quarter" idx="10"/>
          </p:nvPr>
        </p:nvSpPr>
        <p:spPr/>
        <p:txBody>
          <a:bodyPr/>
          <a:lstStyle>
            <a:lvl1pPr>
              <a:defRPr>
                <a:solidFill>
                  <a:schemeClr val="bg1"/>
                </a:solidFill>
              </a:defRPr>
            </a:lvl1pPr>
          </a:lstStyle>
          <a:p>
            <a:endParaRPr lang="en-GB" dirty="0"/>
          </a:p>
        </p:txBody>
      </p:sp>
      <p:sp>
        <p:nvSpPr>
          <p:cNvPr id="6" name="Slide Number Placeholder 5">
            <a:extLst>
              <a:ext uri="{FF2B5EF4-FFF2-40B4-BE49-F238E27FC236}">
                <a16:creationId xmlns:a16="http://schemas.microsoft.com/office/drawing/2014/main" id="{5B01D583-4118-4032-9596-B652DC351DB1}"/>
              </a:ext>
            </a:extLst>
          </p:cNvPr>
          <p:cNvSpPr>
            <a:spLocks noGrp="1"/>
          </p:cNvSpPr>
          <p:nvPr>
            <p:ph type="sldNum" sz="quarter" idx="11"/>
          </p:nvPr>
        </p:nvSpPr>
        <p:spPr/>
        <p:txBody>
          <a:bodyPr/>
          <a:lstStyle>
            <a:lvl1pPr>
              <a:defRPr>
                <a:solidFill>
                  <a:schemeClr val="bg1"/>
                </a:solidFill>
              </a:defRPr>
            </a:lvl1pPr>
          </a:lstStyle>
          <a:p>
            <a:fld id="{791F9E67-69C0-442F-AE74-05852A3629F7}" type="slidenum">
              <a:rPr lang="en-GB" smtClean="0"/>
              <a:pPr/>
              <a:t>‹#›</a:t>
            </a:fld>
            <a:endParaRPr lang="en-GB" dirty="0"/>
          </a:p>
        </p:txBody>
      </p:sp>
    </p:spTree>
    <p:extLst>
      <p:ext uri="{BB962C8B-B14F-4D97-AF65-F5344CB8AC3E}">
        <p14:creationId xmlns:p14="http://schemas.microsoft.com/office/powerpoint/2010/main" val="318649863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ection Header B">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1188" y="2204864"/>
            <a:ext cx="5905028" cy="533205"/>
          </a:xfrm>
        </p:spPr>
        <p:txBody>
          <a:bodyPr anchor="b"/>
          <a:lstStyle>
            <a:lvl1pPr algn="l">
              <a:defRPr sz="2800" b="1" i="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611188" y="2996952"/>
            <a:ext cx="5905028" cy="311606"/>
          </a:xfrm>
        </p:spPr>
        <p:txBody>
          <a:bodyPr/>
          <a:lstStyle>
            <a:lvl1pPr marL="0" indent="0" algn="l">
              <a:spcBef>
                <a:spcPts val="0"/>
              </a:spcBef>
              <a:buNone/>
              <a:defRPr sz="1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Footer Placeholder 3">
            <a:extLst>
              <a:ext uri="{FF2B5EF4-FFF2-40B4-BE49-F238E27FC236}">
                <a16:creationId xmlns:a16="http://schemas.microsoft.com/office/drawing/2014/main" id="{0F4E91A9-96B0-4C95-8E8D-C0BC8D122C61}"/>
              </a:ext>
            </a:extLst>
          </p:cNvPr>
          <p:cNvSpPr>
            <a:spLocks noGrp="1"/>
          </p:cNvSpPr>
          <p:nvPr>
            <p:ph type="ftr" sz="quarter" idx="10"/>
          </p:nvPr>
        </p:nvSpPr>
        <p:spPr/>
        <p:txBody>
          <a:bodyPr/>
          <a:lstStyle/>
          <a:p>
            <a:endParaRPr lang="en-GB" dirty="0"/>
          </a:p>
        </p:txBody>
      </p:sp>
      <p:sp>
        <p:nvSpPr>
          <p:cNvPr id="6" name="Slide Number Placeholder 5">
            <a:extLst>
              <a:ext uri="{FF2B5EF4-FFF2-40B4-BE49-F238E27FC236}">
                <a16:creationId xmlns:a16="http://schemas.microsoft.com/office/drawing/2014/main" id="{F0E7901F-AA27-411F-9C82-DBB483ED3AB5}"/>
              </a:ext>
            </a:extLst>
          </p:cNvPr>
          <p:cNvSpPr>
            <a:spLocks noGrp="1"/>
          </p:cNvSpPr>
          <p:nvPr>
            <p:ph type="sldNum" sz="quarter" idx="11"/>
          </p:nvPr>
        </p:nvSpPr>
        <p:spPr/>
        <p:txBody>
          <a:bodyPr/>
          <a:lstStyle/>
          <a:p>
            <a:fld id="{791F9E67-69C0-442F-AE74-05852A3629F7}" type="slidenum">
              <a:rPr lang="en-GB" smtClean="0"/>
              <a:pPr/>
              <a:t>‹#›</a:t>
            </a:fld>
            <a:endParaRPr lang="en-GB" dirty="0"/>
          </a:p>
        </p:txBody>
      </p:sp>
    </p:spTree>
    <p:extLst>
      <p:ext uri="{BB962C8B-B14F-4D97-AF65-F5344CB8AC3E}">
        <p14:creationId xmlns:p14="http://schemas.microsoft.com/office/powerpoint/2010/main" val="1697619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Header C">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1188" y="2613338"/>
            <a:ext cx="5905028" cy="533205"/>
          </a:xfrm>
        </p:spPr>
        <p:txBody>
          <a:bodyPr anchor="b"/>
          <a:lstStyle>
            <a:lvl1pPr algn="l">
              <a:defRPr sz="2800" b="0" i="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11188" y="3405426"/>
            <a:ext cx="5905028" cy="311606"/>
          </a:xfrm>
        </p:spPr>
        <p:txBody>
          <a:bodyPr/>
          <a:lstStyle>
            <a:lvl1pPr marL="0" indent="0" algn="l">
              <a:spcBef>
                <a:spcPts val="0"/>
              </a:spcBef>
              <a:buNone/>
              <a:defRPr sz="12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Footer Placeholder 3">
            <a:extLst>
              <a:ext uri="{FF2B5EF4-FFF2-40B4-BE49-F238E27FC236}">
                <a16:creationId xmlns:a16="http://schemas.microsoft.com/office/drawing/2014/main" id="{0F4E91A9-96B0-4C95-8E8D-C0BC8D122C61}"/>
              </a:ext>
            </a:extLst>
          </p:cNvPr>
          <p:cNvSpPr>
            <a:spLocks noGrp="1"/>
          </p:cNvSpPr>
          <p:nvPr>
            <p:ph type="ftr" sz="quarter" idx="10"/>
          </p:nvPr>
        </p:nvSpPr>
        <p:spPr/>
        <p:txBody>
          <a:bodyPr/>
          <a:lstStyle/>
          <a:p>
            <a:endParaRPr lang="en-GB" dirty="0"/>
          </a:p>
        </p:txBody>
      </p:sp>
      <p:sp>
        <p:nvSpPr>
          <p:cNvPr id="6" name="Slide Number Placeholder 5">
            <a:extLst>
              <a:ext uri="{FF2B5EF4-FFF2-40B4-BE49-F238E27FC236}">
                <a16:creationId xmlns:a16="http://schemas.microsoft.com/office/drawing/2014/main" id="{F0E7901F-AA27-411F-9C82-DBB483ED3AB5}"/>
              </a:ext>
            </a:extLst>
          </p:cNvPr>
          <p:cNvSpPr>
            <a:spLocks noGrp="1"/>
          </p:cNvSpPr>
          <p:nvPr>
            <p:ph type="sldNum" sz="quarter" idx="11"/>
          </p:nvPr>
        </p:nvSpPr>
        <p:spPr/>
        <p:txBody>
          <a:bodyPr/>
          <a:lstStyle/>
          <a:p>
            <a:fld id="{791F9E67-69C0-442F-AE74-05852A3629F7}" type="slidenum">
              <a:rPr lang="en-GB" smtClean="0"/>
              <a:pPr/>
              <a:t>‹#›</a:t>
            </a:fld>
            <a:endParaRPr lang="en-GB" dirty="0"/>
          </a:p>
        </p:txBody>
      </p:sp>
    </p:spTree>
    <p:extLst>
      <p:ext uri="{BB962C8B-B14F-4D97-AF65-F5344CB8AC3E}">
        <p14:creationId xmlns:p14="http://schemas.microsoft.com/office/powerpoint/2010/main" val="133572183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Header 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1188" y="2037274"/>
            <a:ext cx="5905028" cy="533205"/>
          </a:xfrm>
        </p:spPr>
        <p:txBody>
          <a:bodyPr anchor="b"/>
          <a:lstStyle>
            <a:lvl1pPr algn="l">
              <a:defRPr sz="2800" b="0" i="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11188" y="2829362"/>
            <a:ext cx="5905028" cy="311606"/>
          </a:xfrm>
        </p:spPr>
        <p:txBody>
          <a:bodyPr/>
          <a:lstStyle>
            <a:lvl1pPr marL="0" indent="0" algn="l">
              <a:spcBef>
                <a:spcPts val="0"/>
              </a:spcBef>
              <a:buNone/>
              <a:defRPr sz="12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Footer Placeholder 3">
            <a:extLst>
              <a:ext uri="{FF2B5EF4-FFF2-40B4-BE49-F238E27FC236}">
                <a16:creationId xmlns:a16="http://schemas.microsoft.com/office/drawing/2014/main" id="{0F4E91A9-96B0-4C95-8E8D-C0BC8D122C61}"/>
              </a:ext>
            </a:extLst>
          </p:cNvPr>
          <p:cNvSpPr>
            <a:spLocks noGrp="1"/>
          </p:cNvSpPr>
          <p:nvPr>
            <p:ph type="ftr" sz="quarter" idx="10"/>
          </p:nvPr>
        </p:nvSpPr>
        <p:spPr/>
        <p:txBody>
          <a:bodyPr/>
          <a:lstStyle/>
          <a:p>
            <a:endParaRPr lang="en-GB" dirty="0"/>
          </a:p>
        </p:txBody>
      </p:sp>
      <p:sp>
        <p:nvSpPr>
          <p:cNvPr id="6" name="Slide Number Placeholder 5">
            <a:extLst>
              <a:ext uri="{FF2B5EF4-FFF2-40B4-BE49-F238E27FC236}">
                <a16:creationId xmlns:a16="http://schemas.microsoft.com/office/drawing/2014/main" id="{F0E7901F-AA27-411F-9C82-DBB483ED3AB5}"/>
              </a:ext>
            </a:extLst>
          </p:cNvPr>
          <p:cNvSpPr>
            <a:spLocks noGrp="1"/>
          </p:cNvSpPr>
          <p:nvPr>
            <p:ph type="sldNum" sz="quarter" idx="11"/>
          </p:nvPr>
        </p:nvSpPr>
        <p:spPr/>
        <p:txBody>
          <a:bodyPr/>
          <a:lstStyle/>
          <a:p>
            <a:fld id="{791F9E67-69C0-442F-AE74-05852A3629F7}" type="slidenum">
              <a:rPr lang="en-GB" smtClean="0"/>
              <a:pPr/>
              <a:t>‹#›</a:t>
            </a:fld>
            <a:endParaRPr lang="en-GB" dirty="0"/>
          </a:p>
        </p:txBody>
      </p:sp>
    </p:spTree>
    <p:extLst>
      <p:ext uri="{BB962C8B-B14F-4D97-AF65-F5344CB8AC3E}">
        <p14:creationId xmlns:p14="http://schemas.microsoft.com/office/powerpoint/2010/main" val="254914699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Section Header 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1188" y="2037274"/>
            <a:ext cx="5905028" cy="533205"/>
          </a:xfrm>
        </p:spPr>
        <p:txBody>
          <a:bodyPr anchor="b"/>
          <a:lstStyle>
            <a:lvl1pPr algn="l">
              <a:defRPr sz="2800" b="0" i="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11188" y="2829362"/>
            <a:ext cx="5905028" cy="311606"/>
          </a:xfrm>
        </p:spPr>
        <p:txBody>
          <a:bodyPr/>
          <a:lstStyle>
            <a:lvl1pPr marL="0" indent="0" algn="l">
              <a:spcBef>
                <a:spcPts val="0"/>
              </a:spcBef>
              <a:buNone/>
              <a:defRPr sz="1200" b="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Footer Placeholder 3">
            <a:extLst>
              <a:ext uri="{FF2B5EF4-FFF2-40B4-BE49-F238E27FC236}">
                <a16:creationId xmlns:a16="http://schemas.microsoft.com/office/drawing/2014/main" id="{0F4E91A9-96B0-4C95-8E8D-C0BC8D122C61}"/>
              </a:ext>
            </a:extLst>
          </p:cNvPr>
          <p:cNvSpPr>
            <a:spLocks noGrp="1"/>
          </p:cNvSpPr>
          <p:nvPr>
            <p:ph type="ftr" sz="quarter" idx="10"/>
          </p:nvPr>
        </p:nvSpPr>
        <p:spPr/>
        <p:txBody>
          <a:bodyPr/>
          <a:lstStyle/>
          <a:p>
            <a:endParaRPr lang="en-GB" dirty="0"/>
          </a:p>
        </p:txBody>
      </p:sp>
      <p:sp>
        <p:nvSpPr>
          <p:cNvPr id="6" name="Slide Number Placeholder 5">
            <a:extLst>
              <a:ext uri="{FF2B5EF4-FFF2-40B4-BE49-F238E27FC236}">
                <a16:creationId xmlns:a16="http://schemas.microsoft.com/office/drawing/2014/main" id="{F0E7901F-AA27-411F-9C82-DBB483ED3AB5}"/>
              </a:ext>
            </a:extLst>
          </p:cNvPr>
          <p:cNvSpPr>
            <a:spLocks noGrp="1"/>
          </p:cNvSpPr>
          <p:nvPr>
            <p:ph type="sldNum" sz="quarter" idx="11"/>
          </p:nvPr>
        </p:nvSpPr>
        <p:spPr/>
        <p:txBody>
          <a:bodyPr/>
          <a:lstStyle/>
          <a:p>
            <a:fld id="{791F9E67-69C0-442F-AE74-05852A3629F7}" type="slidenum">
              <a:rPr lang="en-GB" smtClean="0"/>
              <a:pPr/>
              <a:t>‹#›</a:t>
            </a:fld>
            <a:endParaRPr lang="en-GB" dirty="0"/>
          </a:p>
        </p:txBody>
      </p:sp>
    </p:spTree>
    <p:extLst>
      <p:ext uri="{BB962C8B-B14F-4D97-AF65-F5344CB8AC3E}">
        <p14:creationId xmlns:p14="http://schemas.microsoft.com/office/powerpoint/2010/main" val="262284261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91F9E67-69C0-442F-AE74-05852A3629F7}" type="slidenum">
              <a:rPr lang="en-GB" smtClean="0"/>
              <a:t>‹#›</a:t>
            </a:fld>
            <a:endParaRPr lang="en-GB" dirty="0"/>
          </a:p>
        </p:txBody>
      </p:sp>
    </p:spTree>
    <p:extLst>
      <p:ext uri="{BB962C8B-B14F-4D97-AF65-F5344CB8AC3E}">
        <p14:creationId xmlns:p14="http://schemas.microsoft.com/office/powerpoint/2010/main" val="85310612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1188" y="333801"/>
            <a:ext cx="7920000" cy="533205"/>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91F9E67-69C0-442F-AE74-05852A3629F7}" type="slidenum">
              <a:rPr lang="en-GB" smtClean="0"/>
              <a:t>‹#›</a:t>
            </a:fld>
            <a:endParaRPr lang="en-GB" dirty="0"/>
          </a:p>
        </p:txBody>
      </p:sp>
    </p:spTree>
    <p:extLst>
      <p:ext uri="{BB962C8B-B14F-4D97-AF65-F5344CB8AC3E}">
        <p14:creationId xmlns:p14="http://schemas.microsoft.com/office/powerpoint/2010/main" val="175259292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11560" y="1052736"/>
            <a:ext cx="3886200" cy="1721222"/>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4008" y="1052736"/>
            <a:ext cx="3886200" cy="1721222"/>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91F9E67-69C0-442F-AE74-05852A3629F7}" type="slidenum">
              <a:rPr lang="en-GB" smtClean="0"/>
              <a:t>‹#›</a:t>
            </a:fld>
            <a:endParaRPr lang="en-GB" dirty="0"/>
          </a:p>
        </p:txBody>
      </p:sp>
    </p:spTree>
    <p:extLst>
      <p:ext uri="{BB962C8B-B14F-4D97-AF65-F5344CB8AC3E}">
        <p14:creationId xmlns:p14="http://schemas.microsoft.com/office/powerpoint/2010/main" val="2282947286"/>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guide id="2" pos="2835" userDrawn="1">
          <p15:clr>
            <a:srgbClr val="FBAE40"/>
          </p15:clr>
        </p15:guide>
        <p15:guide id="3" pos="2925" userDrawn="1">
          <p15:clr>
            <a:srgbClr val="FBAE40"/>
          </p15:clr>
        </p15:guide>
        <p15:guide id="4" pos="2971"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B">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1188" y="333801"/>
            <a:ext cx="7919020" cy="5332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11560" y="1052736"/>
            <a:ext cx="3886200" cy="1721222"/>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4008" y="1052736"/>
            <a:ext cx="3886200" cy="1721222"/>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91F9E67-69C0-442F-AE74-05852A3629F7}" type="slidenum">
              <a:rPr lang="en-GB" smtClean="0"/>
              <a:t>‹#›</a:t>
            </a:fld>
            <a:endParaRPr lang="en-GB" dirty="0"/>
          </a:p>
        </p:txBody>
      </p:sp>
    </p:spTree>
    <p:extLst>
      <p:ext uri="{BB962C8B-B14F-4D97-AF65-F5344CB8AC3E}">
        <p14:creationId xmlns:p14="http://schemas.microsoft.com/office/powerpoint/2010/main" val="238933657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2880">
          <p15:clr>
            <a:srgbClr val="FBAE40"/>
          </p15:clr>
        </p15:guide>
        <p15:guide id="2" pos="2835">
          <p15:clr>
            <a:srgbClr val="FBAE40"/>
          </p15:clr>
        </p15:guide>
        <p15:guide id="3" pos="2925">
          <p15:clr>
            <a:srgbClr val="FBAE40"/>
          </p15:clr>
        </p15:guide>
        <p15:guide id="4" pos="297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1F9E67-69C0-442F-AE74-05852A3629F7}" type="slidenum">
              <a:rPr lang="en-GB" smtClean="0"/>
              <a:t>‹#›</a:t>
            </a:fld>
            <a:endParaRPr lang="en-GB" dirty="0"/>
          </a:p>
        </p:txBody>
      </p:sp>
    </p:spTree>
    <p:extLst>
      <p:ext uri="{BB962C8B-B14F-4D97-AF65-F5344CB8AC3E}">
        <p14:creationId xmlns:p14="http://schemas.microsoft.com/office/powerpoint/2010/main" val="78203019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B">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1188" y="333801"/>
            <a:ext cx="7921624" cy="533205"/>
          </a:xfrm>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1F9E67-69C0-442F-AE74-05852A3629F7}" type="slidenum">
              <a:rPr lang="en-GB" smtClean="0"/>
              <a:t>‹#›</a:t>
            </a:fld>
            <a:endParaRPr lang="en-GB" dirty="0"/>
          </a:p>
        </p:txBody>
      </p:sp>
    </p:spTree>
    <p:extLst>
      <p:ext uri="{BB962C8B-B14F-4D97-AF65-F5344CB8AC3E}">
        <p14:creationId xmlns:p14="http://schemas.microsoft.com/office/powerpoint/2010/main" val="1168626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91F9E67-69C0-442F-AE74-05852A3629F7}" type="slidenum">
              <a:rPr lang="en-GB" smtClean="0"/>
              <a:t>‹#›</a:t>
            </a:fld>
            <a:endParaRPr lang="en-GB" dirty="0"/>
          </a:p>
        </p:txBody>
      </p:sp>
    </p:spTree>
    <p:extLst>
      <p:ext uri="{BB962C8B-B14F-4D97-AF65-F5344CB8AC3E}">
        <p14:creationId xmlns:p14="http://schemas.microsoft.com/office/powerpoint/2010/main" val="401923505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B">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91F9E67-69C0-442F-AE74-05852A3629F7}" type="slidenum">
              <a:rPr lang="en-GB" smtClean="0"/>
              <a:t>‹#›</a:t>
            </a:fld>
            <a:endParaRPr lang="en-GB" dirty="0"/>
          </a:p>
        </p:txBody>
      </p:sp>
    </p:spTree>
    <p:extLst>
      <p:ext uri="{BB962C8B-B14F-4D97-AF65-F5344CB8AC3E}">
        <p14:creationId xmlns:p14="http://schemas.microsoft.com/office/powerpoint/2010/main" val="766706018"/>
      </p:ext>
    </p:extLst>
  </p:cSld>
  <p:clrMapOvr>
    <a:overrideClrMapping bg1="lt1" tx1="dk1" bg2="lt2" tx2="dk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1188" y="333801"/>
            <a:ext cx="7632000" cy="533205"/>
          </a:xfrm>
          <a:prstGeom prst="rect">
            <a:avLst/>
          </a:prstGeom>
        </p:spPr>
        <p:txBody>
          <a:bodyPr vert="horz" wrap="square" lIns="72000" tIns="72000" rIns="72000" bIns="72000" rtlCol="0" anchor="b" anchorCtr="0">
            <a:spAutoFit/>
          </a:bodyPr>
          <a:lstStyle/>
          <a:p>
            <a:r>
              <a:rPr lang="en-US"/>
              <a:t>Click to edit Master title style</a:t>
            </a:r>
            <a:endParaRPr lang="en-US" dirty="0"/>
          </a:p>
        </p:txBody>
      </p:sp>
      <p:sp>
        <p:nvSpPr>
          <p:cNvPr id="3" name="Text Placeholder 2"/>
          <p:cNvSpPr>
            <a:spLocks noGrp="1"/>
          </p:cNvSpPr>
          <p:nvPr>
            <p:ph type="body" idx="1"/>
          </p:nvPr>
        </p:nvSpPr>
        <p:spPr>
          <a:xfrm>
            <a:off x="612000" y="1052736"/>
            <a:ext cx="7920000" cy="1734046"/>
          </a:xfrm>
          <a:prstGeom prst="rect">
            <a:avLst/>
          </a:prstGeom>
        </p:spPr>
        <p:txBody>
          <a:bodyPr vert="horz" lIns="72000" tIns="72000" rIns="72000" bIns="7200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11188" y="6589483"/>
            <a:ext cx="6768000" cy="268517"/>
          </a:xfrm>
          <a:prstGeom prst="rect">
            <a:avLst/>
          </a:prstGeom>
        </p:spPr>
        <p:txBody>
          <a:bodyPr vert="horz" wrap="square" lIns="72000" tIns="72000" rIns="72000" bIns="72000" rtlCol="0" anchor="b" anchorCtr="0">
            <a:spAutoFit/>
          </a:bodyPr>
          <a:lstStyle>
            <a:lvl1pPr algn="l">
              <a:defRPr sz="800">
                <a:solidFill>
                  <a:schemeClr val="tx2">
                    <a:lumMod val="60000"/>
                    <a:lumOff val="40000"/>
                  </a:schemeClr>
                </a:solidFill>
              </a:defRPr>
            </a:lvl1pPr>
          </a:lstStyle>
          <a:p>
            <a:endParaRPr lang="en-GB" dirty="0"/>
          </a:p>
        </p:txBody>
      </p:sp>
      <p:sp>
        <p:nvSpPr>
          <p:cNvPr id="6" name="Slide Number Placeholder 5"/>
          <p:cNvSpPr>
            <a:spLocks noGrp="1"/>
          </p:cNvSpPr>
          <p:nvPr>
            <p:ph type="sldNum" sz="quarter" idx="4"/>
          </p:nvPr>
        </p:nvSpPr>
        <p:spPr>
          <a:xfrm>
            <a:off x="8532812" y="6589483"/>
            <a:ext cx="611187" cy="268517"/>
          </a:xfrm>
          <a:prstGeom prst="rect">
            <a:avLst/>
          </a:prstGeom>
        </p:spPr>
        <p:txBody>
          <a:bodyPr vert="horz" wrap="square" lIns="72000" tIns="72000" rIns="72000" bIns="72000" rtlCol="0" anchor="b" anchorCtr="0">
            <a:spAutoFit/>
          </a:bodyPr>
          <a:lstStyle>
            <a:lvl1pPr algn="ctr">
              <a:defRPr sz="800">
                <a:solidFill>
                  <a:schemeClr val="tx2">
                    <a:lumMod val="60000"/>
                    <a:lumOff val="40000"/>
                  </a:schemeClr>
                </a:solidFill>
              </a:defRPr>
            </a:lvl1pPr>
          </a:lstStyle>
          <a:p>
            <a:fld id="{791F9E67-69C0-442F-AE74-05852A3629F7}" type="slidenum">
              <a:rPr lang="en-GB" smtClean="0"/>
              <a:pPr/>
              <a:t>‹#›</a:t>
            </a:fld>
            <a:endParaRPr lang="en-GB" dirty="0"/>
          </a:p>
        </p:txBody>
      </p:sp>
    </p:spTree>
    <p:extLst>
      <p:ext uri="{BB962C8B-B14F-4D97-AF65-F5344CB8AC3E}">
        <p14:creationId xmlns:p14="http://schemas.microsoft.com/office/powerpoint/2010/main" val="3310924430"/>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3" r:id="rId3"/>
    <p:sldLayoutId id="2147483674" r:id="rId4"/>
    <p:sldLayoutId id="2147483675" r:id="rId5"/>
    <p:sldLayoutId id="2147483676" r:id="rId6"/>
    <p:sldLayoutId id="2147483662" r:id="rId7"/>
    <p:sldLayoutId id="2147483668" r:id="rId8"/>
    <p:sldLayoutId id="2147483664" r:id="rId9"/>
    <p:sldLayoutId id="2147483669" r:id="rId10"/>
    <p:sldLayoutId id="2147483666" r:id="rId11"/>
    <p:sldLayoutId id="2147483670" r:id="rId12"/>
    <p:sldLayoutId id="2147483667" r:id="rId13"/>
    <p:sldLayoutId id="2147483671" r:id="rId14"/>
  </p:sldLayoutIdLst>
  <p:transition>
    <p:fade/>
  </p:transition>
  <p:hf hdr="0" ftr="0" dt="0"/>
  <p:txStyles>
    <p:titleStyle>
      <a:lvl1pPr algn="l" defTabSz="914400" rtl="0" eaLnBrk="1" latinLnBrk="0" hangingPunct="1">
        <a:lnSpc>
          <a:spcPct val="90000"/>
        </a:lnSpc>
        <a:spcBef>
          <a:spcPct val="0"/>
        </a:spcBef>
        <a:buNone/>
        <a:defRPr sz="2800" kern="1200">
          <a:solidFill>
            <a:schemeClr val="tx2"/>
          </a:solidFill>
          <a:latin typeface="+mj-lt"/>
          <a:ea typeface="+mj-ea"/>
          <a:cs typeface="+mj-cs"/>
        </a:defRPr>
      </a:lvl1pPr>
    </p:titleStyle>
    <p:bodyStyle>
      <a:lvl1pPr marL="0" indent="0" algn="l" defTabSz="914400" rtl="0" eaLnBrk="1" latinLnBrk="0" hangingPunct="1">
        <a:lnSpc>
          <a:spcPct val="90000"/>
        </a:lnSpc>
        <a:spcBef>
          <a:spcPts val="1200"/>
        </a:spcBef>
        <a:spcAft>
          <a:spcPts val="300"/>
        </a:spcAft>
        <a:buFont typeface="Arial" panose="020B0604020202020204" pitchFamily="34" charset="0"/>
        <a:buNone/>
        <a:defRPr sz="2000" b="1" kern="1200">
          <a:solidFill>
            <a:schemeClr val="accent1"/>
          </a:solidFill>
          <a:latin typeface="+mn-lt"/>
          <a:ea typeface="+mn-ea"/>
          <a:cs typeface="+mn-cs"/>
        </a:defRPr>
      </a:lvl1pPr>
      <a:lvl2pPr marL="0" indent="0" algn="l" defTabSz="914400" rtl="0" eaLnBrk="1" latinLnBrk="0" hangingPunct="1">
        <a:lnSpc>
          <a:spcPct val="90000"/>
        </a:lnSpc>
        <a:spcBef>
          <a:spcPts val="600"/>
        </a:spcBef>
        <a:spcAft>
          <a:spcPts val="300"/>
        </a:spcAft>
        <a:buFont typeface="Arial" panose="020B0604020202020204" pitchFamily="34" charset="0"/>
        <a:buNone/>
        <a:defRPr sz="1800" kern="1200">
          <a:solidFill>
            <a:schemeClr val="tx2"/>
          </a:solidFill>
          <a:latin typeface="+mn-lt"/>
          <a:ea typeface="+mn-ea"/>
          <a:cs typeface="+mn-cs"/>
        </a:defRPr>
      </a:lvl2pPr>
      <a:lvl3pPr marL="271463" indent="-271463" algn="l" defTabSz="914400" rtl="0" eaLnBrk="1" latinLnBrk="0" hangingPunct="1">
        <a:lnSpc>
          <a:spcPct val="90000"/>
        </a:lnSpc>
        <a:spcBef>
          <a:spcPts val="600"/>
        </a:spcBef>
        <a:spcAft>
          <a:spcPts val="300"/>
        </a:spcAft>
        <a:buClr>
          <a:schemeClr val="bg2"/>
        </a:buClr>
        <a:buFont typeface="Arial" panose="020B0604020202020204" pitchFamily="34" charset="0"/>
        <a:buChar char="•"/>
        <a:defRPr sz="1800" kern="1200">
          <a:solidFill>
            <a:schemeClr val="tx2"/>
          </a:solidFill>
          <a:latin typeface="+mn-lt"/>
          <a:ea typeface="+mn-ea"/>
          <a:cs typeface="+mn-cs"/>
        </a:defRPr>
      </a:lvl3pPr>
      <a:lvl4pPr marL="533400" indent="-261938" algn="l" defTabSz="914400" rtl="0" eaLnBrk="1" latinLnBrk="0" hangingPunct="1">
        <a:lnSpc>
          <a:spcPct val="90000"/>
        </a:lnSpc>
        <a:spcBef>
          <a:spcPts val="300"/>
        </a:spcBef>
        <a:spcAft>
          <a:spcPts val="300"/>
        </a:spcAft>
        <a:buClr>
          <a:schemeClr val="tx2"/>
        </a:buClr>
        <a:buFont typeface="Arial" panose="020B0604020202020204" pitchFamily="34" charset="0"/>
        <a:buChar char="•"/>
        <a:defRPr sz="1600" kern="1200">
          <a:solidFill>
            <a:schemeClr val="tx2"/>
          </a:solidFill>
          <a:latin typeface="+mn-lt"/>
          <a:ea typeface="+mn-ea"/>
          <a:cs typeface="+mn-cs"/>
        </a:defRPr>
      </a:lvl4pPr>
      <a:lvl5pPr marL="806450" indent="-273050" algn="l" defTabSz="914400" rtl="0" eaLnBrk="1" latinLnBrk="0" hangingPunct="1">
        <a:lnSpc>
          <a:spcPct val="90000"/>
        </a:lnSpc>
        <a:spcBef>
          <a:spcPts val="300"/>
        </a:spcBef>
        <a:spcAft>
          <a:spcPts val="300"/>
        </a:spcAft>
        <a:buClr>
          <a:schemeClr val="accent3"/>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pos="385" userDrawn="1">
          <p15:clr>
            <a:srgbClr val="F26B43"/>
          </p15:clr>
        </p15:guide>
        <p15:guide id="3" pos="5375" userDrawn="1">
          <p15:clr>
            <a:srgbClr val="F26B43"/>
          </p15:clr>
        </p15:guide>
        <p15:guide id="4" pos="5329" userDrawn="1">
          <p15:clr>
            <a:srgbClr val="F26B43"/>
          </p15:clr>
        </p15:guide>
        <p15:guide id="5" orient="horz" pos="663" userDrawn="1">
          <p15:clr>
            <a:srgbClr val="F26B43"/>
          </p15:clr>
        </p15:guide>
        <p15:guide id="6" orient="horz" pos="70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1.xml"/><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24.png"/><Relationship Id="rId18" Type="http://schemas.microsoft.com/office/2007/relationships/hdphoto" Target="../media/hdphoto8.wdp"/><Relationship Id="rId3" Type="http://schemas.openxmlformats.org/officeDocument/2006/relationships/image" Target="../media/image19.png"/><Relationship Id="rId21" Type="http://schemas.openxmlformats.org/officeDocument/2006/relationships/image" Target="../media/image29.png"/><Relationship Id="rId7" Type="http://schemas.openxmlformats.org/officeDocument/2006/relationships/image" Target="../media/image21.png"/><Relationship Id="rId12" Type="http://schemas.microsoft.com/office/2007/relationships/hdphoto" Target="../media/hdphoto5.wdp"/><Relationship Id="rId17" Type="http://schemas.openxmlformats.org/officeDocument/2006/relationships/image" Target="../media/image26.png"/><Relationship Id="rId2" Type="http://schemas.openxmlformats.org/officeDocument/2006/relationships/image" Target="../media/image16.png"/><Relationship Id="rId16" Type="http://schemas.microsoft.com/office/2007/relationships/hdphoto" Target="../media/hdphoto7.wdp"/><Relationship Id="rId20" Type="http://schemas.openxmlformats.org/officeDocument/2006/relationships/image" Target="../media/image28.png"/><Relationship Id="rId1" Type="http://schemas.openxmlformats.org/officeDocument/2006/relationships/slideLayout" Target="../slideLayouts/slideLayout8.xml"/><Relationship Id="rId6" Type="http://schemas.microsoft.com/office/2007/relationships/hdphoto" Target="../media/hdphoto2.wdp"/><Relationship Id="rId11" Type="http://schemas.openxmlformats.org/officeDocument/2006/relationships/image" Target="../media/image23.png"/><Relationship Id="rId5" Type="http://schemas.openxmlformats.org/officeDocument/2006/relationships/image" Target="../media/image20.png"/><Relationship Id="rId15" Type="http://schemas.openxmlformats.org/officeDocument/2006/relationships/image" Target="../media/image25.png"/><Relationship Id="rId10" Type="http://schemas.microsoft.com/office/2007/relationships/hdphoto" Target="../media/hdphoto4.wdp"/><Relationship Id="rId19" Type="http://schemas.openxmlformats.org/officeDocument/2006/relationships/image" Target="../media/image27.png"/><Relationship Id="rId4" Type="http://schemas.microsoft.com/office/2007/relationships/hdphoto" Target="../media/hdphoto1.wdp"/><Relationship Id="rId9" Type="http://schemas.openxmlformats.org/officeDocument/2006/relationships/image" Target="../media/image22.png"/><Relationship Id="rId14" Type="http://schemas.microsoft.com/office/2007/relationships/hdphoto" Target="../media/hdphoto6.wdp"/><Relationship Id="rId22" Type="http://schemas.microsoft.com/office/2007/relationships/hdphoto" Target="../media/hdphoto9.wdp"/></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ADD0F-1E2F-4718-AF3D-24810011867E}"/>
              </a:ext>
            </a:extLst>
          </p:cNvPr>
          <p:cNvSpPr>
            <a:spLocks noGrp="1"/>
          </p:cNvSpPr>
          <p:nvPr>
            <p:ph type="ctrTitle"/>
          </p:nvPr>
        </p:nvSpPr>
        <p:spPr>
          <a:xfrm>
            <a:off x="611188" y="2094065"/>
            <a:ext cx="5905028" cy="644004"/>
          </a:xfrm>
        </p:spPr>
        <p:txBody>
          <a:bodyPr/>
          <a:lstStyle/>
          <a:p>
            <a:r>
              <a:rPr lang="en-US" sz="3600" dirty="0" err="1"/>
              <a:t>Vicore</a:t>
            </a:r>
            <a:r>
              <a:rPr lang="en-US" sz="3600" dirty="0"/>
              <a:t> Pharma AB</a:t>
            </a:r>
            <a:endParaRPr lang="en-GB" sz="3600" dirty="0"/>
          </a:p>
        </p:txBody>
      </p:sp>
      <p:sp>
        <p:nvSpPr>
          <p:cNvPr id="5" name="Subtitle 4">
            <a:extLst>
              <a:ext uri="{FF2B5EF4-FFF2-40B4-BE49-F238E27FC236}">
                <a16:creationId xmlns:a16="http://schemas.microsoft.com/office/drawing/2014/main" id="{76ADAC29-81BB-43FD-9BA8-CA57DDE33782}"/>
              </a:ext>
            </a:extLst>
          </p:cNvPr>
          <p:cNvSpPr>
            <a:spLocks noGrp="1"/>
          </p:cNvSpPr>
          <p:nvPr>
            <p:ph type="subTitle" idx="1"/>
          </p:nvPr>
        </p:nvSpPr>
        <p:spPr>
          <a:xfrm>
            <a:off x="611188" y="2996952"/>
            <a:ext cx="4176836" cy="1053347"/>
          </a:xfrm>
        </p:spPr>
        <p:txBody>
          <a:bodyPr/>
          <a:lstStyle/>
          <a:p>
            <a:r>
              <a:rPr lang="en-US" sz="2000" dirty="0">
                <a:latin typeface="Calibri Light" panose="020F0302020204030204" pitchFamily="34" charset="0"/>
                <a:cs typeface="Calibri Light" panose="020F0302020204030204" pitchFamily="34" charset="0"/>
              </a:rPr>
              <a:t>A Rare Disease Company with Focus on Patients with Fibrotic Lung Disease </a:t>
            </a:r>
          </a:p>
          <a:p>
            <a:endParaRPr lang="en-US" sz="1000" dirty="0">
              <a:latin typeface="Calibri Light" panose="020F0302020204030204" pitchFamily="34" charset="0"/>
              <a:cs typeface="Calibri Light" panose="020F0302020204030204" pitchFamily="34" charset="0"/>
            </a:endParaRPr>
          </a:p>
          <a:p>
            <a:r>
              <a:rPr lang="en-US" sz="1000" dirty="0">
                <a:latin typeface="Calibri Light" panose="020F0302020204030204" pitchFamily="34" charset="0"/>
                <a:cs typeface="Calibri Light" panose="020F0302020204030204" pitchFamily="34" charset="0"/>
              </a:rPr>
              <a:t>August 2020</a:t>
            </a:r>
          </a:p>
        </p:txBody>
      </p:sp>
    </p:spTree>
    <p:extLst>
      <p:ext uri="{BB962C8B-B14F-4D97-AF65-F5344CB8AC3E}">
        <p14:creationId xmlns:p14="http://schemas.microsoft.com/office/powerpoint/2010/main" val="279994811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Platshållare för innehåll 2"/>
          <p:cNvSpPr txBox="1">
            <a:spLocks/>
          </p:cNvSpPr>
          <p:nvPr/>
        </p:nvSpPr>
        <p:spPr>
          <a:xfrm>
            <a:off x="475641" y="1720906"/>
            <a:ext cx="6310514" cy="3522747"/>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sv-SE" sz="1200" dirty="0">
              <a:solidFill>
                <a:srgbClr val="0A8787"/>
              </a:solidFill>
            </a:endParaRPr>
          </a:p>
        </p:txBody>
      </p:sp>
      <p:sp>
        <p:nvSpPr>
          <p:cNvPr id="3" name="Content Placeholder 2">
            <a:extLst>
              <a:ext uri="{FF2B5EF4-FFF2-40B4-BE49-F238E27FC236}">
                <a16:creationId xmlns:a16="http://schemas.microsoft.com/office/drawing/2014/main" id="{C432F53D-BB7D-4DF8-A47B-A5DC0C6D0ED8}"/>
              </a:ext>
            </a:extLst>
          </p:cNvPr>
          <p:cNvSpPr>
            <a:spLocks noGrp="1"/>
          </p:cNvSpPr>
          <p:nvPr>
            <p:ph idx="1"/>
          </p:nvPr>
        </p:nvSpPr>
        <p:spPr>
          <a:xfrm>
            <a:off x="612000" y="1268760"/>
            <a:ext cx="6480280" cy="5314514"/>
          </a:xfrm>
        </p:spPr>
        <p:txBody>
          <a:bodyPr/>
          <a:lstStyle/>
          <a:p>
            <a:pPr lvl="1">
              <a:lnSpc>
                <a:spcPct val="100000"/>
              </a:lnSpc>
            </a:pPr>
            <a:r>
              <a:rPr lang="en-US" sz="1400" dirty="0">
                <a:solidFill>
                  <a:schemeClr val="tx1"/>
                </a:solidFill>
                <a:latin typeface="Calibri Light" panose="020F0302020204030204" pitchFamily="34" charset="0"/>
                <a:cs typeface="Calibri Light" panose="020F0302020204030204" pitchFamily="34" charset="0"/>
              </a:rPr>
              <a:t>This presentation may contain certain forward-looking statements and forecasts based on uncertainty, since they relate to events and depend on circumstances that will occur in the future and which, by their nature, will have an impact on Vicore Pharma’s  business, financial condition and results of operations. The terms “anticipates”, “assumes”, “believes”, “can”, “could”, “estimates”, “expects”, “forecasts”, “intends”, “may”, “might”, “plans”, “should”, “projects”, “will”, “would” or, in each case, their negative, or other variations or comparable terminology are used to identify forward-looking statement. </a:t>
            </a:r>
          </a:p>
          <a:p>
            <a:pPr lvl="1">
              <a:lnSpc>
                <a:spcPct val="100000"/>
              </a:lnSpc>
            </a:pPr>
            <a:r>
              <a:rPr lang="en-US" sz="1400" dirty="0">
                <a:solidFill>
                  <a:schemeClr val="tx1"/>
                </a:solidFill>
                <a:latin typeface="Calibri Light" panose="020F0302020204030204" pitchFamily="34" charset="0"/>
                <a:cs typeface="Calibri Light" panose="020F0302020204030204" pitchFamily="34" charset="0"/>
              </a:rPr>
              <a:t>There are a number of factors that could cause actual results and developments to differ materially from those expressed or implied in a forward-looking statement or affect the extent to which a particular projection is realized. Factors that could cause these differences include, but are not limited to, implementation of Vicore Pharma’s strategy and its ability to further grow, risks associated with the development and/or approval of Vicore Pharma’s products candidates, ongoing clinical trials and expected trial results, the ability to commercialize C21, technology changes and new products in Vicore Pharma’s potential market and industry, the ability to develop new products and enhance existing products, the impact of competition, changes in general economy </a:t>
            </a:r>
            <a:br>
              <a:rPr lang="en-US" sz="1400" dirty="0">
                <a:solidFill>
                  <a:schemeClr val="tx1"/>
                </a:solidFill>
                <a:latin typeface="Calibri Light" panose="020F0302020204030204" pitchFamily="34" charset="0"/>
                <a:cs typeface="Calibri Light" panose="020F0302020204030204" pitchFamily="34" charset="0"/>
              </a:rPr>
            </a:br>
            <a:r>
              <a:rPr lang="en-US" sz="1400" dirty="0">
                <a:solidFill>
                  <a:schemeClr val="tx1"/>
                </a:solidFill>
                <a:latin typeface="Calibri Light" panose="020F0302020204030204" pitchFamily="34" charset="0"/>
                <a:cs typeface="Calibri Light" panose="020F0302020204030204" pitchFamily="34" charset="0"/>
              </a:rPr>
              <a:t>and industry conditions and legislative, regulatory and political factors.</a:t>
            </a:r>
          </a:p>
          <a:p>
            <a:pPr lvl="1">
              <a:lnSpc>
                <a:spcPct val="100000"/>
              </a:lnSpc>
            </a:pPr>
            <a:r>
              <a:rPr lang="en-US" sz="1400" dirty="0">
                <a:solidFill>
                  <a:schemeClr val="tx1"/>
                </a:solidFill>
                <a:latin typeface="Calibri Light" panose="020F0302020204030204" pitchFamily="34" charset="0"/>
                <a:cs typeface="Calibri Light" panose="020F0302020204030204" pitchFamily="34" charset="0"/>
              </a:rPr>
              <a:t>No assurance can be given that such expectations will prove to have been correct. </a:t>
            </a:r>
            <a:br>
              <a:rPr lang="en-US" sz="1400" dirty="0">
                <a:solidFill>
                  <a:schemeClr val="tx1"/>
                </a:solidFill>
                <a:latin typeface="Calibri Light" panose="020F0302020204030204" pitchFamily="34" charset="0"/>
                <a:cs typeface="Calibri Light" panose="020F0302020204030204" pitchFamily="34" charset="0"/>
              </a:rPr>
            </a:br>
            <a:r>
              <a:rPr lang="en-US" sz="1400" dirty="0" err="1">
                <a:solidFill>
                  <a:schemeClr val="tx1"/>
                </a:solidFill>
                <a:latin typeface="Calibri Light" panose="020F0302020204030204" pitchFamily="34" charset="0"/>
                <a:cs typeface="Calibri Light" panose="020F0302020204030204" pitchFamily="34" charset="0"/>
              </a:rPr>
              <a:t>Vicore</a:t>
            </a:r>
            <a:r>
              <a:rPr lang="en-US" sz="1400" dirty="0">
                <a:solidFill>
                  <a:schemeClr val="tx1"/>
                </a:solidFill>
                <a:latin typeface="Calibri Light" panose="020F0302020204030204" pitchFamily="34" charset="0"/>
                <a:cs typeface="Calibri Light" panose="020F0302020204030204" pitchFamily="34" charset="0"/>
              </a:rPr>
              <a:t> Pharma disclaims any obligation to update or revise any forward-looking statements, whether as a result of new information, future events or otherwise.</a:t>
            </a:r>
            <a:endParaRPr lang="sv-SE" sz="1400" dirty="0">
              <a:solidFill>
                <a:schemeClr val="tx1"/>
              </a:solidFill>
              <a:latin typeface="Calibri Light" panose="020F0302020204030204" pitchFamily="34" charset="0"/>
              <a:cs typeface="Calibri Light" panose="020F0302020204030204" pitchFamily="34" charset="0"/>
            </a:endParaRPr>
          </a:p>
          <a:p>
            <a:endParaRPr lang="en-GB" sz="1600" b="0" dirty="0">
              <a:solidFill>
                <a:schemeClr val="tx2"/>
              </a:solidFill>
              <a:latin typeface="Calibri Light" panose="020F0302020204030204" pitchFamily="34" charset="0"/>
              <a:cs typeface="Calibri Light" panose="020F0302020204030204" pitchFamily="34" charset="0"/>
            </a:endParaRPr>
          </a:p>
        </p:txBody>
      </p:sp>
      <p:sp>
        <p:nvSpPr>
          <p:cNvPr id="5" name="Slide Number Placeholder 4">
            <a:extLst>
              <a:ext uri="{FF2B5EF4-FFF2-40B4-BE49-F238E27FC236}">
                <a16:creationId xmlns:a16="http://schemas.microsoft.com/office/drawing/2014/main" id="{8A98FBC7-2D52-4225-ACF3-5B613C42AFBA}"/>
              </a:ext>
            </a:extLst>
          </p:cNvPr>
          <p:cNvSpPr>
            <a:spLocks noGrp="1"/>
          </p:cNvSpPr>
          <p:nvPr>
            <p:ph type="sldNum" sz="quarter" idx="12"/>
          </p:nvPr>
        </p:nvSpPr>
        <p:spPr/>
        <p:txBody>
          <a:bodyPr/>
          <a:lstStyle/>
          <a:p>
            <a:fld id="{6EF24F9D-2C9E-4E03-997D-44B995B0C00D}" type="slidenum">
              <a:rPr lang="en-GB" smtClean="0"/>
              <a:pPr/>
              <a:t>2</a:t>
            </a:fld>
            <a:endParaRPr lang="en-GB" dirty="0"/>
          </a:p>
        </p:txBody>
      </p:sp>
      <p:sp>
        <p:nvSpPr>
          <p:cNvPr id="6" name="Title 1">
            <a:extLst>
              <a:ext uri="{FF2B5EF4-FFF2-40B4-BE49-F238E27FC236}">
                <a16:creationId xmlns:a16="http://schemas.microsoft.com/office/drawing/2014/main" id="{B0DF0B04-4815-8246-8249-21586B012745}"/>
              </a:ext>
            </a:extLst>
          </p:cNvPr>
          <p:cNvSpPr txBox="1">
            <a:spLocks/>
          </p:cNvSpPr>
          <p:nvPr/>
        </p:nvSpPr>
        <p:spPr>
          <a:xfrm>
            <a:off x="611188" y="231499"/>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Forward looking statement</a:t>
            </a:r>
          </a:p>
        </p:txBody>
      </p:sp>
    </p:spTree>
    <p:extLst>
      <p:ext uri="{BB962C8B-B14F-4D97-AF65-F5344CB8AC3E}">
        <p14:creationId xmlns:p14="http://schemas.microsoft.com/office/powerpoint/2010/main" val="108154894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1979712" y="1131027"/>
            <a:ext cx="6624736" cy="5332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4000" rIns="54000" bIns="54000" rtlCol="0" anchor="ctr"/>
          <a:lstStyle/>
          <a:p>
            <a:r>
              <a:rPr lang="en-US" sz="1400" dirty="0">
                <a:solidFill>
                  <a:schemeClr val="tx1"/>
                </a:solidFill>
                <a:latin typeface="Calibri Light" panose="020F0302020204030204" pitchFamily="34" charset="0"/>
                <a:ea typeface="Lato Light" panose="020F0502020204030203" pitchFamily="34" charset="0"/>
                <a:cs typeface="Calibri Light" panose="020F0302020204030204" pitchFamily="34" charset="0"/>
              </a:rPr>
              <a:t>Patients with fibrotic lung disease</a:t>
            </a:r>
          </a:p>
        </p:txBody>
      </p:sp>
      <p:sp>
        <p:nvSpPr>
          <p:cNvPr id="29" name="Rectangle 28">
            <a:extLst>
              <a:ext uri="{FF2B5EF4-FFF2-40B4-BE49-F238E27FC236}">
                <a16:creationId xmlns:a16="http://schemas.microsoft.com/office/drawing/2014/main" id="{A49CEEAD-5EA5-43C4-86C8-E86048AF33F2}"/>
              </a:ext>
            </a:extLst>
          </p:cNvPr>
          <p:cNvSpPr/>
          <p:nvPr/>
        </p:nvSpPr>
        <p:spPr>
          <a:xfrm>
            <a:off x="1979712" y="3142985"/>
            <a:ext cx="6624736" cy="5332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4000" rIns="54000" bIns="54000" rtlCol="0" anchor="ctr"/>
          <a:lstStyle/>
          <a:p>
            <a:r>
              <a:rPr lang="en-GB" sz="1400" dirty="0">
                <a:solidFill>
                  <a:schemeClr val="tx1"/>
                </a:solidFill>
                <a:latin typeface="Calibri Light" panose="020F0302020204030204" pitchFamily="34" charset="0"/>
                <a:ea typeface="Lato Light" panose="020F0502020204030203" pitchFamily="34" charset="0"/>
                <a:cs typeface="Calibri Light" panose="020F0302020204030204" pitchFamily="34" charset="0"/>
              </a:rPr>
              <a:t>Addressing fibrosis, inflammation </a:t>
            </a:r>
            <a:r>
              <a:rPr lang="en-GB" sz="1400" u="sng" dirty="0">
                <a:solidFill>
                  <a:schemeClr val="tx1"/>
                </a:solidFill>
                <a:latin typeface="Calibri Light" panose="020F0302020204030204" pitchFamily="34" charset="0"/>
                <a:ea typeface="Lato Light" panose="020F0502020204030203" pitchFamily="34" charset="0"/>
                <a:cs typeface="Calibri Light" panose="020F0302020204030204" pitchFamily="34" charset="0"/>
              </a:rPr>
              <a:t>and</a:t>
            </a:r>
            <a:r>
              <a:rPr lang="en-GB" sz="1400" dirty="0">
                <a:solidFill>
                  <a:schemeClr val="tx1"/>
                </a:solidFill>
                <a:latin typeface="Calibri Light" panose="020F0302020204030204" pitchFamily="34" charset="0"/>
                <a:ea typeface="Lato Light" panose="020F0502020204030203" pitchFamily="34" charset="0"/>
                <a:cs typeface="Calibri Light" panose="020F0302020204030204" pitchFamily="34" charset="0"/>
              </a:rPr>
              <a:t> vasculopathy</a:t>
            </a:r>
          </a:p>
        </p:txBody>
      </p:sp>
      <p:sp>
        <p:nvSpPr>
          <p:cNvPr id="27" name="Rectangle 26">
            <a:extLst>
              <a:ext uri="{FF2B5EF4-FFF2-40B4-BE49-F238E27FC236}">
                <a16:creationId xmlns:a16="http://schemas.microsoft.com/office/drawing/2014/main" id="{D3070BFF-6703-4F89-96EF-F2E971907A32}"/>
              </a:ext>
            </a:extLst>
          </p:cNvPr>
          <p:cNvSpPr/>
          <p:nvPr/>
        </p:nvSpPr>
        <p:spPr>
          <a:xfrm>
            <a:off x="1979712" y="1794727"/>
            <a:ext cx="6624736" cy="5332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4000" rIns="54000" bIns="54000" rtlCol="0" anchor="ctr"/>
          <a:lstStyle/>
          <a:p>
            <a:r>
              <a:rPr lang="en-GB" sz="1400" dirty="0">
                <a:solidFill>
                  <a:schemeClr val="tx1"/>
                </a:solidFill>
                <a:latin typeface="Calibri Light" panose="020F0302020204030204" pitchFamily="34" charset="0"/>
                <a:ea typeface="Lato Light" panose="020F0502020204030203" pitchFamily="34" charset="0"/>
                <a:cs typeface="Calibri Light" panose="020F0302020204030204" pitchFamily="34" charset="0"/>
              </a:rPr>
              <a:t>Two differentiated assets with 3 phase II studies lined up addressing &gt;$1bn markets</a:t>
            </a:r>
            <a:endParaRPr lang="en-US" sz="1400" dirty="0">
              <a:solidFill>
                <a:schemeClr val="tx1"/>
              </a:solidFill>
              <a:latin typeface="Calibri Light" panose="020F0302020204030204" pitchFamily="34" charset="0"/>
              <a:ea typeface="Lato Light" panose="020F0502020204030203" pitchFamily="34" charset="0"/>
              <a:cs typeface="Calibri Light" panose="020F0302020204030204" pitchFamily="34" charset="0"/>
            </a:endParaRPr>
          </a:p>
        </p:txBody>
      </p:sp>
      <p:sp>
        <p:nvSpPr>
          <p:cNvPr id="31" name="Rectangle 30">
            <a:extLst>
              <a:ext uri="{FF2B5EF4-FFF2-40B4-BE49-F238E27FC236}">
                <a16:creationId xmlns:a16="http://schemas.microsoft.com/office/drawing/2014/main" id="{BAE51CD3-7BC4-4F4F-9E1C-63FC0240D0E8}"/>
              </a:ext>
            </a:extLst>
          </p:cNvPr>
          <p:cNvSpPr/>
          <p:nvPr/>
        </p:nvSpPr>
        <p:spPr>
          <a:xfrm>
            <a:off x="1979712" y="4491290"/>
            <a:ext cx="6624736" cy="5332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4000" rIns="54000" bIns="54000" rtlCol="0" anchor="ctr"/>
          <a:lstStyle/>
          <a:p>
            <a:r>
              <a:rPr lang="en-GB" sz="1400" dirty="0">
                <a:solidFill>
                  <a:schemeClr val="tx1"/>
                </a:solidFill>
                <a:latin typeface="Calibri Light" panose="020F0302020204030204" pitchFamily="34" charset="0"/>
                <a:ea typeface="Lato Light" panose="020F0502020204030203" pitchFamily="34" charset="0"/>
                <a:cs typeface="Calibri Light" panose="020F0302020204030204" pitchFamily="34" charset="0"/>
              </a:rPr>
              <a:t>Listed on Nasdaq Stockholm main market with a market cap of 1,300 MSEK (130 MEUR)</a:t>
            </a:r>
          </a:p>
        </p:txBody>
      </p:sp>
      <p:sp>
        <p:nvSpPr>
          <p:cNvPr id="30" name="Rectangle 29">
            <a:extLst>
              <a:ext uri="{FF2B5EF4-FFF2-40B4-BE49-F238E27FC236}">
                <a16:creationId xmlns:a16="http://schemas.microsoft.com/office/drawing/2014/main" id="{60C0D88C-8447-4A55-A716-A2D8E36B8B09}"/>
              </a:ext>
            </a:extLst>
          </p:cNvPr>
          <p:cNvSpPr/>
          <p:nvPr/>
        </p:nvSpPr>
        <p:spPr>
          <a:xfrm>
            <a:off x="1979712" y="3817138"/>
            <a:ext cx="6624736" cy="5332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4000" rIns="54000" bIns="54000" rtlCol="0" anchor="ctr"/>
          <a:lstStyle/>
          <a:p>
            <a:r>
              <a:rPr lang="en-GB" sz="1400" dirty="0">
                <a:solidFill>
                  <a:schemeClr val="tx1"/>
                </a:solidFill>
                <a:latin typeface="Calibri Light" panose="020F0302020204030204" pitchFamily="34" charset="0"/>
                <a:ea typeface="Lato Light" panose="020F0502020204030203" pitchFamily="34" charset="0"/>
                <a:cs typeface="Calibri Light" panose="020F0302020204030204" pitchFamily="34" charset="0"/>
              </a:rPr>
              <a:t>Team of experienced drug developers</a:t>
            </a:r>
          </a:p>
        </p:txBody>
      </p:sp>
      <p:sp>
        <p:nvSpPr>
          <p:cNvPr id="28" name="Rectangle 27">
            <a:extLst>
              <a:ext uri="{FF2B5EF4-FFF2-40B4-BE49-F238E27FC236}">
                <a16:creationId xmlns:a16="http://schemas.microsoft.com/office/drawing/2014/main" id="{C4EDFA4E-8CFF-450A-8A68-487896F2285D}"/>
              </a:ext>
            </a:extLst>
          </p:cNvPr>
          <p:cNvSpPr/>
          <p:nvPr/>
        </p:nvSpPr>
        <p:spPr>
          <a:xfrm>
            <a:off x="1979712" y="2468832"/>
            <a:ext cx="6624736" cy="5332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4000" rIns="54000" bIns="54000" rtlCol="0" anchor="ctr"/>
          <a:lstStyle/>
          <a:p>
            <a:r>
              <a:rPr lang="en-GB" sz="1400" dirty="0">
                <a:solidFill>
                  <a:schemeClr val="tx1"/>
                </a:solidFill>
                <a:latin typeface="Calibri Light" panose="020F0302020204030204" pitchFamily="34" charset="0"/>
                <a:ea typeface="Lato Light" panose="020F0502020204030203" pitchFamily="34" charset="0"/>
                <a:cs typeface="Calibri Light" panose="020F0302020204030204" pitchFamily="34" charset="0"/>
              </a:rPr>
              <a:t>Idiopathic pulmonary fibrosis (IPF), IPF cough, systemic sclerosis and COVID-19</a:t>
            </a:r>
          </a:p>
        </p:txBody>
      </p:sp>
      <p:sp>
        <p:nvSpPr>
          <p:cNvPr id="25" name="Rectangle 30">
            <a:extLst>
              <a:ext uri="{FF2B5EF4-FFF2-40B4-BE49-F238E27FC236}">
                <a16:creationId xmlns:a16="http://schemas.microsoft.com/office/drawing/2014/main" id="{0E86E7A4-494B-40AD-98D6-454E849BB0C8}"/>
              </a:ext>
            </a:extLst>
          </p:cNvPr>
          <p:cNvSpPr/>
          <p:nvPr/>
        </p:nvSpPr>
        <p:spPr>
          <a:xfrm>
            <a:off x="1979712" y="5165500"/>
            <a:ext cx="6607212" cy="5332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4000" rIns="54000" bIns="54000" rtlCol="0" anchor="ctr"/>
          <a:lstStyle/>
          <a:p>
            <a:r>
              <a:rPr lang="en-US" sz="1400" dirty="0">
                <a:solidFill>
                  <a:schemeClr val="tx1"/>
                </a:solidFill>
                <a:latin typeface="Calibri Light" panose="020F0302020204030204" pitchFamily="34" charset="0"/>
                <a:ea typeface="Lato Light" panose="020F0502020204030203" pitchFamily="34" charset="0"/>
                <a:cs typeface="Calibri Light" panose="020F0302020204030204" pitchFamily="34" charset="0"/>
              </a:rPr>
              <a:t>HealthCap (26%), Robur, AP4, AP3, AP2, Handelsbanken and HBM Healthcare</a:t>
            </a:r>
          </a:p>
        </p:txBody>
      </p:sp>
      <p:sp>
        <p:nvSpPr>
          <p:cNvPr id="33" name="Slide Number Placeholder 4">
            <a:extLst>
              <a:ext uri="{FF2B5EF4-FFF2-40B4-BE49-F238E27FC236}">
                <a16:creationId xmlns:a16="http://schemas.microsoft.com/office/drawing/2014/main" id="{77C3E300-5E90-4861-B3CC-8AFA43B846AD}"/>
              </a:ext>
            </a:extLst>
          </p:cNvPr>
          <p:cNvSpPr txBox="1">
            <a:spLocks/>
          </p:cNvSpPr>
          <p:nvPr/>
        </p:nvSpPr>
        <p:spPr>
          <a:xfrm>
            <a:off x="8532812" y="6589483"/>
            <a:ext cx="611187" cy="268517"/>
          </a:xfrm>
          <a:prstGeom prst="rect">
            <a:avLst/>
          </a:prstGeom>
        </p:spPr>
        <p:txBody>
          <a:bodyPr vert="horz" wrap="square" lIns="72000" tIns="72000" rIns="72000" bIns="72000" rtlCol="0" anchor="b" anchorCtr="0">
            <a:spAutoFit/>
          </a:bodyPr>
          <a:lstStyle>
            <a:defPPr>
              <a:defRPr lang="en-US"/>
            </a:defPPr>
            <a:lvl1pPr marL="0" algn="ctr" defTabSz="457200" rtl="0" eaLnBrk="1" latinLnBrk="0" hangingPunct="1">
              <a:defRPr sz="800" kern="1200">
                <a:solidFill>
                  <a:schemeClr val="tx2">
                    <a:lumMod val="60000"/>
                    <a:lumOff val="4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EF24F9D-2C9E-4E03-997D-44B995B0C00D}" type="slidenum">
              <a:rPr lang="en-GB" smtClean="0"/>
              <a:pPr/>
              <a:t>3</a:t>
            </a:fld>
            <a:endParaRPr lang="en-GB" dirty="0"/>
          </a:p>
        </p:txBody>
      </p:sp>
      <p:sp>
        <p:nvSpPr>
          <p:cNvPr id="6" name="Slide Number Placeholder 5"/>
          <p:cNvSpPr>
            <a:spLocks noGrp="1"/>
          </p:cNvSpPr>
          <p:nvPr>
            <p:ph type="sldNum" sz="quarter" idx="12"/>
          </p:nvPr>
        </p:nvSpPr>
        <p:spPr/>
        <p:txBody>
          <a:bodyPr/>
          <a:lstStyle/>
          <a:p>
            <a:fld id="{791F9E67-69C0-442F-AE74-05852A3629F7}" type="slidenum">
              <a:rPr lang="en-GB" smtClean="0"/>
              <a:t>3</a:t>
            </a:fld>
            <a:endParaRPr lang="en-GB" dirty="0"/>
          </a:p>
        </p:txBody>
      </p:sp>
      <p:sp>
        <p:nvSpPr>
          <p:cNvPr id="35" name="Rectangle 53">
            <a:extLst>
              <a:ext uri="{FF2B5EF4-FFF2-40B4-BE49-F238E27FC236}">
                <a16:creationId xmlns:a16="http://schemas.microsoft.com/office/drawing/2014/main" id="{F1C1D08F-A687-9147-A422-87D4A0B664BF}"/>
              </a:ext>
            </a:extLst>
          </p:cNvPr>
          <p:cNvSpPr/>
          <p:nvPr/>
        </p:nvSpPr>
        <p:spPr>
          <a:xfrm>
            <a:off x="630660" y="1131027"/>
            <a:ext cx="1349052" cy="5332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4000" rIns="54000" bIns="54000" rtlCol="0" anchor="ctr"/>
          <a:lstStyle/>
          <a:p>
            <a:r>
              <a:rPr lang="en-US" sz="1400" dirty="0">
                <a:solidFill>
                  <a:schemeClr val="bg1"/>
                </a:solidFill>
                <a:latin typeface="Calibri Light" panose="020F0302020204030204" pitchFamily="34" charset="0"/>
                <a:ea typeface="Lato Light" panose="020F0502020204030203" pitchFamily="34" charset="0"/>
                <a:cs typeface="Calibri Light" panose="020F0302020204030204" pitchFamily="34" charset="0"/>
              </a:rPr>
              <a:t>Focus</a:t>
            </a:r>
          </a:p>
        </p:txBody>
      </p:sp>
      <p:sp>
        <p:nvSpPr>
          <p:cNvPr id="36" name="Rectangle 53">
            <a:extLst>
              <a:ext uri="{FF2B5EF4-FFF2-40B4-BE49-F238E27FC236}">
                <a16:creationId xmlns:a16="http://schemas.microsoft.com/office/drawing/2014/main" id="{76540739-B858-1348-BA48-8DAE3F52B44F}"/>
              </a:ext>
            </a:extLst>
          </p:cNvPr>
          <p:cNvSpPr/>
          <p:nvPr/>
        </p:nvSpPr>
        <p:spPr>
          <a:xfrm>
            <a:off x="630660" y="1801587"/>
            <a:ext cx="1349052" cy="5332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4000" rIns="54000" bIns="54000" rtlCol="0" anchor="ctr"/>
          <a:lstStyle/>
          <a:p>
            <a:r>
              <a:rPr lang="en-US" sz="1400" dirty="0">
                <a:solidFill>
                  <a:schemeClr val="bg1"/>
                </a:solidFill>
                <a:latin typeface="Calibri Light" panose="020F0302020204030204" pitchFamily="34" charset="0"/>
                <a:ea typeface="Lato Light" panose="020F0502020204030203" pitchFamily="34" charset="0"/>
                <a:cs typeface="Calibri Light" panose="020F0302020204030204" pitchFamily="34" charset="0"/>
              </a:rPr>
              <a:t>Pipeline</a:t>
            </a:r>
          </a:p>
        </p:txBody>
      </p:sp>
      <p:sp>
        <p:nvSpPr>
          <p:cNvPr id="37" name="Rectangle 53">
            <a:extLst>
              <a:ext uri="{FF2B5EF4-FFF2-40B4-BE49-F238E27FC236}">
                <a16:creationId xmlns:a16="http://schemas.microsoft.com/office/drawing/2014/main" id="{AF80E84D-FE0B-1943-B322-0F96E822C925}"/>
              </a:ext>
            </a:extLst>
          </p:cNvPr>
          <p:cNvSpPr/>
          <p:nvPr/>
        </p:nvSpPr>
        <p:spPr>
          <a:xfrm>
            <a:off x="630660" y="2472147"/>
            <a:ext cx="1349052" cy="5332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4000" rIns="54000" bIns="54000" rtlCol="0" anchor="ctr"/>
          <a:lstStyle/>
          <a:p>
            <a:r>
              <a:rPr lang="en-US" sz="1400" dirty="0">
                <a:solidFill>
                  <a:schemeClr val="bg1"/>
                </a:solidFill>
                <a:latin typeface="Calibri Light" panose="020F0302020204030204" pitchFamily="34" charset="0"/>
                <a:ea typeface="Lato Light" panose="020F0502020204030203" pitchFamily="34" charset="0"/>
                <a:cs typeface="Calibri Light" panose="020F0302020204030204" pitchFamily="34" charset="0"/>
              </a:rPr>
              <a:t>Indications</a:t>
            </a:r>
          </a:p>
        </p:txBody>
      </p:sp>
      <p:sp>
        <p:nvSpPr>
          <p:cNvPr id="39" name="Rectangle 53">
            <a:extLst>
              <a:ext uri="{FF2B5EF4-FFF2-40B4-BE49-F238E27FC236}">
                <a16:creationId xmlns:a16="http://schemas.microsoft.com/office/drawing/2014/main" id="{E8517224-D62D-8344-818D-07B6A44A62C6}"/>
              </a:ext>
            </a:extLst>
          </p:cNvPr>
          <p:cNvSpPr/>
          <p:nvPr/>
        </p:nvSpPr>
        <p:spPr>
          <a:xfrm>
            <a:off x="630660" y="3142707"/>
            <a:ext cx="1349052" cy="5332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4000" rIns="54000" bIns="54000" rtlCol="0" anchor="ctr"/>
          <a:lstStyle/>
          <a:p>
            <a:r>
              <a:rPr lang="en-US" sz="1400" dirty="0">
                <a:latin typeface="Calibri Light" panose="020F0302020204030204" pitchFamily="34" charset="0"/>
                <a:ea typeface="Lato Black" panose="020F0502020204030203" pitchFamily="34" charset="0"/>
                <a:cs typeface="Calibri Light" panose="020F0302020204030204" pitchFamily="34" charset="0"/>
              </a:rPr>
              <a:t>Differentiation</a:t>
            </a:r>
          </a:p>
        </p:txBody>
      </p:sp>
      <p:sp>
        <p:nvSpPr>
          <p:cNvPr id="42" name="Rectangle 53">
            <a:extLst>
              <a:ext uri="{FF2B5EF4-FFF2-40B4-BE49-F238E27FC236}">
                <a16:creationId xmlns:a16="http://schemas.microsoft.com/office/drawing/2014/main" id="{C437AAF7-7B89-9640-9AF7-40C93D883D16}"/>
              </a:ext>
            </a:extLst>
          </p:cNvPr>
          <p:cNvSpPr/>
          <p:nvPr/>
        </p:nvSpPr>
        <p:spPr>
          <a:xfrm>
            <a:off x="630660" y="3820887"/>
            <a:ext cx="1349052" cy="5332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4000" rIns="54000" bIns="54000" rtlCol="0" anchor="ctr"/>
          <a:lstStyle/>
          <a:p>
            <a:r>
              <a:rPr lang="en-US" sz="1400" dirty="0">
                <a:latin typeface="Calibri Light" panose="020F0302020204030204" pitchFamily="34" charset="0"/>
                <a:ea typeface="Lato Black" panose="020F0502020204030203" pitchFamily="34" charset="0"/>
                <a:cs typeface="Calibri Light" panose="020F0302020204030204" pitchFamily="34" charset="0"/>
              </a:rPr>
              <a:t>People</a:t>
            </a:r>
          </a:p>
        </p:txBody>
      </p:sp>
      <p:sp>
        <p:nvSpPr>
          <p:cNvPr id="44" name="Rectangle 53">
            <a:extLst>
              <a:ext uri="{FF2B5EF4-FFF2-40B4-BE49-F238E27FC236}">
                <a16:creationId xmlns:a16="http://schemas.microsoft.com/office/drawing/2014/main" id="{62201512-E35F-004B-8CA6-FE938F44DE1A}"/>
              </a:ext>
            </a:extLst>
          </p:cNvPr>
          <p:cNvSpPr/>
          <p:nvPr/>
        </p:nvSpPr>
        <p:spPr>
          <a:xfrm>
            <a:off x="630660" y="4483827"/>
            <a:ext cx="1349052" cy="5332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4000" rIns="54000" bIns="54000" rtlCol="0" anchor="ctr"/>
          <a:lstStyle/>
          <a:p>
            <a:r>
              <a:rPr lang="en-US" sz="1400" dirty="0">
                <a:latin typeface="Calibri Light" panose="020F0302020204030204" pitchFamily="34" charset="0"/>
                <a:ea typeface="Lato Black" panose="020F0502020204030203" pitchFamily="34" charset="0"/>
                <a:cs typeface="Calibri Light" panose="020F0302020204030204" pitchFamily="34" charset="0"/>
              </a:rPr>
              <a:t>Share</a:t>
            </a:r>
          </a:p>
        </p:txBody>
      </p:sp>
      <p:sp>
        <p:nvSpPr>
          <p:cNvPr id="46" name="Rectangle 53">
            <a:extLst>
              <a:ext uri="{FF2B5EF4-FFF2-40B4-BE49-F238E27FC236}">
                <a16:creationId xmlns:a16="http://schemas.microsoft.com/office/drawing/2014/main" id="{B4A8B487-0E58-5E4A-AD70-7D6266E482F5}"/>
              </a:ext>
            </a:extLst>
          </p:cNvPr>
          <p:cNvSpPr/>
          <p:nvPr/>
        </p:nvSpPr>
        <p:spPr>
          <a:xfrm>
            <a:off x="630660" y="5162007"/>
            <a:ext cx="1349052" cy="5332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54000" rIns="54000" bIns="54000" rtlCol="0" anchor="ctr"/>
          <a:lstStyle/>
          <a:p>
            <a:r>
              <a:rPr lang="en-US" sz="1400" dirty="0">
                <a:latin typeface="Calibri Light" panose="020F0302020204030204" pitchFamily="34" charset="0"/>
                <a:ea typeface="Lato Black" panose="020F0502020204030203" pitchFamily="34" charset="0"/>
                <a:cs typeface="Calibri Light" panose="020F0302020204030204" pitchFamily="34" charset="0"/>
              </a:rPr>
              <a:t>Main</a:t>
            </a:r>
          </a:p>
          <a:p>
            <a:r>
              <a:rPr lang="en-US" sz="1400" dirty="0">
                <a:latin typeface="Calibri Light" panose="020F0302020204030204" pitchFamily="34" charset="0"/>
                <a:ea typeface="Lato Black" panose="020F0502020204030203" pitchFamily="34" charset="0"/>
                <a:cs typeface="Calibri Light" panose="020F0302020204030204" pitchFamily="34" charset="0"/>
              </a:rPr>
              <a:t>Shareholders</a:t>
            </a:r>
          </a:p>
        </p:txBody>
      </p:sp>
      <p:sp>
        <p:nvSpPr>
          <p:cNvPr id="47" name="Title 1">
            <a:extLst>
              <a:ext uri="{FF2B5EF4-FFF2-40B4-BE49-F238E27FC236}">
                <a16:creationId xmlns:a16="http://schemas.microsoft.com/office/drawing/2014/main" id="{BC5B9283-9520-B94F-8E96-72FB812DB908}"/>
              </a:ext>
            </a:extLst>
          </p:cNvPr>
          <p:cNvSpPr txBox="1">
            <a:spLocks/>
          </p:cNvSpPr>
          <p:nvPr/>
        </p:nvSpPr>
        <p:spPr>
          <a:xfrm>
            <a:off x="611188" y="231499"/>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err="1"/>
              <a:t>Vicore</a:t>
            </a:r>
            <a:r>
              <a:rPr lang="en-US" b="1" dirty="0"/>
              <a:t> – at a glance</a:t>
            </a:r>
          </a:p>
        </p:txBody>
      </p:sp>
    </p:spTree>
    <p:extLst>
      <p:ext uri="{BB962C8B-B14F-4D97-AF65-F5344CB8AC3E}">
        <p14:creationId xmlns:p14="http://schemas.microsoft.com/office/powerpoint/2010/main" val="357868200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AF3F3F-1995-4167-957A-31764421F6E6}"/>
              </a:ext>
            </a:extLst>
          </p:cNvPr>
          <p:cNvSpPr>
            <a:spLocks noGrp="1"/>
          </p:cNvSpPr>
          <p:nvPr>
            <p:ph type="ctrTitle"/>
          </p:nvPr>
        </p:nvSpPr>
        <p:spPr>
          <a:xfrm>
            <a:off x="1547664" y="2106466"/>
            <a:ext cx="4968552" cy="560905"/>
          </a:xfrm>
        </p:spPr>
        <p:txBody>
          <a:bodyPr/>
          <a:lstStyle/>
          <a:p>
            <a:r>
              <a:rPr lang="en-US" sz="3000" b="1" dirty="0"/>
              <a:t>Pipeline</a:t>
            </a:r>
            <a:endParaRPr lang="en-GB" sz="3000" b="1" dirty="0"/>
          </a:p>
        </p:txBody>
      </p:sp>
      <p:sp>
        <p:nvSpPr>
          <p:cNvPr id="2" name="Subtitle 1"/>
          <p:cNvSpPr>
            <a:spLocks noGrp="1"/>
          </p:cNvSpPr>
          <p:nvPr>
            <p:ph type="subTitle" idx="1"/>
          </p:nvPr>
        </p:nvSpPr>
        <p:spPr>
          <a:xfrm>
            <a:off x="1547664" y="2873612"/>
            <a:ext cx="4713385" cy="699404"/>
          </a:xfrm>
        </p:spPr>
        <p:txBody>
          <a:bodyPr/>
          <a:lstStyle/>
          <a:p>
            <a:r>
              <a:rPr lang="en-US" sz="2000" dirty="0">
                <a:solidFill>
                  <a:schemeClr val="tx1"/>
                </a:solidFill>
                <a:latin typeface="Calibri Light" panose="020F0302020204030204" pitchFamily="34" charset="0"/>
                <a:cs typeface="Calibri Light" panose="020F0302020204030204" pitchFamily="34" charset="0"/>
              </a:rPr>
              <a:t>Three phase II programs and one program with proven clinical efficacy</a:t>
            </a:r>
          </a:p>
        </p:txBody>
      </p:sp>
      <p:sp>
        <p:nvSpPr>
          <p:cNvPr id="4" name="Slide Number Placeholder 4">
            <a:extLst>
              <a:ext uri="{FF2B5EF4-FFF2-40B4-BE49-F238E27FC236}">
                <a16:creationId xmlns:a16="http://schemas.microsoft.com/office/drawing/2014/main" id="{14C5CA55-C7FE-4D83-A3A7-C602EBC55827}"/>
              </a:ext>
            </a:extLst>
          </p:cNvPr>
          <p:cNvSpPr txBox="1">
            <a:spLocks/>
          </p:cNvSpPr>
          <p:nvPr/>
        </p:nvSpPr>
        <p:spPr>
          <a:xfrm>
            <a:off x="8532812" y="6589483"/>
            <a:ext cx="611187" cy="268517"/>
          </a:xfrm>
          <a:prstGeom prst="rect">
            <a:avLst/>
          </a:prstGeom>
        </p:spPr>
        <p:txBody>
          <a:bodyPr vert="horz" wrap="square" lIns="72000" tIns="72000" rIns="72000" bIns="72000" rtlCol="0" anchor="b" anchorCtr="0">
            <a:spAutoFit/>
          </a:bodyPr>
          <a:lstStyle>
            <a:defPPr>
              <a:defRPr lang="en-US"/>
            </a:defPPr>
            <a:lvl1pPr marL="0" algn="ctr" defTabSz="457200" rtl="0" eaLnBrk="1" latinLnBrk="0" hangingPunct="1">
              <a:defRPr sz="800" kern="1200">
                <a:solidFill>
                  <a:schemeClr val="tx2">
                    <a:lumMod val="60000"/>
                    <a:lumOff val="4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EF24F9D-2C9E-4E03-997D-44B995B0C00D}" type="slidenum">
              <a:rPr lang="en-GB" smtClean="0"/>
              <a:pPr/>
              <a:t>4</a:t>
            </a:fld>
            <a:endParaRPr lang="en-GB" dirty="0"/>
          </a:p>
        </p:txBody>
      </p:sp>
      <p:sp>
        <p:nvSpPr>
          <p:cNvPr id="5" name="Slide Number Placeholder 4"/>
          <p:cNvSpPr>
            <a:spLocks noGrp="1"/>
          </p:cNvSpPr>
          <p:nvPr>
            <p:ph type="sldNum" sz="quarter" idx="11"/>
          </p:nvPr>
        </p:nvSpPr>
        <p:spPr/>
        <p:txBody>
          <a:bodyPr/>
          <a:lstStyle/>
          <a:p>
            <a:fld id="{791F9E67-69C0-442F-AE74-05852A3629F7}" type="slidenum">
              <a:rPr lang="en-GB" smtClean="0"/>
              <a:pPr/>
              <a:t>4</a:t>
            </a:fld>
            <a:endParaRPr lang="en-GB" dirty="0"/>
          </a:p>
        </p:txBody>
      </p:sp>
    </p:spTree>
    <p:extLst>
      <p:ext uri="{BB962C8B-B14F-4D97-AF65-F5344CB8AC3E}">
        <p14:creationId xmlns:p14="http://schemas.microsoft.com/office/powerpoint/2010/main" val="212272055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lide Number Placeholder 3">
            <a:extLst>
              <a:ext uri="{FF2B5EF4-FFF2-40B4-BE49-F238E27FC236}">
                <a16:creationId xmlns:a16="http://schemas.microsoft.com/office/drawing/2014/main" id="{550BD2B5-A389-46E6-A5DC-F3242F17CD34}"/>
              </a:ext>
            </a:extLst>
          </p:cNvPr>
          <p:cNvSpPr>
            <a:spLocks noGrp="1"/>
          </p:cNvSpPr>
          <p:nvPr>
            <p:ph type="sldNum" sz="quarter" idx="12"/>
          </p:nvPr>
        </p:nvSpPr>
        <p:spPr>
          <a:xfrm>
            <a:off x="8532812" y="6589483"/>
            <a:ext cx="611187" cy="268517"/>
          </a:xfrm>
        </p:spPr>
        <p:txBody>
          <a:bodyPr/>
          <a:lstStyle/>
          <a:p>
            <a:fld id="{791F9E67-69C0-442F-AE74-05852A3629F7}" type="slidenum">
              <a:rPr lang="en-GB" smtClean="0"/>
              <a:t>5</a:t>
            </a:fld>
            <a:endParaRPr lang="en-GB" dirty="0"/>
          </a:p>
        </p:txBody>
      </p:sp>
      <p:sp>
        <p:nvSpPr>
          <p:cNvPr id="133" name="Rektangel 132">
            <a:extLst>
              <a:ext uri="{FF2B5EF4-FFF2-40B4-BE49-F238E27FC236}">
                <a16:creationId xmlns:a16="http://schemas.microsoft.com/office/drawing/2014/main" id="{B976017F-9648-4A0F-9E4F-3A1ECBF1DCD2}"/>
              </a:ext>
            </a:extLst>
          </p:cNvPr>
          <p:cNvSpPr/>
          <p:nvPr/>
        </p:nvSpPr>
        <p:spPr>
          <a:xfrm>
            <a:off x="707257" y="1556792"/>
            <a:ext cx="6303972" cy="401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cxnSp>
        <p:nvCxnSpPr>
          <p:cNvPr id="52" name="Rak koppling 51">
            <a:extLst>
              <a:ext uri="{FF2B5EF4-FFF2-40B4-BE49-F238E27FC236}">
                <a16:creationId xmlns:a16="http://schemas.microsoft.com/office/drawing/2014/main" id="{31871D8B-D18B-4BFA-B062-D416888FB04E}"/>
              </a:ext>
            </a:extLst>
          </p:cNvPr>
          <p:cNvCxnSpPr>
            <a:cxnSpLocks/>
          </p:cNvCxnSpPr>
          <p:nvPr/>
        </p:nvCxnSpPr>
        <p:spPr>
          <a:xfrm flipV="1">
            <a:off x="700219" y="4204234"/>
            <a:ext cx="6320053" cy="64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Rak koppling 55">
            <a:extLst>
              <a:ext uri="{FF2B5EF4-FFF2-40B4-BE49-F238E27FC236}">
                <a16:creationId xmlns:a16="http://schemas.microsoft.com/office/drawing/2014/main" id="{3F924B81-B412-40B2-9E44-D0B5B3795E78}"/>
              </a:ext>
            </a:extLst>
          </p:cNvPr>
          <p:cNvCxnSpPr>
            <a:cxnSpLocks/>
          </p:cNvCxnSpPr>
          <p:nvPr/>
        </p:nvCxnSpPr>
        <p:spPr>
          <a:xfrm flipV="1">
            <a:off x="700219" y="3504748"/>
            <a:ext cx="6320053" cy="22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Rak koppling 56">
            <a:extLst>
              <a:ext uri="{FF2B5EF4-FFF2-40B4-BE49-F238E27FC236}">
                <a16:creationId xmlns:a16="http://schemas.microsoft.com/office/drawing/2014/main" id="{6A74D95C-B1C4-4119-9745-E2F47E4D59D3}"/>
              </a:ext>
            </a:extLst>
          </p:cNvPr>
          <p:cNvCxnSpPr>
            <a:cxnSpLocks/>
          </p:cNvCxnSpPr>
          <p:nvPr/>
        </p:nvCxnSpPr>
        <p:spPr>
          <a:xfrm flipH="1" flipV="1">
            <a:off x="7002187" y="1567906"/>
            <a:ext cx="18085" cy="33682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Rak koppling 60">
            <a:extLst>
              <a:ext uri="{FF2B5EF4-FFF2-40B4-BE49-F238E27FC236}">
                <a16:creationId xmlns:a16="http://schemas.microsoft.com/office/drawing/2014/main" id="{CAB767B6-7880-4776-B5D6-AA39B94101A9}"/>
              </a:ext>
            </a:extLst>
          </p:cNvPr>
          <p:cNvCxnSpPr>
            <a:cxnSpLocks/>
          </p:cNvCxnSpPr>
          <p:nvPr/>
        </p:nvCxnSpPr>
        <p:spPr>
          <a:xfrm flipV="1">
            <a:off x="2784879" y="1555833"/>
            <a:ext cx="0" cy="33803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ak koppling 62">
            <a:extLst>
              <a:ext uri="{FF2B5EF4-FFF2-40B4-BE49-F238E27FC236}">
                <a16:creationId xmlns:a16="http://schemas.microsoft.com/office/drawing/2014/main" id="{50AF0C5F-4F54-4F1A-97D2-77381E07ABF5}"/>
              </a:ext>
            </a:extLst>
          </p:cNvPr>
          <p:cNvCxnSpPr>
            <a:cxnSpLocks/>
          </p:cNvCxnSpPr>
          <p:nvPr/>
        </p:nvCxnSpPr>
        <p:spPr>
          <a:xfrm flipV="1">
            <a:off x="696544" y="1545614"/>
            <a:ext cx="5972" cy="339056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Rak koppling 63">
            <a:extLst>
              <a:ext uri="{FF2B5EF4-FFF2-40B4-BE49-F238E27FC236}">
                <a16:creationId xmlns:a16="http://schemas.microsoft.com/office/drawing/2014/main" id="{D2D24E2A-0220-46D9-BCA8-E9ECDCB8E65E}"/>
              </a:ext>
            </a:extLst>
          </p:cNvPr>
          <p:cNvCxnSpPr>
            <a:cxnSpLocks/>
          </p:cNvCxnSpPr>
          <p:nvPr/>
        </p:nvCxnSpPr>
        <p:spPr>
          <a:xfrm>
            <a:off x="700219" y="4936178"/>
            <a:ext cx="6320053" cy="64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5" name="TextBox 26">
            <a:extLst>
              <a:ext uri="{FF2B5EF4-FFF2-40B4-BE49-F238E27FC236}">
                <a16:creationId xmlns:a16="http://schemas.microsoft.com/office/drawing/2014/main" id="{46155FCB-4FA0-4937-9468-9BE3282D2092}"/>
              </a:ext>
            </a:extLst>
          </p:cNvPr>
          <p:cNvSpPr txBox="1"/>
          <p:nvPr/>
        </p:nvSpPr>
        <p:spPr>
          <a:xfrm>
            <a:off x="5947860" y="1609055"/>
            <a:ext cx="817034" cy="307777"/>
          </a:xfrm>
          <a:prstGeom prst="rect">
            <a:avLst/>
          </a:prstGeom>
          <a:noFill/>
        </p:spPr>
        <p:txBody>
          <a:bodyPr wrap="square" rtlCol="0">
            <a:spAutoFit/>
          </a:bodyPr>
          <a:lstStyle/>
          <a:p>
            <a:r>
              <a:rPr lang="en-US" sz="1400" dirty="0">
                <a:solidFill>
                  <a:schemeClr val="bg1"/>
                </a:solidFill>
                <a:latin typeface="Calibri Light" panose="020F0302020204030204" pitchFamily="34" charset="0"/>
                <a:cs typeface="Calibri Light" panose="020F0302020204030204" pitchFamily="34" charset="0"/>
              </a:rPr>
              <a:t>Phase III</a:t>
            </a:r>
          </a:p>
        </p:txBody>
      </p:sp>
      <p:sp>
        <p:nvSpPr>
          <p:cNvPr id="66" name="Pil: femhörning 65">
            <a:extLst>
              <a:ext uri="{FF2B5EF4-FFF2-40B4-BE49-F238E27FC236}">
                <a16:creationId xmlns:a16="http://schemas.microsoft.com/office/drawing/2014/main" id="{9A2D6452-A15A-4DAB-87C0-FB9CACE51B85}"/>
              </a:ext>
            </a:extLst>
          </p:cNvPr>
          <p:cNvSpPr/>
          <p:nvPr/>
        </p:nvSpPr>
        <p:spPr>
          <a:xfrm>
            <a:off x="4889822" y="2035634"/>
            <a:ext cx="1037984" cy="380934"/>
          </a:xfrm>
          <a:prstGeom prst="homePlate">
            <a:avLst/>
          </a:prstGeom>
          <a:solidFill>
            <a:schemeClr val="accent4">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12" name="Rektangel 11">
            <a:extLst>
              <a:ext uri="{FF2B5EF4-FFF2-40B4-BE49-F238E27FC236}">
                <a16:creationId xmlns:a16="http://schemas.microsoft.com/office/drawing/2014/main" id="{74519B79-273E-4911-9E1B-E3286EEDE0AE}"/>
              </a:ext>
            </a:extLst>
          </p:cNvPr>
          <p:cNvSpPr/>
          <p:nvPr/>
        </p:nvSpPr>
        <p:spPr>
          <a:xfrm>
            <a:off x="2779569" y="2032342"/>
            <a:ext cx="2113961" cy="387519"/>
          </a:xfrm>
          <a:prstGeom prst="rect">
            <a:avLst/>
          </a:prstGeom>
          <a:solidFill>
            <a:schemeClr val="accent1"/>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sv-SE"/>
          </a:p>
        </p:txBody>
      </p:sp>
      <p:sp>
        <p:nvSpPr>
          <p:cNvPr id="67" name="TextBox 21">
            <a:extLst>
              <a:ext uri="{FF2B5EF4-FFF2-40B4-BE49-F238E27FC236}">
                <a16:creationId xmlns:a16="http://schemas.microsoft.com/office/drawing/2014/main" id="{50C6804C-B62C-420B-BC54-026B83CF0252}"/>
              </a:ext>
            </a:extLst>
          </p:cNvPr>
          <p:cNvSpPr txBox="1"/>
          <p:nvPr/>
        </p:nvSpPr>
        <p:spPr>
          <a:xfrm>
            <a:off x="1687950" y="2072213"/>
            <a:ext cx="543245" cy="307777"/>
          </a:xfrm>
          <a:prstGeom prst="rect">
            <a:avLst/>
          </a:prstGeom>
          <a:noFill/>
        </p:spPr>
        <p:txBody>
          <a:bodyPr wrap="square" rtlCol="0">
            <a:spAutoFit/>
          </a:bodyPr>
          <a:lstStyle/>
          <a:p>
            <a:r>
              <a:rPr lang="en-US" sz="1400" dirty="0">
                <a:latin typeface="Calibri Light" panose="020F0302020204030204" pitchFamily="34" charset="0"/>
                <a:cs typeface="Calibri Light" panose="020F0302020204030204" pitchFamily="34" charset="0"/>
              </a:rPr>
              <a:t>IPF</a:t>
            </a:r>
          </a:p>
        </p:txBody>
      </p:sp>
      <p:sp>
        <p:nvSpPr>
          <p:cNvPr id="68" name="Rektangel 67">
            <a:extLst>
              <a:ext uri="{FF2B5EF4-FFF2-40B4-BE49-F238E27FC236}">
                <a16:creationId xmlns:a16="http://schemas.microsoft.com/office/drawing/2014/main" id="{875FF5AB-47B5-4194-A691-B5AC31AD75EF}"/>
              </a:ext>
            </a:extLst>
          </p:cNvPr>
          <p:cNvSpPr/>
          <p:nvPr/>
        </p:nvSpPr>
        <p:spPr>
          <a:xfrm>
            <a:off x="2790190" y="2539248"/>
            <a:ext cx="2135139" cy="371799"/>
          </a:xfrm>
          <a:prstGeom prst="rect">
            <a:avLst/>
          </a:prstGeom>
          <a:solidFill>
            <a:schemeClr val="accent1"/>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sv-SE"/>
          </a:p>
        </p:txBody>
      </p:sp>
      <p:sp>
        <p:nvSpPr>
          <p:cNvPr id="70" name="Rektangel 69">
            <a:extLst>
              <a:ext uri="{FF2B5EF4-FFF2-40B4-BE49-F238E27FC236}">
                <a16:creationId xmlns:a16="http://schemas.microsoft.com/office/drawing/2014/main" id="{D4CBF43E-DE09-4ABE-B767-B40CAECD9A7F}"/>
              </a:ext>
            </a:extLst>
          </p:cNvPr>
          <p:cNvSpPr/>
          <p:nvPr/>
        </p:nvSpPr>
        <p:spPr>
          <a:xfrm>
            <a:off x="2781782" y="3037548"/>
            <a:ext cx="2143709" cy="377348"/>
          </a:xfrm>
          <a:prstGeom prst="rect">
            <a:avLst/>
          </a:prstGeom>
          <a:solidFill>
            <a:schemeClr val="accent1"/>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sv-SE"/>
          </a:p>
        </p:txBody>
      </p:sp>
      <p:sp>
        <p:nvSpPr>
          <p:cNvPr id="72" name="TextBox 21">
            <a:extLst>
              <a:ext uri="{FF2B5EF4-FFF2-40B4-BE49-F238E27FC236}">
                <a16:creationId xmlns:a16="http://schemas.microsoft.com/office/drawing/2014/main" id="{4652525C-8035-42B8-99F4-D26B0748189A}"/>
              </a:ext>
            </a:extLst>
          </p:cNvPr>
          <p:cNvSpPr txBox="1"/>
          <p:nvPr/>
        </p:nvSpPr>
        <p:spPr>
          <a:xfrm>
            <a:off x="1687950" y="2578208"/>
            <a:ext cx="878187" cy="307777"/>
          </a:xfrm>
          <a:prstGeom prst="rect">
            <a:avLst/>
          </a:prstGeom>
          <a:noFill/>
        </p:spPr>
        <p:txBody>
          <a:bodyPr wrap="square" rtlCol="0">
            <a:spAutoFit/>
          </a:bodyPr>
          <a:lstStyle/>
          <a:p>
            <a:r>
              <a:rPr lang="en-US" sz="1400" dirty="0">
                <a:latin typeface="Calibri Light" panose="020F0302020204030204" pitchFamily="34" charset="0"/>
                <a:cs typeface="Calibri Light" panose="020F0302020204030204" pitchFamily="34" charset="0"/>
              </a:rPr>
              <a:t>RP/</a:t>
            </a:r>
            <a:r>
              <a:rPr lang="en-US" sz="1400" dirty="0" err="1">
                <a:latin typeface="Calibri Light" panose="020F0302020204030204" pitchFamily="34" charset="0"/>
                <a:cs typeface="Calibri Light" panose="020F0302020204030204" pitchFamily="34" charset="0"/>
              </a:rPr>
              <a:t>SSc</a:t>
            </a:r>
            <a:endParaRPr lang="en-US" sz="1400" dirty="0">
              <a:latin typeface="Calibri Light" panose="020F0302020204030204" pitchFamily="34" charset="0"/>
              <a:cs typeface="Calibri Light" panose="020F0302020204030204" pitchFamily="34" charset="0"/>
            </a:endParaRPr>
          </a:p>
        </p:txBody>
      </p:sp>
      <p:sp>
        <p:nvSpPr>
          <p:cNvPr id="73" name="TextBox 21">
            <a:extLst>
              <a:ext uri="{FF2B5EF4-FFF2-40B4-BE49-F238E27FC236}">
                <a16:creationId xmlns:a16="http://schemas.microsoft.com/office/drawing/2014/main" id="{F2F1FD33-A3BA-4836-81AE-30D625942ECB}"/>
              </a:ext>
            </a:extLst>
          </p:cNvPr>
          <p:cNvSpPr txBox="1"/>
          <p:nvPr/>
        </p:nvSpPr>
        <p:spPr>
          <a:xfrm>
            <a:off x="1687950" y="3079386"/>
            <a:ext cx="1132449" cy="307777"/>
          </a:xfrm>
          <a:prstGeom prst="rect">
            <a:avLst/>
          </a:prstGeom>
          <a:noFill/>
        </p:spPr>
        <p:txBody>
          <a:bodyPr wrap="square" rtlCol="0">
            <a:spAutoFit/>
          </a:bodyPr>
          <a:lstStyle/>
          <a:p>
            <a:r>
              <a:rPr lang="en-US" sz="1400" dirty="0">
                <a:latin typeface="Calibri Light" panose="020F0302020204030204" pitchFamily="34" charset="0"/>
                <a:cs typeface="Calibri Light" panose="020F0302020204030204" pitchFamily="34" charset="0"/>
              </a:rPr>
              <a:t>COVID-19</a:t>
            </a:r>
          </a:p>
        </p:txBody>
      </p:sp>
      <p:sp>
        <p:nvSpPr>
          <p:cNvPr id="74" name="TextBox 21">
            <a:extLst>
              <a:ext uri="{FF2B5EF4-FFF2-40B4-BE49-F238E27FC236}">
                <a16:creationId xmlns:a16="http://schemas.microsoft.com/office/drawing/2014/main" id="{1C4559A1-81D4-488F-A548-20461F218C70}"/>
              </a:ext>
            </a:extLst>
          </p:cNvPr>
          <p:cNvSpPr txBox="1"/>
          <p:nvPr/>
        </p:nvSpPr>
        <p:spPr>
          <a:xfrm>
            <a:off x="684620" y="2584168"/>
            <a:ext cx="730992" cy="307777"/>
          </a:xfrm>
          <a:prstGeom prst="rect">
            <a:avLst/>
          </a:prstGeom>
          <a:noFill/>
        </p:spPr>
        <p:txBody>
          <a:bodyPr wrap="square" rtlCol="0">
            <a:spAutoFit/>
          </a:bodyPr>
          <a:lstStyle/>
          <a:p>
            <a:r>
              <a:rPr lang="en-US" sz="1400" dirty="0">
                <a:latin typeface="Calibri Light" panose="020F0302020204030204" pitchFamily="34" charset="0"/>
                <a:cs typeface="Calibri Light" panose="020F0302020204030204" pitchFamily="34" charset="0"/>
              </a:rPr>
              <a:t>VP01</a:t>
            </a:r>
          </a:p>
        </p:txBody>
      </p:sp>
      <p:sp>
        <p:nvSpPr>
          <p:cNvPr id="75" name="TextBox 21">
            <a:extLst>
              <a:ext uri="{FF2B5EF4-FFF2-40B4-BE49-F238E27FC236}">
                <a16:creationId xmlns:a16="http://schemas.microsoft.com/office/drawing/2014/main" id="{872F0908-2EA2-48EC-B22C-EB7CBFD301BD}"/>
              </a:ext>
            </a:extLst>
          </p:cNvPr>
          <p:cNvSpPr txBox="1"/>
          <p:nvPr/>
        </p:nvSpPr>
        <p:spPr>
          <a:xfrm>
            <a:off x="4903851" y="2102991"/>
            <a:ext cx="1164978" cy="246221"/>
          </a:xfrm>
          <a:prstGeom prst="rect">
            <a:avLst/>
          </a:prstGeom>
          <a:noFill/>
        </p:spPr>
        <p:txBody>
          <a:bodyPr wrap="square" rtlCol="0">
            <a:spAutoFit/>
          </a:bodyPr>
          <a:lstStyle/>
          <a:p>
            <a:r>
              <a:rPr lang="en-US" sz="1000" dirty="0">
                <a:latin typeface="Calibri Light" panose="020F0302020204030204" pitchFamily="34" charset="0"/>
                <a:cs typeface="Calibri Light" panose="020F0302020204030204" pitchFamily="34" charset="0"/>
              </a:rPr>
              <a:t>CTA approved</a:t>
            </a:r>
          </a:p>
        </p:txBody>
      </p:sp>
      <p:sp>
        <p:nvSpPr>
          <p:cNvPr id="78" name="TextBox 21">
            <a:extLst>
              <a:ext uri="{FF2B5EF4-FFF2-40B4-BE49-F238E27FC236}">
                <a16:creationId xmlns:a16="http://schemas.microsoft.com/office/drawing/2014/main" id="{D280CAFE-9EB7-452B-9A1C-619E54F1BCB1}"/>
              </a:ext>
            </a:extLst>
          </p:cNvPr>
          <p:cNvSpPr txBox="1"/>
          <p:nvPr/>
        </p:nvSpPr>
        <p:spPr>
          <a:xfrm>
            <a:off x="684620" y="3700607"/>
            <a:ext cx="793195" cy="307777"/>
          </a:xfrm>
          <a:prstGeom prst="rect">
            <a:avLst/>
          </a:prstGeom>
          <a:noFill/>
        </p:spPr>
        <p:txBody>
          <a:bodyPr wrap="square" rtlCol="0">
            <a:spAutoFit/>
          </a:bodyPr>
          <a:lstStyle/>
          <a:p>
            <a:r>
              <a:rPr lang="en-US" sz="1400" dirty="0">
                <a:latin typeface="Calibri Light" panose="020F0302020204030204" pitchFamily="34" charset="0"/>
                <a:cs typeface="Calibri Light" panose="020F0302020204030204" pitchFamily="34" charset="0"/>
              </a:rPr>
              <a:t>VP02</a:t>
            </a:r>
          </a:p>
        </p:txBody>
      </p:sp>
      <p:sp>
        <p:nvSpPr>
          <p:cNvPr id="79" name="TextBox 21">
            <a:extLst>
              <a:ext uri="{FF2B5EF4-FFF2-40B4-BE49-F238E27FC236}">
                <a16:creationId xmlns:a16="http://schemas.microsoft.com/office/drawing/2014/main" id="{219A423F-44BD-45BE-850C-B9E726FE39E3}"/>
              </a:ext>
            </a:extLst>
          </p:cNvPr>
          <p:cNvSpPr txBox="1"/>
          <p:nvPr/>
        </p:nvSpPr>
        <p:spPr>
          <a:xfrm>
            <a:off x="1687950" y="3592885"/>
            <a:ext cx="1120226" cy="523220"/>
          </a:xfrm>
          <a:prstGeom prst="rect">
            <a:avLst/>
          </a:prstGeom>
          <a:noFill/>
        </p:spPr>
        <p:txBody>
          <a:bodyPr wrap="square" rtlCol="0">
            <a:spAutoFit/>
          </a:bodyPr>
          <a:lstStyle/>
          <a:p>
            <a:r>
              <a:rPr lang="en-US" sz="1400" dirty="0">
                <a:latin typeface="Calibri Light" panose="020F0302020204030204" pitchFamily="34" charset="0"/>
                <a:cs typeface="Calibri Light" panose="020F0302020204030204" pitchFamily="34" charset="0"/>
              </a:rPr>
              <a:t>IPF and </a:t>
            </a:r>
            <a:br>
              <a:rPr lang="en-US" sz="1400" dirty="0">
                <a:latin typeface="Calibri Light" panose="020F0302020204030204" pitchFamily="34" charset="0"/>
                <a:cs typeface="Calibri Light" panose="020F0302020204030204" pitchFamily="34" charset="0"/>
              </a:rPr>
            </a:br>
            <a:r>
              <a:rPr lang="en-US" sz="1400" dirty="0">
                <a:latin typeface="Calibri Light" panose="020F0302020204030204" pitchFamily="34" charset="0"/>
                <a:cs typeface="Calibri Light" panose="020F0302020204030204" pitchFamily="34" charset="0"/>
              </a:rPr>
              <a:t>IPF cough</a:t>
            </a:r>
          </a:p>
        </p:txBody>
      </p:sp>
      <p:sp>
        <p:nvSpPr>
          <p:cNvPr id="83" name="TextBox 21">
            <a:extLst>
              <a:ext uri="{FF2B5EF4-FFF2-40B4-BE49-F238E27FC236}">
                <a16:creationId xmlns:a16="http://schemas.microsoft.com/office/drawing/2014/main" id="{A73AA08C-CCC3-4876-B6F7-031E49EFD3E2}"/>
              </a:ext>
            </a:extLst>
          </p:cNvPr>
          <p:cNvSpPr txBox="1"/>
          <p:nvPr/>
        </p:nvSpPr>
        <p:spPr>
          <a:xfrm>
            <a:off x="684620" y="4423484"/>
            <a:ext cx="1011680" cy="307777"/>
          </a:xfrm>
          <a:prstGeom prst="rect">
            <a:avLst/>
          </a:prstGeom>
          <a:noFill/>
        </p:spPr>
        <p:txBody>
          <a:bodyPr wrap="square" rtlCol="0">
            <a:spAutoFit/>
          </a:bodyPr>
          <a:lstStyle/>
          <a:p>
            <a:r>
              <a:rPr lang="en-US" sz="1400" dirty="0">
                <a:latin typeface="Calibri Light" panose="020F0302020204030204" pitchFamily="34" charset="0"/>
                <a:cs typeface="Calibri Light" panose="020F0302020204030204" pitchFamily="34" charset="0"/>
              </a:rPr>
              <a:t>VP03</a:t>
            </a:r>
          </a:p>
        </p:txBody>
      </p:sp>
      <p:sp>
        <p:nvSpPr>
          <p:cNvPr id="98" name="TextBox 21">
            <a:extLst>
              <a:ext uri="{FF2B5EF4-FFF2-40B4-BE49-F238E27FC236}">
                <a16:creationId xmlns:a16="http://schemas.microsoft.com/office/drawing/2014/main" id="{E49BDC0E-670F-443F-BFD5-410655F5ECBA}"/>
              </a:ext>
            </a:extLst>
          </p:cNvPr>
          <p:cNvSpPr txBox="1"/>
          <p:nvPr/>
        </p:nvSpPr>
        <p:spPr>
          <a:xfrm>
            <a:off x="1687950" y="4423484"/>
            <a:ext cx="944197" cy="307777"/>
          </a:xfrm>
          <a:prstGeom prst="rect">
            <a:avLst/>
          </a:prstGeom>
          <a:noFill/>
        </p:spPr>
        <p:txBody>
          <a:bodyPr wrap="square" rtlCol="0">
            <a:spAutoFit/>
          </a:bodyPr>
          <a:lstStyle/>
          <a:p>
            <a:r>
              <a:rPr lang="en-US" sz="1400" dirty="0">
                <a:latin typeface="Calibri Light" panose="020F0302020204030204" pitchFamily="34" charset="0"/>
                <a:cs typeface="Calibri Light" panose="020F0302020204030204" pitchFamily="34" charset="0"/>
              </a:rPr>
              <a:t>Fibrosis</a:t>
            </a:r>
          </a:p>
        </p:txBody>
      </p:sp>
      <p:sp>
        <p:nvSpPr>
          <p:cNvPr id="99" name="TextBox 21">
            <a:extLst>
              <a:ext uri="{FF2B5EF4-FFF2-40B4-BE49-F238E27FC236}">
                <a16:creationId xmlns:a16="http://schemas.microsoft.com/office/drawing/2014/main" id="{86389E01-F3B9-473E-8461-0E51D87DB0E3}"/>
              </a:ext>
            </a:extLst>
          </p:cNvPr>
          <p:cNvSpPr txBox="1"/>
          <p:nvPr/>
        </p:nvSpPr>
        <p:spPr>
          <a:xfrm>
            <a:off x="2779568" y="1609055"/>
            <a:ext cx="1152960" cy="307777"/>
          </a:xfrm>
          <a:prstGeom prst="rect">
            <a:avLst/>
          </a:prstGeom>
          <a:noFill/>
        </p:spPr>
        <p:txBody>
          <a:bodyPr wrap="square" rtlCol="0">
            <a:spAutoFit/>
          </a:bodyPr>
          <a:lstStyle/>
          <a:p>
            <a:r>
              <a:rPr lang="en-US" sz="1400" dirty="0">
                <a:solidFill>
                  <a:schemeClr val="bg1"/>
                </a:solidFill>
                <a:latin typeface="Calibri Light" panose="020F0302020204030204" pitchFamily="34" charset="0"/>
                <a:cs typeface="Calibri Light" panose="020F0302020204030204" pitchFamily="34" charset="0"/>
              </a:rPr>
              <a:t>Preclinical</a:t>
            </a:r>
          </a:p>
        </p:txBody>
      </p:sp>
      <p:sp>
        <p:nvSpPr>
          <p:cNvPr id="100" name="TextBox 21">
            <a:extLst>
              <a:ext uri="{FF2B5EF4-FFF2-40B4-BE49-F238E27FC236}">
                <a16:creationId xmlns:a16="http://schemas.microsoft.com/office/drawing/2014/main" id="{152C27F3-AE4C-458A-AF77-C6383B60FDC9}"/>
              </a:ext>
            </a:extLst>
          </p:cNvPr>
          <p:cNvSpPr txBox="1"/>
          <p:nvPr/>
        </p:nvSpPr>
        <p:spPr>
          <a:xfrm>
            <a:off x="3859519" y="1609055"/>
            <a:ext cx="1006434" cy="307777"/>
          </a:xfrm>
          <a:prstGeom prst="rect">
            <a:avLst/>
          </a:prstGeom>
          <a:noFill/>
        </p:spPr>
        <p:txBody>
          <a:bodyPr wrap="square" rtlCol="0">
            <a:spAutoFit/>
          </a:bodyPr>
          <a:lstStyle/>
          <a:p>
            <a:r>
              <a:rPr lang="en-US" sz="1400" dirty="0">
                <a:solidFill>
                  <a:schemeClr val="bg1"/>
                </a:solidFill>
                <a:latin typeface="Calibri Light" panose="020F0302020204030204" pitchFamily="34" charset="0"/>
                <a:cs typeface="Calibri Light" panose="020F0302020204030204" pitchFamily="34" charset="0"/>
              </a:rPr>
              <a:t>Phase I</a:t>
            </a:r>
          </a:p>
        </p:txBody>
      </p:sp>
      <p:sp>
        <p:nvSpPr>
          <p:cNvPr id="101" name="TextBox 21">
            <a:extLst>
              <a:ext uri="{FF2B5EF4-FFF2-40B4-BE49-F238E27FC236}">
                <a16:creationId xmlns:a16="http://schemas.microsoft.com/office/drawing/2014/main" id="{64DAF806-E4D3-4895-8260-4971BA1C563B}"/>
              </a:ext>
            </a:extLst>
          </p:cNvPr>
          <p:cNvSpPr txBox="1"/>
          <p:nvPr/>
        </p:nvSpPr>
        <p:spPr>
          <a:xfrm>
            <a:off x="4903851" y="1609055"/>
            <a:ext cx="1068034" cy="307777"/>
          </a:xfrm>
          <a:prstGeom prst="rect">
            <a:avLst/>
          </a:prstGeom>
          <a:noFill/>
        </p:spPr>
        <p:txBody>
          <a:bodyPr wrap="square" rtlCol="0">
            <a:spAutoFit/>
          </a:bodyPr>
          <a:lstStyle/>
          <a:p>
            <a:r>
              <a:rPr lang="en-US" sz="1400" dirty="0">
                <a:solidFill>
                  <a:schemeClr val="bg1"/>
                </a:solidFill>
                <a:latin typeface="Calibri Light" panose="020F0302020204030204" pitchFamily="34" charset="0"/>
                <a:cs typeface="Calibri Light" panose="020F0302020204030204" pitchFamily="34" charset="0"/>
              </a:rPr>
              <a:t>Phase II</a:t>
            </a:r>
          </a:p>
        </p:txBody>
      </p:sp>
      <p:sp>
        <p:nvSpPr>
          <p:cNvPr id="102" name="Rektangel 101">
            <a:extLst>
              <a:ext uri="{FF2B5EF4-FFF2-40B4-BE49-F238E27FC236}">
                <a16:creationId xmlns:a16="http://schemas.microsoft.com/office/drawing/2014/main" id="{73D93502-5D63-454C-9902-C346B11EAA7F}"/>
              </a:ext>
            </a:extLst>
          </p:cNvPr>
          <p:cNvSpPr/>
          <p:nvPr/>
        </p:nvSpPr>
        <p:spPr>
          <a:xfrm>
            <a:off x="720601" y="5162861"/>
            <a:ext cx="187114" cy="180079"/>
          </a:xfrm>
          <a:prstGeom prst="rect">
            <a:avLst/>
          </a:prstGeom>
          <a:solidFill>
            <a:schemeClr val="accent1"/>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sv-SE" sz="1200" b="1"/>
          </a:p>
        </p:txBody>
      </p:sp>
      <p:sp>
        <p:nvSpPr>
          <p:cNvPr id="103" name="TextBox 21">
            <a:extLst>
              <a:ext uri="{FF2B5EF4-FFF2-40B4-BE49-F238E27FC236}">
                <a16:creationId xmlns:a16="http://schemas.microsoft.com/office/drawing/2014/main" id="{4C7EA0FB-FEB5-46EC-AE2C-645A9148836E}"/>
              </a:ext>
            </a:extLst>
          </p:cNvPr>
          <p:cNvSpPr txBox="1"/>
          <p:nvPr/>
        </p:nvSpPr>
        <p:spPr>
          <a:xfrm>
            <a:off x="878027" y="5136302"/>
            <a:ext cx="782752" cy="276999"/>
          </a:xfrm>
          <a:prstGeom prst="rect">
            <a:avLst/>
          </a:prstGeom>
          <a:noFill/>
        </p:spPr>
        <p:txBody>
          <a:bodyPr wrap="square" rtlCol="0">
            <a:spAutoFit/>
          </a:bodyPr>
          <a:lstStyle/>
          <a:p>
            <a:r>
              <a:rPr lang="en-US" sz="1200" dirty="0">
                <a:latin typeface="Calibri Light" panose="020F0302020204030204" pitchFamily="34" charset="0"/>
                <a:cs typeface="Calibri Light" panose="020F0302020204030204" pitchFamily="34" charset="0"/>
              </a:rPr>
              <a:t>Finalized</a:t>
            </a:r>
          </a:p>
        </p:txBody>
      </p:sp>
      <p:sp>
        <p:nvSpPr>
          <p:cNvPr id="104" name="Rektangel 103">
            <a:extLst>
              <a:ext uri="{FF2B5EF4-FFF2-40B4-BE49-F238E27FC236}">
                <a16:creationId xmlns:a16="http://schemas.microsoft.com/office/drawing/2014/main" id="{32EB21C1-C779-435C-884C-FA9A8F9699B6}"/>
              </a:ext>
            </a:extLst>
          </p:cNvPr>
          <p:cNvSpPr/>
          <p:nvPr/>
        </p:nvSpPr>
        <p:spPr>
          <a:xfrm>
            <a:off x="1737247" y="5162860"/>
            <a:ext cx="187114" cy="180080"/>
          </a:xfrm>
          <a:prstGeom prst="rect">
            <a:avLst/>
          </a:prstGeom>
          <a:solidFill>
            <a:schemeClr val="accent4">
              <a:lumMod val="60000"/>
              <a:lumOff val="4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sv-SE" sz="1200" b="1"/>
          </a:p>
        </p:txBody>
      </p:sp>
      <p:sp>
        <p:nvSpPr>
          <p:cNvPr id="105" name="TextBox 21">
            <a:extLst>
              <a:ext uri="{FF2B5EF4-FFF2-40B4-BE49-F238E27FC236}">
                <a16:creationId xmlns:a16="http://schemas.microsoft.com/office/drawing/2014/main" id="{AA757BE1-303B-45CD-8ACF-54CCEB1F9106}"/>
              </a:ext>
            </a:extLst>
          </p:cNvPr>
          <p:cNvSpPr txBox="1"/>
          <p:nvPr/>
        </p:nvSpPr>
        <p:spPr>
          <a:xfrm>
            <a:off x="1940510" y="5136302"/>
            <a:ext cx="759282" cy="276999"/>
          </a:xfrm>
          <a:prstGeom prst="rect">
            <a:avLst/>
          </a:prstGeom>
          <a:noFill/>
        </p:spPr>
        <p:txBody>
          <a:bodyPr wrap="square" rtlCol="0">
            <a:spAutoFit/>
          </a:bodyPr>
          <a:lstStyle/>
          <a:p>
            <a:r>
              <a:rPr lang="en-US" sz="1200" dirty="0">
                <a:latin typeface="Calibri Light" panose="020F0302020204030204" pitchFamily="34" charset="0"/>
                <a:cs typeface="Calibri Light" panose="020F0302020204030204" pitchFamily="34" charset="0"/>
              </a:rPr>
              <a:t>Ongoing</a:t>
            </a:r>
          </a:p>
        </p:txBody>
      </p:sp>
      <p:sp>
        <p:nvSpPr>
          <p:cNvPr id="106" name="TextBox 21">
            <a:extLst>
              <a:ext uri="{FF2B5EF4-FFF2-40B4-BE49-F238E27FC236}">
                <a16:creationId xmlns:a16="http://schemas.microsoft.com/office/drawing/2014/main" id="{E4690203-43F5-4457-9597-E2FA2C588EC9}"/>
              </a:ext>
            </a:extLst>
          </p:cNvPr>
          <p:cNvSpPr txBox="1"/>
          <p:nvPr/>
        </p:nvSpPr>
        <p:spPr>
          <a:xfrm>
            <a:off x="2699792" y="5148330"/>
            <a:ext cx="2136238" cy="276999"/>
          </a:xfrm>
          <a:prstGeom prst="rect">
            <a:avLst/>
          </a:prstGeom>
          <a:noFill/>
        </p:spPr>
        <p:txBody>
          <a:bodyPr wrap="square" rtlCol="0">
            <a:spAutoFit/>
          </a:bodyPr>
          <a:lstStyle/>
          <a:p>
            <a:r>
              <a:rPr lang="en-US" sz="1200" dirty="0">
                <a:latin typeface="Calibri Light" panose="020F0302020204030204" pitchFamily="34" charset="0"/>
                <a:cs typeface="Calibri Light" panose="020F0302020204030204" pitchFamily="34" charset="0"/>
              </a:rPr>
              <a:t>CTA – Clinical Trial Application</a:t>
            </a:r>
          </a:p>
        </p:txBody>
      </p:sp>
      <p:sp>
        <p:nvSpPr>
          <p:cNvPr id="111" name="TextBox 21">
            <a:extLst>
              <a:ext uri="{FF2B5EF4-FFF2-40B4-BE49-F238E27FC236}">
                <a16:creationId xmlns:a16="http://schemas.microsoft.com/office/drawing/2014/main" id="{8AD27967-49C6-4733-B351-E008C12C0924}"/>
              </a:ext>
            </a:extLst>
          </p:cNvPr>
          <p:cNvSpPr txBox="1"/>
          <p:nvPr/>
        </p:nvSpPr>
        <p:spPr>
          <a:xfrm>
            <a:off x="1676868" y="1609055"/>
            <a:ext cx="1132038" cy="307777"/>
          </a:xfrm>
          <a:prstGeom prst="rect">
            <a:avLst/>
          </a:prstGeom>
          <a:noFill/>
        </p:spPr>
        <p:txBody>
          <a:bodyPr wrap="square" rtlCol="0">
            <a:spAutoFit/>
          </a:bodyPr>
          <a:lstStyle/>
          <a:p>
            <a:r>
              <a:rPr lang="en-US" sz="1400" dirty="0">
                <a:solidFill>
                  <a:schemeClr val="bg1"/>
                </a:solidFill>
                <a:latin typeface="Calibri Light" panose="020F0302020204030204" pitchFamily="34" charset="0"/>
                <a:cs typeface="Calibri Light" panose="020F0302020204030204" pitchFamily="34" charset="0"/>
              </a:rPr>
              <a:t>Indication</a:t>
            </a:r>
          </a:p>
        </p:txBody>
      </p:sp>
      <p:sp>
        <p:nvSpPr>
          <p:cNvPr id="112" name="TextBox 21">
            <a:extLst>
              <a:ext uri="{FF2B5EF4-FFF2-40B4-BE49-F238E27FC236}">
                <a16:creationId xmlns:a16="http://schemas.microsoft.com/office/drawing/2014/main" id="{D75C0C05-F24F-48EA-B243-FB0F037A171F}"/>
              </a:ext>
            </a:extLst>
          </p:cNvPr>
          <p:cNvSpPr txBox="1"/>
          <p:nvPr/>
        </p:nvSpPr>
        <p:spPr>
          <a:xfrm>
            <a:off x="700252" y="1609055"/>
            <a:ext cx="946546" cy="307777"/>
          </a:xfrm>
          <a:prstGeom prst="rect">
            <a:avLst/>
          </a:prstGeom>
          <a:noFill/>
        </p:spPr>
        <p:txBody>
          <a:bodyPr wrap="square" rtlCol="0">
            <a:spAutoFit/>
          </a:bodyPr>
          <a:lstStyle/>
          <a:p>
            <a:r>
              <a:rPr lang="en-US" sz="1400" dirty="0">
                <a:solidFill>
                  <a:schemeClr val="bg1"/>
                </a:solidFill>
                <a:latin typeface="Calibri Light" panose="020F0302020204030204" pitchFamily="34" charset="0"/>
                <a:cs typeface="Calibri Light" panose="020F0302020204030204" pitchFamily="34" charset="0"/>
              </a:rPr>
              <a:t>Project</a:t>
            </a:r>
          </a:p>
        </p:txBody>
      </p:sp>
      <p:cxnSp>
        <p:nvCxnSpPr>
          <p:cNvPr id="138" name="Rak koppling 137">
            <a:extLst>
              <a:ext uri="{FF2B5EF4-FFF2-40B4-BE49-F238E27FC236}">
                <a16:creationId xmlns:a16="http://schemas.microsoft.com/office/drawing/2014/main" id="{65542A0C-4656-4ACB-99A1-45ABFD7C729B}"/>
              </a:ext>
            </a:extLst>
          </p:cNvPr>
          <p:cNvCxnSpPr>
            <a:cxnSpLocks/>
          </p:cNvCxnSpPr>
          <p:nvPr/>
        </p:nvCxnSpPr>
        <p:spPr>
          <a:xfrm flipV="1">
            <a:off x="1660779" y="1555831"/>
            <a:ext cx="0" cy="33803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Rak koppling 140">
            <a:extLst>
              <a:ext uri="{FF2B5EF4-FFF2-40B4-BE49-F238E27FC236}">
                <a16:creationId xmlns:a16="http://schemas.microsoft.com/office/drawing/2014/main" id="{232C5E7A-9BEE-44AB-81FD-E62B43CE3361}"/>
              </a:ext>
            </a:extLst>
          </p:cNvPr>
          <p:cNvCxnSpPr>
            <a:cxnSpLocks/>
          </p:cNvCxnSpPr>
          <p:nvPr/>
        </p:nvCxnSpPr>
        <p:spPr>
          <a:xfrm flipV="1">
            <a:off x="3839206" y="1555831"/>
            <a:ext cx="0" cy="33803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2" name="Rak koppling 141">
            <a:extLst>
              <a:ext uri="{FF2B5EF4-FFF2-40B4-BE49-F238E27FC236}">
                <a16:creationId xmlns:a16="http://schemas.microsoft.com/office/drawing/2014/main" id="{9F109B03-95F0-4F18-A350-AEEA7523B805}"/>
              </a:ext>
            </a:extLst>
          </p:cNvPr>
          <p:cNvCxnSpPr>
            <a:cxnSpLocks/>
          </p:cNvCxnSpPr>
          <p:nvPr/>
        </p:nvCxnSpPr>
        <p:spPr>
          <a:xfrm flipV="1">
            <a:off x="4889821" y="1536999"/>
            <a:ext cx="0" cy="33991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3" name="Rak koppling 142">
            <a:extLst>
              <a:ext uri="{FF2B5EF4-FFF2-40B4-BE49-F238E27FC236}">
                <a16:creationId xmlns:a16="http://schemas.microsoft.com/office/drawing/2014/main" id="{5B35DC6B-B4E9-494A-B451-8EB0A8CE88BD}"/>
              </a:ext>
            </a:extLst>
          </p:cNvPr>
          <p:cNvCxnSpPr>
            <a:cxnSpLocks/>
          </p:cNvCxnSpPr>
          <p:nvPr/>
        </p:nvCxnSpPr>
        <p:spPr>
          <a:xfrm flipV="1">
            <a:off x="5947859" y="1536999"/>
            <a:ext cx="0" cy="33991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8" name="Pil: femhörning 65">
            <a:extLst>
              <a:ext uri="{FF2B5EF4-FFF2-40B4-BE49-F238E27FC236}">
                <a16:creationId xmlns:a16="http://schemas.microsoft.com/office/drawing/2014/main" id="{428BC16F-DC68-9448-B717-11A8AC4F04CB}"/>
              </a:ext>
            </a:extLst>
          </p:cNvPr>
          <p:cNvSpPr/>
          <p:nvPr/>
        </p:nvSpPr>
        <p:spPr>
          <a:xfrm>
            <a:off x="4889822" y="2541629"/>
            <a:ext cx="1037984" cy="380934"/>
          </a:xfrm>
          <a:prstGeom prst="homePlate">
            <a:avLst/>
          </a:prstGeom>
          <a:solidFill>
            <a:schemeClr val="accent4">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49" name="Pil: femhörning 65">
            <a:extLst>
              <a:ext uri="{FF2B5EF4-FFF2-40B4-BE49-F238E27FC236}">
                <a16:creationId xmlns:a16="http://schemas.microsoft.com/office/drawing/2014/main" id="{5BFD342A-A8F3-8543-AABA-02ABBF12F018}"/>
              </a:ext>
            </a:extLst>
          </p:cNvPr>
          <p:cNvSpPr/>
          <p:nvPr/>
        </p:nvSpPr>
        <p:spPr>
          <a:xfrm>
            <a:off x="4889822" y="3042807"/>
            <a:ext cx="1037984" cy="380934"/>
          </a:xfrm>
          <a:prstGeom prst="homePlate">
            <a:avLst/>
          </a:prstGeom>
          <a:solidFill>
            <a:schemeClr val="accent4">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53" name="Pil: femhörning 65">
            <a:extLst>
              <a:ext uri="{FF2B5EF4-FFF2-40B4-BE49-F238E27FC236}">
                <a16:creationId xmlns:a16="http://schemas.microsoft.com/office/drawing/2014/main" id="{DAC58F39-2DC5-B149-9851-209BBA1BABD9}"/>
              </a:ext>
            </a:extLst>
          </p:cNvPr>
          <p:cNvSpPr/>
          <p:nvPr/>
        </p:nvSpPr>
        <p:spPr>
          <a:xfrm>
            <a:off x="2780935" y="3664028"/>
            <a:ext cx="1037984" cy="380934"/>
          </a:xfrm>
          <a:prstGeom prst="homePlate">
            <a:avLst/>
          </a:prstGeom>
          <a:solidFill>
            <a:schemeClr val="accent4">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dirty="0"/>
          </a:p>
        </p:txBody>
      </p:sp>
      <p:sp>
        <p:nvSpPr>
          <p:cNvPr id="55" name="Pil: femhörning 65">
            <a:extLst>
              <a:ext uri="{FF2B5EF4-FFF2-40B4-BE49-F238E27FC236}">
                <a16:creationId xmlns:a16="http://schemas.microsoft.com/office/drawing/2014/main" id="{154760EA-FC0F-5E4A-8D9E-C73A266BEE63}"/>
              </a:ext>
            </a:extLst>
          </p:cNvPr>
          <p:cNvSpPr/>
          <p:nvPr/>
        </p:nvSpPr>
        <p:spPr>
          <a:xfrm>
            <a:off x="2780935" y="4386905"/>
            <a:ext cx="1037984" cy="380934"/>
          </a:xfrm>
          <a:prstGeom prst="homePlate">
            <a:avLst/>
          </a:prstGeom>
          <a:solidFill>
            <a:schemeClr val="accent4">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dirty="0"/>
          </a:p>
        </p:txBody>
      </p:sp>
      <p:sp>
        <p:nvSpPr>
          <p:cNvPr id="58" name="Title 1">
            <a:extLst>
              <a:ext uri="{FF2B5EF4-FFF2-40B4-BE49-F238E27FC236}">
                <a16:creationId xmlns:a16="http://schemas.microsoft.com/office/drawing/2014/main" id="{BEBA8624-EAC5-6A4F-8014-DBAD7687FB2C}"/>
              </a:ext>
            </a:extLst>
          </p:cNvPr>
          <p:cNvSpPr txBox="1">
            <a:spLocks/>
          </p:cNvSpPr>
          <p:nvPr/>
        </p:nvSpPr>
        <p:spPr>
          <a:xfrm>
            <a:off x="611188" y="231499"/>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Pipeline</a:t>
            </a:r>
          </a:p>
        </p:txBody>
      </p:sp>
    </p:spTree>
    <p:extLst>
      <p:ext uri="{BB962C8B-B14F-4D97-AF65-F5344CB8AC3E}">
        <p14:creationId xmlns:p14="http://schemas.microsoft.com/office/powerpoint/2010/main" val="74659778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11188" y="2664612"/>
            <a:ext cx="5905028" cy="533205"/>
          </a:xfrm>
        </p:spPr>
        <p:txBody>
          <a:bodyPr/>
          <a:lstStyle/>
          <a:p>
            <a:r>
              <a:rPr lang="en-US" b="1" dirty="0"/>
              <a:t>VP01</a:t>
            </a:r>
          </a:p>
        </p:txBody>
      </p:sp>
      <p:sp>
        <p:nvSpPr>
          <p:cNvPr id="6" name="Subtitle 5"/>
          <p:cNvSpPr>
            <a:spLocks noGrp="1"/>
          </p:cNvSpPr>
          <p:nvPr>
            <p:ph type="subTitle" idx="1"/>
          </p:nvPr>
        </p:nvSpPr>
        <p:spPr>
          <a:xfrm>
            <a:off x="611188" y="3356992"/>
            <a:ext cx="6121052" cy="477805"/>
          </a:xfrm>
        </p:spPr>
        <p:txBody>
          <a:bodyPr/>
          <a:lstStyle/>
          <a:p>
            <a:r>
              <a:rPr lang="en-US" sz="2400" dirty="0">
                <a:solidFill>
                  <a:schemeClr val="tx1"/>
                </a:solidFill>
                <a:latin typeface="Calibri Light" panose="020F0302020204030204" pitchFamily="34" charset="0"/>
                <a:cs typeface="Calibri Light" panose="020F0302020204030204" pitchFamily="34" charset="0"/>
              </a:rPr>
              <a:t>First in class with unique mechanism of action</a:t>
            </a:r>
          </a:p>
        </p:txBody>
      </p:sp>
      <p:sp>
        <p:nvSpPr>
          <p:cNvPr id="4" name="Slide Number Placeholder 3"/>
          <p:cNvSpPr>
            <a:spLocks noGrp="1"/>
          </p:cNvSpPr>
          <p:nvPr>
            <p:ph type="sldNum" sz="quarter" idx="11"/>
          </p:nvPr>
        </p:nvSpPr>
        <p:spPr/>
        <p:txBody>
          <a:bodyPr/>
          <a:lstStyle/>
          <a:p>
            <a:fld id="{791F9E67-69C0-442F-AE74-05852A3629F7}" type="slidenum">
              <a:rPr lang="en-GB" smtClean="0"/>
              <a:t>6</a:t>
            </a:fld>
            <a:endParaRPr lang="en-GB" dirty="0"/>
          </a:p>
        </p:txBody>
      </p:sp>
    </p:spTree>
    <p:extLst>
      <p:ext uri="{BB962C8B-B14F-4D97-AF65-F5344CB8AC3E}">
        <p14:creationId xmlns:p14="http://schemas.microsoft.com/office/powerpoint/2010/main" val="374544561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1F9E67-69C0-442F-AE74-05852A3629F7}" type="slidenum">
              <a:rPr lang="en-GB" smtClean="0"/>
              <a:t>7</a:t>
            </a:fld>
            <a:endParaRPr lang="en-GB" dirty="0"/>
          </a:p>
        </p:txBody>
      </p:sp>
      <p:sp>
        <p:nvSpPr>
          <p:cNvPr id="6" name="Rektangel 5">
            <a:extLst>
              <a:ext uri="{FF2B5EF4-FFF2-40B4-BE49-F238E27FC236}">
                <a16:creationId xmlns:a16="http://schemas.microsoft.com/office/drawing/2014/main" id="{30ED5EE0-AE6C-9F4F-89C8-3ACEC582D8A0}"/>
              </a:ext>
            </a:extLst>
          </p:cNvPr>
          <p:cNvSpPr/>
          <p:nvPr/>
        </p:nvSpPr>
        <p:spPr>
          <a:xfrm>
            <a:off x="971600" y="2708920"/>
            <a:ext cx="7128792" cy="17020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3D5FC792-1F24-C943-BFEB-17F0E66EE509}"/>
              </a:ext>
            </a:extLst>
          </p:cNvPr>
          <p:cNvSpPr/>
          <p:nvPr/>
        </p:nvSpPr>
        <p:spPr>
          <a:xfrm>
            <a:off x="1259632" y="3175202"/>
            <a:ext cx="6552728" cy="769441"/>
          </a:xfrm>
          <a:prstGeom prst="rect">
            <a:avLst/>
          </a:prstGeom>
        </p:spPr>
        <p:txBody>
          <a:bodyPr wrap="square">
            <a:spAutoFit/>
          </a:bodyPr>
          <a:lstStyle/>
          <a:p>
            <a:pPr algn="ctr"/>
            <a:r>
              <a:rPr lang="en-US" sz="2200" b="1" dirty="0">
                <a:solidFill>
                  <a:schemeClr val="bg1"/>
                </a:solidFill>
                <a:latin typeface="Calibri" panose="020F0502020204030204" pitchFamily="34" charset="0"/>
                <a:cs typeface="Calibri" panose="020F0502020204030204" pitchFamily="34" charset="0"/>
              </a:rPr>
              <a:t>A first in class drug, stimulating the body's repair system, reducing tissue damage and promoting healing </a:t>
            </a:r>
          </a:p>
        </p:txBody>
      </p:sp>
      <p:sp>
        <p:nvSpPr>
          <p:cNvPr id="9" name="Title 1">
            <a:extLst>
              <a:ext uri="{FF2B5EF4-FFF2-40B4-BE49-F238E27FC236}">
                <a16:creationId xmlns:a16="http://schemas.microsoft.com/office/drawing/2014/main" id="{E3C00A3C-4C89-5545-A0A5-94F733FA0F1A}"/>
              </a:ext>
            </a:extLst>
          </p:cNvPr>
          <p:cNvSpPr txBox="1">
            <a:spLocks/>
          </p:cNvSpPr>
          <p:nvPr/>
        </p:nvSpPr>
        <p:spPr>
          <a:xfrm>
            <a:off x="611188" y="231499"/>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VP01 (C21)</a:t>
            </a:r>
          </a:p>
        </p:txBody>
      </p:sp>
    </p:spTree>
    <p:extLst>
      <p:ext uri="{BB962C8B-B14F-4D97-AF65-F5344CB8AC3E}">
        <p14:creationId xmlns:p14="http://schemas.microsoft.com/office/powerpoint/2010/main" val="285173812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a:xfrm rot="600000">
            <a:off x="6288312" y="5222516"/>
            <a:ext cx="698898" cy="6305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rot="21000000">
            <a:off x="3762144" y="3739539"/>
            <a:ext cx="698898" cy="625176"/>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Calibri Light" panose="020F0302020204030204" pitchFamily="34" charset="0"/>
              <a:cs typeface="Calibri Light" panose="020F0302020204030204" pitchFamily="34" charset="0"/>
            </a:endParaRPr>
          </a:p>
        </p:txBody>
      </p:sp>
      <p:sp>
        <p:nvSpPr>
          <p:cNvPr id="26" name="Rectangle 25"/>
          <p:cNvSpPr/>
          <p:nvPr/>
        </p:nvSpPr>
        <p:spPr>
          <a:xfrm>
            <a:off x="4997580" y="1820487"/>
            <a:ext cx="698898" cy="3412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fld id="{791F9E67-69C0-442F-AE74-05852A3629F7}" type="slidenum">
              <a:rPr lang="en-GB" smtClean="0"/>
              <a:pPr/>
              <a:t>8</a:t>
            </a:fld>
            <a:endParaRPr lang="en-GB" dirty="0"/>
          </a:p>
        </p:txBody>
      </p:sp>
      <p:sp>
        <p:nvSpPr>
          <p:cNvPr id="72" name="TextBox 71"/>
          <p:cNvSpPr txBox="1"/>
          <p:nvPr/>
        </p:nvSpPr>
        <p:spPr>
          <a:xfrm>
            <a:off x="618656" y="2353892"/>
            <a:ext cx="2605281" cy="523220"/>
          </a:xfrm>
          <a:prstGeom prst="rect">
            <a:avLst/>
          </a:prstGeom>
          <a:noFill/>
        </p:spPr>
        <p:txBody>
          <a:bodyPr wrap="square" rtlCol="0">
            <a:spAutoFit/>
          </a:bodyPr>
          <a:lstStyle/>
          <a:p>
            <a:r>
              <a:rPr lang="en-US" sz="1400" dirty="0">
                <a:latin typeface="Calibri Light" panose="020F0302020204030204" pitchFamily="34" charset="0"/>
                <a:cs typeface="Calibri Light" panose="020F0302020204030204" pitchFamily="34" charset="0"/>
              </a:rPr>
              <a:t>Angiotensin </a:t>
            </a:r>
            <a:r>
              <a:rPr lang="en-US" sz="1400">
                <a:latin typeface="Calibri Light" panose="020F0302020204030204" pitchFamily="34" charset="0"/>
                <a:cs typeface="Calibri Light" panose="020F0302020204030204" pitchFamily="34" charset="0"/>
              </a:rPr>
              <a:t>II has </a:t>
            </a:r>
            <a:r>
              <a:rPr lang="en-US" sz="1400" dirty="0">
                <a:latin typeface="Calibri Light" panose="020F0302020204030204" pitchFamily="34" charset="0"/>
                <a:cs typeface="Calibri Light" panose="020F0302020204030204" pitchFamily="34" charset="0"/>
              </a:rPr>
              <a:t>2 receptors </a:t>
            </a:r>
            <a:br>
              <a:rPr lang="en-US" sz="1400" dirty="0">
                <a:latin typeface="Calibri Light" panose="020F0302020204030204" pitchFamily="34" charset="0"/>
                <a:cs typeface="Calibri Light" panose="020F0302020204030204" pitchFamily="34" charset="0"/>
              </a:rPr>
            </a:br>
            <a:r>
              <a:rPr lang="en-US" sz="1400" dirty="0">
                <a:latin typeface="Calibri Light" panose="020F0302020204030204" pitchFamily="34" charset="0"/>
                <a:cs typeface="Calibri Light" panose="020F0302020204030204" pitchFamily="34" charset="0"/>
              </a:rPr>
              <a:t>with opposite actions</a:t>
            </a:r>
          </a:p>
        </p:txBody>
      </p:sp>
      <p:sp>
        <p:nvSpPr>
          <p:cNvPr id="10" name="TextBox 9"/>
          <p:cNvSpPr txBox="1"/>
          <p:nvPr/>
        </p:nvSpPr>
        <p:spPr>
          <a:xfrm>
            <a:off x="4289741" y="2215516"/>
            <a:ext cx="560153" cy="307777"/>
          </a:xfrm>
          <a:prstGeom prst="rect">
            <a:avLst/>
          </a:prstGeom>
          <a:noFill/>
        </p:spPr>
        <p:txBody>
          <a:bodyPr wrap="none" rtlCol="0">
            <a:spAutoFit/>
          </a:bodyPr>
          <a:lstStyle/>
          <a:p>
            <a:r>
              <a:rPr lang="en-US" sz="1400" b="1" dirty="0">
                <a:latin typeface="Calibri" panose="020F0502020204030204" pitchFamily="34" charset="0"/>
                <a:cs typeface="Calibri" panose="020F0502020204030204" pitchFamily="34" charset="0"/>
              </a:rPr>
              <a:t>AT1R</a:t>
            </a:r>
          </a:p>
        </p:txBody>
      </p:sp>
      <p:sp>
        <p:nvSpPr>
          <p:cNvPr id="11" name="TextBox 10"/>
          <p:cNvSpPr txBox="1"/>
          <p:nvPr/>
        </p:nvSpPr>
        <p:spPr>
          <a:xfrm>
            <a:off x="5878166" y="2215516"/>
            <a:ext cx="560153" cy="307777"/>
          </a:xfrm>
          <a:prstGeom prst="rect">
            <a:avLst/>
          </a:prstGeom>
          <a:noFill/>
        </p:spPr>
        <p:txBody>
          <a:bodyPr wrap="none" rtlCol="0">
            <a:spAutoFit/>
          </a:bodyPr>
          <a:lstStyle/>
          <a:p>
            <a:r>
              <a:rPr lang="en-US" sz="1400" b="1" dirty="0">
                <a:latin typeface="Calibri" panose="020F0502020204030204" pitchFamily="34" charset="0"/>
                <a:cs typeface="Calibri" panose="020F0502020204030204" pitchFamily="34" charset="0"/>
              </a:rPr>
              <a:t>AT2R</a:t>
            </a:r>
          </a:p>
        </p:txBody>
      </p:sp>
      <p:grpSp>
        <p:nvGrpSpPr>
          <p:cNvPr id="9" name="Group 8"/>
          <p:cNvGrpSpPr/>
          <p:nvPr/>
        </p:nvGrpSpPr>
        <p:grpSpPr>
          <a:xfrm>
            <a:off x="3727994" y="2528643"/>
            <a:ext cx="3238071" cy="550227"/>
            <a:chOff x="2858307" y="4005064"/>
            <a:chExt cx="4003450" cy="648990"/>
          </a:xfrm>
        </p:grpSpPr>
        <p:sp>
          <p:nvSpPr>
            <p:cNvPr id="7" name="Rectangle 6"/>
            <p:cNvSpPr/>
            <p:nvPr/>
          </p:nvSpPr>
          <p:spPr>
            <a:xfrm>
              <a:off x="2858307" y="4005064"/>
              <a:ext cx="4003450" cy="72008"/>
            </a:xfrm>
            <a:prstGeom prst="rect">
              <a:avLst/>
            </a:prstGeom>
            <a:solidFill>
              <a:schemeClr val="accent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562479" y="4077072"/>
              <a:ext cx="595107" cy="57698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TextBox 24"/>
          <p:cNvSpPr txBox="1"/>
          <p:nvPr/>
        </p:nvSpPr>
        <p:spPr>
          <a:xfrm>
            <a:off x="5023063" y="1834557"/>
            <a:ext cx="647934" cy="307777"/>
          </a:xfrm>
          <a:prstGeom prst="rect">
            <a:avLst/>
          </a:prstGeom>
          <a:noFill/>
        </p:spPr>
        <p:txBody>
          <a:bodyPr wrap="none" rtlCol="0">
            <a:spAutoFit/>
          </a:bodyPr>
          <a:lstStyle/>
          <a:p>
            <a:pPr algn="ctr"/>
            <a:r>
              <a:rPr lang="en-US" sz="1400" dirty="0">
                <a:solidFill>
                  <a:schemeClr val="bg1"/>
                </a:solidFill>
                <a:latin typeface="Calibri" panose="020F0502020204030204" pitchFamily="34" charset="0"/>
                <a:cs typeface="Calibri" panose="020F0502020204030204" pitchFamily="34" charset="0"/>
              </a:rPr>
              <a:t>ANG II</a:t>
            </a:r>
          </a:p>
        </p:txBody>
      </p:sp>
      <p:cxnSp>
        <p:nvCxnSpPr>
          <p:cNvPr id="53" name="Straight Arrow Connector 52"/>
          <p:cNvCxnSpPr/>
          <p:nvPr/>
        </p:nvCxnSpPr>
        <p:spPr>
          <a:xfrm flipH="1">
            <a:off x="4718100" y="2161753"/>
            <a:ext cx="279480" cy="12269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5696478" y="2147684"/>
            <a:ext cx="302935" cy="1367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3683740" y="2605978"/>
            <a:ext cx="1372941" cy="738664"/>
          </a:xfrm>
          <a:prstGeom prst="rect">
            <a:avLst/>
          </a:prstGeom>
          <a:noFill/>
        </p:spPr>
        <p:txBody>
          <a:bodyPr wrap="none" rtlCol="0">
            <a:spAutoFit/>
          </a:bodyPr>
          <a:lstStyle/>
          <a:p>
            <a:pPr algn="ctr"/>
            <a:r>
              <a:rPr lang="en-US" sz="1400" dirty="0">
                <a:latin typeface="Calibri Light" panose="020F0302020204030204" pitchFamily="34" charset="0"/>
                <a:cs typeface="Calibri Light" panose="020F0302020204030204" pitchFamily="34" charset="0"/>
              </a:rPr>
              <a:t>Vasoconstriction</a:t>
            </a:r>
          </a:p>
          <a:p>
            <a:pPr algn="ctr"/>
            <a:r>
              <a:rPr lang="en-US" sz="1400" dirty="0">
                <a:latin typeface="Calibri Light" panose="020F0302020204030204" pitchFamily="34" charset="0"/>
                <a:cs typeface="Calibri Light" panose="020F0302020204030204" pitchFamily="34" charset="0"/>
              </a:rPr>
              <a:t>Inflammation</a:t>
            </a:r>
            <a:br>
              <a:rPr lang="en-US" sz="1400">
                <a:latin typeface="Calibri Light" panose="020F0302020204030204" pitchFamily="34" charset="0"/>
                <a:cs typeface="Calibri Light" panose="020F0302020204030204" pitchFamily="34" charset="0"/>
              </a:rPr>
            </a:br>
            <a:r>
              <a:rPr lang="en-US" sz="1400">
                <a:latin typeface="Calibri Light" panose="020F0302020204030204" pitchFamily="34" charset="0"/>
                <a:cs typeface="Calibri Light" panose="020F0302020204030204" pitchFamily="34" charset="0"/>
              </a:rPr>
              <a:t>Fibrosis</a:t>
            </a:r>
            <a:endParaRPr lang="en-US" sz="1400" dirty="0">
              <a:latin typeface="Calibri Light" panose="020F0302020204030204" pitchFamily="34" charset="0"/>
              <a:cs typeface="Calibri Light" panose="020F0302020204030204" pitchFamily="34" charset="0"/>
            </a:endParaRPr>
          </a:p>
        </p:txBody>
      </p:sp>
      <p:sp>
        <p:nvSpPr>
          <p:cNvPr id="59" name="TextBox 58"/>
          <p:cNvSpPr txBox="1"/>
          <p:nvPr/>
        </p:nvSpPr>
        <p:spPr>
          <a:xfrm>
            <a:off x="5564909" y="2605978"/>
            <a:ext cx="1494769" cy="738664"/>
          </a:xfrm>
          <a:prstGeom prst="rect">
            <a:avLst/>
          </a:prstGeom>
          <a:noFill/>
        </p:spPr>
        <p:txBody>
          <a:bodyPr wrap="none" rtlCol="0">
            <a:spAutoFit/>
          </a:bodyPr>
          <a:lstStyle/>
          <a:p>
            <a:pPr algn="ctr"/>
            <a:r>
              <a:rPr lang="en-US" sz="1400" dirty="0">
                <a:latin typeface="Calibri Light" panose="020F0302020204030204" pitchFamily="34" charset="0"/>
                <a:cs typeface="Calibri Light" panose="020F0302020204030204" pitchFamily="34" charset="0"/>
              </a:rPr>
              <a:t>Vasodilation</a:t>
            </a:r>
          </a:p>
          <a:p>
            <a:pPr algn="ctr"/>
            <a:r>
              <a:rPr lang="en-US" sz="1400" dirty="0">
                <a:latin typeface="Calibri Light" panose="020F0302020204030204" pitchFamily="34" charset="0"/>
                <a:cs typeface="Calibri Light" panose="020F0302020204030204" pitchFamily="34" charset="0"/>
              </a:rPr>
              <a:t>Anti-inflammation</a:t>
            </a:r>
            <a:br>
              <a:rPr lang="en-US" sz="1400">
                <a:latin typeface="Calibri Light" panose="020F0302020204030204" pitchFamily="34" charset="0"/>
                <a:cs typeface="Calibri Light" panose="020F0302020204030204" pitchFamily="34" charset="0"/>
              </a:rPr>
            </a:br>
            <a:r>
              <a:rPr lang="en-US" sz="1400">
                <a:latin typeface="Calibri Light" panose="020F0302020204030204" pitchFamily="34" charset="0"/>
                <a:cs typeface="Calibri Light" panose="020F0302020204030204" pitchFamily="34" charset="0"/>
              </a:rPr>
              <a:t>Anti-fibrosis</a:t>
            </a:r>
            <a:endParaRPr lang="en-US" sz="1400" dirty="0">
              <a:latin typeface="Calibri Light" panose="020F0302020204030204" pitchFamily="34" charset="0"/>
              <a:cs typeface="Calibri Light" panose="020F0302020204030204" pitchFamily="34" charset="0"/>
            </a:endParaRPr>
          </a:p>
        </p:txBody>
      </p:sp>
      <p:sp>
        <p:nvSpPr>
          <p:cNvPr id="73" name="TextBox 72"/>
          <p:cNvSpPr txBox="1"/>
          <p:nvPr/>
        </p:nvSpPr>
        <p:spPr>
          <a:xfrm>
            <a:off x="611188" y="3722951"/>
            <a:ext cx="2503769" cy="523220"/>
          </a:xfrm>
          <a:prstGeom prst="rect">
            <a:avLst/>
          </a:prstGeom>
          <a:noFill/>
        </p:spPr>
        <p:txBody>
          <a:bodyPr wrap="square" rtlCol="0">
            <a:spAutoFit/>
          </a:bodyPr>
          <a:lstStyle/>
          <a:p>
            <a:r>
              <a:rPr lang="en-US" sz="1400" dirty="0">
                <a:latin typeface="Calibri Light" panose="020F0302020204030204" pitchFamily="34" charset="0"/>
                <a:cs typeface="Calibri Light" panose="020F0302020204030204" pitchFamily="34" charset="0"/>
              </a:rPr>
              <a:t>In disease ANG II binding to </a:t>
            </a:r>
            <a:br>
              <a:rPr lang="en-US" sz="1400" dirty="0">
                <a:latin typeface="Calibri Light" panose="020F0302020204030204" pitchFamily="34" charset="0"/>
                <a:cs typeface="Calibri Light" panose="020F0302020204030204" pitchFamily="34" charset="0"/>
              </a:rPr>
            </a:br>
            <a:r>
              <a:rPr lang="en-US" sz="1400" dirty="0">
                <a:latin typeface="Calibri Light" panose="020F0302020204030204" pitchFamily="34" charset="0"/>
                <a:cs typeface="Calibri Light" panose="020F0302020204030204" pitchFamily="34" charset="0"/>
              </a:rPr>
              <a:t>AT1R dominates</a:t>
            </a:r>
          </a:p>
        </p:txBody>
      </p:sp>
      <p:sp>
        <p:nvSpPr>
          <p:cNvPr id="20" name="TextBox 19"/>
          <p:cNvSpPr txBox="1"/>
          <p:nvPr/>
        </p:nvSpPr>
        <p:spPr>
          <a:xfrm rot="21000000">
            <a:off x="3757235" y="3761519"/>
            <a:ext cx="673786" cy="307777"/>
          </a:xfrm>
          <a:prstGeom prst="rect">
            <a:avLst/>
          </a:prstGeom>
          <a:noFill/>
        </p:spPr>
        <p:txBody>
          <a:bodyPr wrap="square" rtlCol="0">
            <a:spAutoFit/>
          </a:bodyPr>
          <a:lstStyle/>
          <a:p>
            <a:pPr algn="ctr"/>
            <a:r>
              <a:rPr lang="en-US" sz="1400" dirty="0">
                <a:solidFill>
                  <a:schemeClr val="bg1"/>
                </a:solidFill>
                <a:latin typeface="Calibri" panose="020F0502020204030204" pitchFamily="34" charset="0"/>
                <a:cs typeface="Calibri" panose="020F0502020204030204" pitchFamily="34" charset="0"/>
              </a:rPr>
              <a:t>ANG II</a:t>
            </a:r>
          </a:p>
        </p:txBody>
      </p:sp>
      <p:sp>
        <p:nvSpPr>
          <p:cNvPr id="29" name="TextBox 28"/>
          <p:cNvSpPr txBox="1"/>
          <p:nvPr/>
        </p:nvSpPr>
        <p:spPr>
          <a:xfrm rot="21000000">
            <a:off x="3789839" y="4050070"/>
            <a:ext cx="695877" cy="307777"/>
          </a:xfrm>
          <a:prstGeom prst="rect">
            <a:avLst/>
          </a:prstGeom>
          <a:noFill/>
        </p:spPr>
        <p:txBody>
          <a:bodyPr wrap="square" rtlCol="0">
            <a:spAutoFit/>
          </a:bodyPr>
          <a:lstStyle/>
          <a:p>
            <a:pPr algn="ctr"/>
            <a:r>
              <a:rPr lang="en-US" sz="1400" dirty="0">
                <a:solidFill>
                  <a:schemeClr val="bg1"/>
                </a:solidFill>
                <a:latin typeface="Calibri" panose="020F0502020204030204" pitchFamily="34" charset="0"/>
                <a:cs typeface="Calibri" panose="020F0502020204030204" pitchFamily="34" charset="0"/>
              </a:rPr>
              <a:t>AT1R</a:t>
            </a:r>
          </a:p>
        </p:txBody>
      </p:sp>
      <p:sp>
        <p:nvSpPr>
          <p:cNvPr id="30" name="TextBox 29"/>
          <p:cNvSpPr txBox="1"/>
          <p:nvPr/>
        </p:nvSpPr>
        <p:spPr>
          <a:xfrm rot="21000000">
            <a:off x="6084206" y="3648993"/>
            <a:ext cx="560153" cy="307777"/>
          </a:xfrm>
          <a:prstGeom prst="rect">
            <a:avLst/>
          </a:prstGeom>
          <a:noFill/>
        </p:spPr>
        <p:txBody>
          <a:bodyPr wrap="none" rtlCol="0">
            <a:spAutoFit/>
          </a:bodyPr>
          <a:lstStyle/>
          <a:p>
            <a:r>
              <a:rPr lang="en-US" sz="1400" b="1" dirty="0"/>
              <a:t>AT2R</a:t>
            </a:r>
          </a:p>
        </p:txBody>
      </p:sp>
      <p:grpSp>
        <p:nvGrpSpPr>
          <p:cNvPr id="32" name="Group 31"/>
          <p:cNvGrpSpPr/>
          <p:nvPr/>
        </p:nvGrpSpPr>
        <p:grpSpPr>
          <a:xfrm rot="21000000">
            <a:off x="3746937" y="4188141"/>
            <a:ext cx="3238071" cy="548055"/>
            <a:chOff x="2858307" y="4005064"/>
            <a:chExt cx="4003450" cy="646428"/>
          </a:xfrm>
        </p:grpSpPr>
        <p:sp>
          <p:nvSpPr>
            <p:cNvPr id="38" name="Rectangle 37"/>
            <p:cNvSpPr/>
            <p:nvPr/>
          </p:nvSpPr>
          <p:spPr>
            <a:xfrm>
              <a:off x="2858307" y="4005064"/>
              <a:ext cx="4003450" cy="72008"/>
            </a:xfrm>
            <a:prstGeom prst="rect">
              <a:avLst/>
            </a:prstGeom>
            <a:solidFill>
              <a:schemeClr val="accent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4562479" y="4077072"/>
              <a:ext cx="595107" cy="5744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1" name="TextBox 40"/>
          <p:cNvSpPr txBox="1"/>
          <p:nvPr/>
        </p:nvSpPr>
        <p:spPr>
          <a:xfrm rot="600000">
            <a:off x="4090133" y="5130786"/>
            <a:ext cx="560153" cy="307777"/>
          </a:xfrm>
          <a:prstGeom prst="rect">
            <a:avLst/>
          </a:prstGeom>
          <a:noFill/>
        </p:spPr>
        <p:txBody>
          <a:bodyPr wrap="none" rtlCol="0">
            <a:spAutoFit/>
          </a:bodyPr>
          <a:lstStyle/>
          <a:p>
            <a:r>
              <a:rPr lang="en-US" sz="1400" b="1" dirty="0"/>
              <a:t>AT1R</a:t>
            </a:r>
          </a:p>
        </p:txBody>
      </p:sp>
      <p:grpSp>
        <p:nvGrpSpPr>
          <p:cNvPr id="44" name="Group 43"/>
          <p:cNvGrpSpPr/>
          <p:nvPr/>
        </p:nvGrpSpPr>
        <p:grpSpPr>
          <a:xfrm rot="600000">
            <a:off x="3727980" y="5651847"/>
            <a:ext cx="3238071" cy="564088"/>
            <a:chOff x="2858307" y="4005064"/>
            <a:chExt cx="4003450" cy="665339"/>
          </a:xfrm>
        </p:grpSpPr>
        <p:sp>
          <p:nvSpPr>
            <p:cNvPr id="50" name="Rectangle 49"/>
            <p:cNvSpPr/>
            <p:nvPr/>
          </p:nvSpPr>
          <p:spPr>
            <a:xfrm>
              <a:off x="2858307" y="4005064"/>
              <a:ext cx="4003450" cy="72008"/>
            </a:xfrm>
            <a:prstGeom prst="rect">
              <a:avLst/>
            </a:prstGeom>
            <a:solidFill>
              <a:schemeClr val="accent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4562479" y="4077071"/>
              <a:ext cx="595107" cy="5933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2" name="TextBox 41"/>
          <p:cNvSpPr txBox="1"/>
          <p:nvPr/>
        </p:nvSpPr>
        <p:spPr>
          <a:xfrm rot="600000">
            <a:off x="6325021" y="5538631"/>
            <a:ext cx="552139" cy="307777"/>
          </a:xfrm>
          <a:prstGeom prst="rect">
            <a:avLst/>
          </a:prstGeom>
          <a:noFill/>
        </p:spPr>
        <p:txBody>
          <a:bodyPr wrap="none" rtlCol="0">
            <a:spAutoFit/>
          </a:bodyPr>
          <a:lstStyle/>
          <a:p>
            <a:r>
              <a:rPr lang="en-US" sz="1400" dirty="0">
                <a:solidFill>
                  <a:schemeClr val="bg1"/>
                </a:solidFill>
                <a:latin typeface="Calibri" panose="020F0502020204030204" pitchFamily="34" charset="0"/>
                <a:cs typeface="Calibri" panose="020F0502020204030204" pitchFamily="34" charset="0"/>
              </a:rPr>
              <a:t>AT2R</a:t>
            </a:r>
          </a:p>
        </p:txBody>
      </p:sp>
      <p:sp>
        <p:nvSpPr>
          <p:cNvPr id="61" name="TextBox 60"/>
          <p:cNvSpPr txBox="1"/>
          <p:nvPr/>
        </p:nvSpPr>
        <p:spPr>
          <a:xfrm rot="600000">
            <a:off x="6378188" y="5241459"/>
            <a:ext cx="569387" cy="307777"/>
          </a:xfrm>
          <a:prstGeom prst="rect">
            <a:avLst/>
          </a:prstGeom>
          <a:noFill/>
        </p:spPr>
        <p:txBody>
          <a:bodyPr wrap="none" rtlCol="0">
            <a:spAutoFit/>
          </a:bodyPr>
          <a:lstStyle/>
          <a:p>
            <a:r>
              <a:rPr lang="en-US" sz="1400" dirty="0">
                <a:solidFill>
                  <a:schemeClr val="bg1"/>
                </a:solidFill>
                <a:latin typeface="Calibri" panose="020F0502020204030204" pitchFamily="34" charset="0"/>
                <a:cs typeface="Calibri" panose="020F0502020204030204" pitchFamily="34" charset="0"/>
              </a:rPr>
              <a:t>VP01</a:t>
            </a:r>
          </a:p>
        </p:txBody>
      </p:sp>
      <p:sp>
        <p:nvSpPr>
          <p:cNvPr id="74" name="TextBox 73"/>
          <p:cNvSpPr txBox="1"/>
          <p:nvPr/>
        </p:nvSpPr>
        <p:spPr>
          <a:xfrm>
            <a:off x="601962" y="5093449"/>
            <a:ext cx="2605281" cy="523220"/>
          </a:xfrm>
          <a:prstGeom prst="rect">
            <a:avLst/>
          </a:prstGeom>
          <a:noFill/>
        </p:spPr>
        <p:txBody>
          <a:bodyPr wrap="square" rtlCol="0">
            <a:spAutoFit/>
          </a:bodyPr>
          <a:lstStyle/>
          <a:p>
            <a:r>
              <a:rPr lang="en-US" sz="1400" dirty="0">
                <a:latin typeface="Calibri Light" panose="020F0302020204030204" pitchFamily="34" charset="0"/>
                <a:cs typeface="Calibri Light" panose="020F0302020204030204" pitchFamily="34" charset="0"/>
              </a:rPr>
              <a:t>VP01 counteracts the ANG II </a:t>
            </a:r>
            <a:r>
              <a:rPr lang="en-US" sz="1400">
                <a:latin typeface="Calibri Light" panose="020F0302020204030204" pitchFamily="34" charset="0"/>
                <a:cs typeface="Calibri Light" panose="020F0302020204030204" pitchFamily="34" charset="0"/>
              </a:rPr>
              <a:t>effects on AT1R and is protective</a:t>
            </a:r>
            <a:endParaRPr lang="en-US" sz="1400" dirty="0">
              <a:latin typeface="Calibri Light" panose="020F0302020204030204" pitchFamily="34" charset="0"/>
              <a:cs typeface="Calibri Light" panose="020F0302020204030204" pitchFamily="34" charset="0"/>
            </a:endParaRPr>
          </a:p>
        </p:txBody>
      </p:sp>
      <p:sp>
        <p:nvSpPr>
          <p:cNvPr id="45" name="Content Placeholder 5"/>
          <p:cNvSpPr>
            <a:spLocks noGrp="1"/>
          </p:cNvSpPr>
          <p:nvPr>
            <p:ph idx="1"/>
          </p:nvPr>
        </p:nvSpPr>
        <p:spPr>
          <a:xfrm>
            <a:off x="612000" y="1001404"/>
            <a:ext cx="5328152" cy="699404"/>
          </a:xfrm>
        </p:spPr>
        <p:txBody>
          <a:bodyPr/>
          <a:lstStyle/>
          <a:p>
            <a:r>
              <a:rPr lang="en-US" dirty="0">
                <a:solidFill>
                  <a:schemeClr val="tx2"/>
                </a:solidFill>
                <a:latin typeface="Calibri" panose="020F0502020204030204" pitchFamily="34" charset="0"/>
                <a:cs typeface="Calibri" panose="020F0502020204030204" pitchFamily="34" charset="0"/>
              </a:rPr>
              <a:t>VP01 is a first in class small molecule stimulating the angiotensin II type 2 receptor</a:t>
            </a:r>
          </a:p>
        </p:txBody>
      </p:sp>
      <p:sp>
        <p:nvSpPr>
          <p:cNvPr id="52" name="Title 1">
            <a:extLst>
              <a:ext uri="{FF2B5EF4-FFF2-40B4-BE49-F238E27FC236}">
                <a16:creationId xmlns:a16="http://schemas.microsoft.com/office/drawing/2014/main" id="{BEE16C47-5855-804A-801E-7353E63A0C1F}"/>
              </a:ext>
            </a:extLst>
          </p:cNvPr>
          <p:cNvSpPr txBox="1">
            <a:spLocks/>
          </p:cNvSpPr>
          <p:nvPr/>
        </p:nvSpPr>
        <p:spPr>
          <a:xfrm>
            <a:off x="611188" y="232987"/>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VP01 – mode of action</a:t>
            </a:r>
          </a:p>
        </p:txBody>
      </p:sp>
      <p:sp>
        <p:nvSpPr>
          <p:cNvPr id="64" name="Rektangel 63">
            <a:extLst>
              <a:ext uri="{FF2B5EF4-FFF2-40B4-BE49-F238E27FC236}">
                <a16:creationId xmlns:a16="http://schemas.microsoft.com/office/drawing/2014/main" id="{365DBF56-DAB6-CC42-AC9F-371929DFF276}"/>
              </a:ext>
            </a:extLst>
          </p:cNvPr>
          <p:cNvSpPr/>
          <p:nvPr/>
        </p:nvSpPr>
        <p:spPr>
          <a:xfrm>
            <a:off x="834680" y="6350510"/>
            <a:ext cx="5321496" cy="307777"/>
          </a:xfrm>
          <a:prstGeom prst="rect">
            <a:avLst/>
          </a:prstGeom>
          <a:solidFill>
            <a:schemeClr val="bg1"/>
          </a:solidFill>
        </p:spPr>
        <p:txBody>
          <a:bodyPr wrap="square">
            <a:spAutoFit/>
          </a:bodyPr>
          <a:lstStyle/>
          <a:p>
            <a:r>
              <a:rPr lang="en-GB" sz="1400" b="1" dirty="0">
                <a:latin typeface="Calibri Light" panose="020F0302020204030204" pitchFamily="34" charset="0"/>
                <a:cs typeface="Calibri Light" panose="020F0302020204030204" pitchFamily="34" charset="0"/>
              </a:rPr>
              <a:t>VP01 is anti-fibrotic and anti-inflammatory through the AT2R</a:t>
            </a:r>
          </a:p>
        </p:txBody>
      </p:sp>
      <p:sp>
        <p:nvSpPr>
          <p:cNvPr id="85" name="Ellips 84">
            <a:extLst>
              <a:ext uri="{FF2B5EF4-FFF2-40B4-BE49-F238E27FC236}">
                <a16:creationId xmlns:a16="http://schemas.microsoft.com/office/drawing/2014/main" id="{B636142D-0254-A043-8ACB-87066FEBBA8F}"/>
              </a:ext>
            </a:extLst>
          </p:cNvPr>
          <p:cNvSpPr/>
          <p:nvPr/>
        </p:nvSpPr>
        <p:spPr>
          <a:xfrm>
            <a:off x="683567" y="6435723"/>
            <a:ext cx="106571" cy="10657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77590495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791F9E67-69C0-442F-AE74-05852A3629F7}" type="slidenum">
              <a:rPr lang="en-GB" smtClean="0"/>
              <a:t>9</a:t>
            </a:fld>
            <a:endParaRPr lang="en-GB" dirty="0"/>
          </a:p>
        </p:txBody>
      </p:sp>
      <p:sp>
        <p:nvSpPr>
          <p:cNvPr id="7" name="Title 4">
            <a:extLst>
              <a:ext uri="{FF2B5EF4-FFF2-40B4-BE49-F238E27FC236}">
                <a16:creationId xmlns:a16="http://schemas.microsoft.com/office/drawing/2014/main" id="{20695364-BDC2-DE49-B0B7-508B94D3BA3C}"/>
              </a:ext>
            </a:extLst>
          </p:cNvPr>
          <p:cNvSpPr txBox="1">
            <a:spLocks/>
          </p:cNvSpPr>
          <p:nvPr/>
        </p:nvSpPr>
        <p:spPr>
          <a:xfrm>
            <a:off x="611188" y="2664612"/>
            <a:ext cx="5905028"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b="0" i="0" kern="1200">
                <a:solidFill>
                  <a:schemeClr val="tx2"/>
                </a:solidFill>
                <a:latin typeface="+mj-lt"/>
                <a:ea typeface="+mj-ea"/>
                <a:cs typeface="+mj-cs"/>
              </a:defRPr>
            </a:lvl1pPr>
          </a:lstStyle>
          <a:p>
            <a:r>
              <a:rPr lang="en-US" b="1" dirty="0"/>
              <a:t>VP01</a:t>
            </a:r>
          </a:p>
        </p:txBody>
      </p:sp>
      <p:sp>
        <p:nvSpPr>
          <p:cNvPr id="8" name="Subtitle 5">
            <a:extLst>
              <a:ext uri="{FF2B5EF4-FFF2-40B4-BE49-F238E27FC236}">
                <a16:creationId xmlns:a16="http://schemas.microsoft.com/office/drawing/2014/main" id="{43F0EC8B-7E99-5B47-8848-822D756040F3}"/>
              </a:ext>
            </a:extLst>
          </p:cNvPr>
          <p:cNvSpPr txBox="1">
            <a:spLocks/>
          </p:cNvSpPr>
          <p:nvPr/>
        </p:nvSpPr>
        <p:spPr>
          <a:xfrm>
            <a:off x="611188" y="3356992"/>
            <a:ext cx="6121052" cy="422405"/>
          </a:xfrm>
          <a:prstGeom prst="rect">
            <a:avLst/>
          </a:prstGeom>
        </p:spPr>
        <p:txBody>
          <a:bodyPr vert="horz" lIns="72000" tIns="72000" rIns="72000" bIns="72000" rtlCol="0">
            <a:spAutoFit/>
          </a:bodyPr>
          <a:lstStyle>
            <a:lvl1pPr marL="0" indent="0" algn="l" defTabSz="914400" rtl="0" eaLnBrk="1" latinLnBrk="0" hangingPunct="1">
              <a:lnSpc>
                <a:spcPct val="90000"/>
              </a:lnSpc>
              <a:spcBef>
                <a:spcPts val="0"/>
              </a:spcBef>
              <a:spcAft>
                <a:spcPts val="300"/>
              </a:spcAft>
              <a:buFont typeface="Arial" panose="020B0604020202020204" pitchFamily="34" charset="0"/>
              <a:buNone/>
              <a:defRPr sz="1200" b="0" kern="1200">
                <a:solidFill>
                  <a:schemeClr val="bg2"/>
                </a:solidFill>
                <a:latin typeface="+mn-lt"/>
                <a:ea typeface="+mn-ea"/>
                <a:cs typeface="+mn-cs"/>
              </a:defRPr>
            </a:lvl1pPr>
            <a:lvl2pPr marL="457200" indent="0" algn="ctr" defTabSz="914400" rtl="0" eaLnBrk="1" latinLnBrk="0" hangingPunct="1">
              <a:lnSpc>
                <a:spcPct val="90000"/>
              </a:lnSpc>
              <a:spcBef>
                <a:spcPts val="600"/>
              </a:spcBef>
              <a:spcAft>
                <a:spcPts val="300"/>
              </a:spcAft>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90000"/>
              </a:lnSpc>
              <a:spcBef>
                <a:spcPts val="600"/>
              </a:spcBef>
              <a:spcAft>
                <a:spcPts val="300"/>
              </a:spcAft>
              <a:buClr>
                <a:schemeClr val="bg2"/>
              </a:buClr>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90000"/>
              </a:lnSpc>
              <a:spcBef>
                <a:spcPts val="300"/>
              </a:spcBef>
              <a:spcAft>
                <a:spcPts val="300"/>
              </a:spcAft>
              <a:buClr>
                <a:schemeClr val="tx2"/>
              </a:buClr>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90000"/>
              </a:lnSpc>
              <a:spcBef>
                <a:spcPts val="300"/>
              </a:spcBef>
              <a:spcAft>
                <a:spcPts val="300"/>
              </a:spcAft>
              <a:buClr>
                <a:schemeClr val="accent3"/>
              </a:buClr>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solidFill>
                  <a:schemeClr val="tx2"/>
                </a:solidFill>
                <a:latin typeface="Calibri Light" panose="020F0302020204030204" pitchFamily="34" charset="0"/>
                <a:cs typeface="Calibri Light" panose="020F0302020204030204" pitchFamily="34" charset="0"/>
              </a:rPr>
              <a:t>First in class anti-fibrotic for pulmonary fibrosis</a:t>
            </a:r>
          </a:p>
        </p:txBody>
      </p:sp>
    </p:spTree>
    <p:extLst>
      <p:ext uri="{BB962C8B-B14F-4D97-AF65-F5344CB8AC3E}">
        <p14:creationId xmlns:p14="http://schemas.microsoft.com/office/powerpoint/2010/main" val="355012954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600353" y="932878"/>
            <a:ext cx="7920880" cy="400110"/>
          </a:xfrm>
          <a:prstGeom prst="rect">
            <a:avLst/>
          </a:prstGeom>
        </p:spPr>
        <p:txBody>
          <a:bodyPr wrap="square">
            <a:spAutoFit/>
          </a:bodyPr>
          <a:lstStyle/>
          <a:p>
            <a:r>
              <a:rPr lang="en-US" sz="2000" b="1" dirty="0">
                <a:solidFill>
                  <a:schemeClr val="tx2"/>
                </a:solidFill>
                <a:latin typeface="Calibri" panose="020F0502020204030204" pitchFamily="34" charset="0"/>
                <a:cs typeface="Calibri" panose="020F0502020204030204" pitchFamily="34" charset="0"/>
              </a:rPr>
              <a:t>A rare interstitial pulmonary disease with unknown etiology</a:t>
            </a:r>
          </a:p>
        </p:txBody>
      </p:sp>
      <p:sp>
        <p:nvSpPr>
          <p:cNvPr id="15" name="Rounded Rectangle 14"/>
          <p:cNvSpPr/>
          <p:nvPr/>
        </p:nvSpPr>
        <p:spPr>
          <a:xfrm>
            <a:off x="431540" y="2204864"/>
            <a:ext cx="3816424" cy="309634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4" y="1795269"/>
            <a:ext cx="5472608" cy="3943169"/>
          </a:xfrm>
          <a:prstGeom prst="rect">
            <a:avLst/>
          </a:prstGeom>
          <a:ln>
            <a:noFill/>
          </a:ln>
        </p:spPr>
      </p:pic>
      <p:sp>
        <p:nvSpPr>
          <p:cNvPr id="4" name="Slide Number Placeholder 3"/>
          <p:cNvSpPr>
            <a:spLocks noGrp="1"/>
          </p:cNvSpPr>
          <p:nvPr>
            <p:ph type="sldNum" sz="quarter" idx="12"/>
          </p:nvPr>
        </p:nvSpPr>
        <p:spPr/>
        <p:txBody>
          <a:bodyPr/>
          <a:lstStyle/>
          <a:p>
            <a:fld id="{791F9E67-69C0-442F-AE74-05852A3629F7}" type="slidenum">
              <a:rPr lang="en-GB" smtClean="0"/>
              <a:t>10</a:t>
            </a:fld>
            <a:endParaRPr lang="en-GB" dirty="0"/>
          </a:p>
        </p:txBody>
      </p:sp>
      <p:sp>
        <p:nvSpPr>
          <p:cNvPr id="18" name="Title 1">
            <a:extLst>
              <a:ext uri="{FF2B5EF4-FFF2-40B4-BE49-F238E27FC236}">
                <a16:creationId xmlns:a16="http://schemas.microsoft.com/office/drawing/2014/main" id="{D95B36F3-952E-B446-A8C9-A971F765B194}"/>
              </a:ext>
            </a:extLst>
          </p:cNvPr>
          <p:cNvSpPr>
            <a:spLocks noGrp="1"/>
          </p:cNvSpPr>
          <p:nvPr>
            <p:ph type="title"/>
          </p:nvPr>
        </p:nvSpPr>
        <p:spPr>
          <a:xfrm>
            <a:off x="611188" y="232987"/>
            <a:ext cx="7632000" cy="533205"/>
          </a:xfrm>
        </p:spPr>
        <p:txBody>
          <a:bodyPr/>
          <a:lstStyle/>
          <a:p>
            <a:r>
              <a:rPr lang="en-US" b="1" dirty="0"/>
              <a:t>IPF</a:t>
            </a:r>
          </a:p>
        </p:txBody>
      </p:sp>
      <p:sp>
        <p:nvSpPr>
          <p:cNvPr id="23" name="Content Placeholder 3">
            <a:extLst>
              <a:ext uri="{FF2B5EF4-FFF2-40B4-BE49-F238E27FC236}">
                <a16:creationId xmlns:a16="http://schemas.microsoft.com/office/drawing/2014/main" id="{EEA0CC7E-9DBE-4440-8F74-1047D17BF981}"/>
              </a:ext>
            </a:extLst>
          </p:cNvPr>
          <p:cNvSpPr txBox="1">
            <a:spLocks/>
          </p:cNvSpPr>
          <p:nvPr/>
        </p:nvSpPr>
        <p:spPr>
          <a:xfrm>
            <a:off x="612000" y="1604380"/>
            <a:ext cx="7920000" cy="4297312"/>
          </a:xfrm>
          <a:prstGeom prst="rect">
            <a:avLst/>
          </a:prstGeom>
        </p:spPr>
        <p:txBody>
          <a:bodyPr/>
          <a:lstStyle>
            <a:lvl1pPr marL="0" indent="0" algn="l" defTabSz="914400" rtl="0" eaLnBrk="1" latinLnBrk="0" hangingPunct="1">
              <a:lnSpc>
                <a:spcPct val="90000"/>
              </a:lnSpc>
              <a:spcBef>
                <a:spcPts val="1200"/>
              </a:spcBef>
              <a:spcAft>
                <a:spcPts val="300"/>
              </a:spcAft>
              <a:buFont typeface="Arial" panose="020B0604020202020204" pitchFamily="34" charset="0"/>
              <a:buNone/>
              <a:defRPr sz="2000" b="1" kern="1200">
                <a:solidFill>
                  <a:schemeClr val="accent1"/>
                </a:solidFill>
                <a:latin typeface="+mn-lt"/>
                <a:ea typeface="+mn-ea"/>
                <a:cs typeface="+mn-cs"/>
              </a:defRPr>
            </a:lvl1pPr>
            <a:lvl2pPr marL="0" indent="0" algn="l" defTabSz="914400" rtl="0" eaLnBrk="1" latinLnBrk="0" hangingPunct="1">
              <a:lnSpc>
                <a:spcPct val="90000"/>
              </a:lnSpc>
              <a:spcBef>
                <a:spcPts val="600"/>
              </a:spcBef>
              <a:spcAft>
                <a:spcPts val="300"/>
              </a:spcAft>
              <a:buFont typeface="Arial" panose="020B0604020202020204" pitchFamily="34" charset="0"/>
              <a:buNone/>
              <a:defRPr sz="1800" kern="1200">
                <a:solidFill>
                  <a:schemeClr val="tx2"/>
                </a:solidFill>
                <a:latin typeface="+mn-lt"/>
                <a:ea typeface="+mn-ea"/>
                <a:cs typeface="+mn-cs"/>
              </a:defRPr>
            </a:lvl2pPr>
            <a:lvl3pPr marL="271463" indent="-271463" algn="l" defTabSz="914400" rtl="0" eaLnBrk="1" latinLnBrk="0" hangingPunct="1">
              <a:lnSpc>
                <a:spcPct val="90000"/>
              </a:lnSpc>
              <a:spcBef>
                <a:spcPts val="600"/>
              </a:spcBef>
              <a:spcAft>
                <a:spcPts val="300"/>
              </a:spcAft>
              <a:buClr>
                <a:schemeClr val="bg2"/>
              </a:buClr>
              <a:buFont typeface="Arial" panose="020B0604020202020204" pitchFamily="34" charset="0"/>
              <a:buChar char="•"/>
              <a:defRPr sz="1800" kern="1200">
                <a:solidFill>
                  <a:schemeClr val="tx2"/>
                </a:solidFill>
                <a:latin typeface="+mn-lt"/>
                <a:ea typeface="+mn-ea"/>
                <a:cs typeface="+mn-cs"/>
              </a:defRPr>
            </a:lvl3pPr>
            <a:lvl4pPr marL="533400" indent="-261938" algn="l" defTabSz="914400" rtl="0" eaLnBrk="1" latinLnBrk="0" hangingPunct="1">
              <a:lnSpc>
                <a:spcPct val="90000"/>
              </a:lnSpc>
              <a:spcBef>
                <a:spcPts val="300"/>
              </a:spcBef>
              <a:spcAft>
                <a:spcPts val="300"/>
              </a:spcAft>
              <a:buClr>
                <a:schemeClr val="tx2"/>
              </a:buClr>
              <a:buFont typeface="Arial" panose="020B0604020202020204" pitchFamily="34" charset="0"/>
              <a:buChar char="•"/>
              <a:defRPr sz="1600" kern="1200">
                <a:solidFill>
                  <a:schemeClr val="tx2"/>
                </a:solidFill>
                <a:latin typeface="+mn-lt"/>
                <a:ea typeface="+mn-ea"/>
                <a:cs typeface="+mn-cs"/>
              </a:defRPr>
            </a:lvl4pPr>
            <a:lvl5pPr marL="806450" indent="-273050" algn="l" defTabSz="914400" rtl="0" eaLnBrk="1" latinLnBrk="0" hangingPunct="1">
              <a:lnSpc>
                <a:spcPct val="90000"/>
              </a:lnSpc>
              <a:spcBef>
                <a:spcPts val="300"/>
              </a:spcBef>
              <a:spcAft>
                <a:spcPts val="300"/>
              </a:spcAft>
              <a:buClr>
                <a:schemeClr val="accent3"/>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US" sz="1600" dirty="0">
                <a:solidFill>
                  <a:schemeClr val="tx2"/>
                </a:solidFill>
              </a:rPr>
              <a:t>Male predominance</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250,000 in US and EU</a:t>
            </a:r>
          </a:p>
          <a:p>
            <a:pPr>
              <a:spcAft>
                <a:spcPts val="0"/>
              </a:spcAft>
            </a:pPr>
            <a:br>
              <a:rPr lang="en-US" sz="1600" dirty="0">
                <a:solidFill>
                  <a:schemeClr val="tx2"/>
                </a:solidFill>
              </a:rPr>
            </a:br>
            <a:r>
              <a:rPr lang="en-US" sz="1600" dirty="0">
                <a:solidFill>
                  <a:schemeClr val="tx2"/>
                </a:solidFill>
              </a:rPr>
              <a:t>Progressive disease</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3-5 years life expectancy</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Loss of lung function</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Pulmonary hypertension</a:t>
            </a:r>
            <a:endParaRPr lang="en-US" sz="1600" dirty="0">
              <a:solidFill>
                <a:schemeClr val="tx2"/>
              </a:solidFill>
              <a:latin typeface="Calibri Light" panose="020F0302020204030204" pitchFamily="34" charset="0"/>
              <a:cs typeface="Calibri Light" panose="020F0302020204030204" pitchFamily="34" charset="0"/>
            </a:endParaRPr>
          </a:p>
          <a:p>
            <a:pPr>
              <a:spcAft>
                <a:spcPts val="0"/>
              </a:spcAft>
            </a:pPr>
            <a:br>
              <a:rPr lang="en-US" sz="1600" dirty="0">
                <a:solidFill>
                  <a:schemeClr val="tx2"/>
                </a:solidFill>
              </a:rPr>
            </a:br>
            <a:r>
              <a:rPr lang="en-US" sz="1600" dirty="0">
                <a:solidFill>
                  <a:schemeClr val="tx2"/>
                </a:solidFill>
              </a:rPr>
              <a:t>Two drugs approved</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Reduce functional loss</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GI side effects</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2019 sales: $2.8 billion </a:t>
            </a:r>
          </a:p>
          <a:p>
            <a:pPr marL="342900" lvl="1" indent="-342900">
              <a:spcAft>
                <a:spcPts val="0"/>
              </a:spcAft>
              <a:buClr>
                <a:schemeClr val="bg2"/>
              </a:buClr>
              <a:buFont typeface="Courier New" panose="02070309020205020404" pitchFamily="49" charset="0"/>
              <a:buChar char="o"/>
            </a:pPr>
            <a:endParaRPr lang="en-US" sz="1400" dirty="0"/>
          </a:p>
        </p:txBody>
      </p:sp>
      <p:sp>
        <p:nvSpPr>
          <p:cNvPr id="27" name="Rektangel 26">
            <a:extLst>
              <a:ext uri="{FF2B5EF4-FFF2-40B4-BE49-F238E27FC236}">
                <a16:creationId xmlns:a16="http://schemas.microsoft.com/office/drawing/2014/main" id="{373481AE-5ADB-9E43-BEED-81500FF6C780}"/>
              </a:ext>
            </a:extLst>
          </p:cNvPr>
          <p:cNvSpPr/>
          <p:nvPr/>
        </p:nvSpPr>
        <p:spPr>
          <a:xfrm>
            <a:off x="834680" y="6350510"/>
            <a:ext cx="5537520" cy="307777"/>
          </a:xfrm>
          <a:prstGeom prst="rect">
            <a:avLst/>
          </a:prstGeom>
          <a:solidFill>
            <a:schemeClr val="bg1"/>
          </a:solidFill>
        </p:spPr>
        <p:txBody>
          <a:bodyPr wrap="square">
            <a:spAutoFit/>
          </a:bodyPr>
          <a:lstStyle/>
          <a:p>
            <a:r>
              <a:rPr lang="en-GB" sz="1400" b="1" dirty="0">
                <a:latin typeface="Calibri Light" panose="020F0302020204030204" pitchFamily="34" charset="0"/>
                <a:cs typeface="Calibri Light" panose="020F0302020204030204" pitchFamily="34" charset="0"/>
              </a:rPr>
              <a:t>An IPF patient never experiences improvement of disease or quality of life</a:t>
            </a:r>
          </a:p>
        </p:txBody>
      </p:sp>
      <p:sp>
        <p:nvSpPr>
          <p:cNvPr id="28" name="Ellips 27">
            <a:extLst>
              <a:ext uri="{FF2B5EF4-FFF2-40B4-BE49-F238E27FC236}">
                <a16:creationId xmlns:a16="http://schemas.microsoft.com/office/drawing/2014/main" id="{D26F6E10-B790-A445-9F3A-13800447B43A}"/>
              </a:ext>
            </a:extLst>
          </p:cNvPr>
          <p:cNvSpPr/>
          <p:nvPr/>
        </p:nvSpPr>
        <p:spPr>
          <a:xfrm>
            <a:off x="683567" y="6435723"/>
            <a:ext cx="106571" cy="10657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86749067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5">
            <a:extLst>
              <a:ext uri="{FF2B5EF4-FFF2-40B4-BE49-F238E27FC236}">
                <a16:creationId xmlns:a16="http://schemas.microsoft.com/office/drawing/2014/main" id="{8B949B99-659E-47C2-89B6-7D8D17BD77F3}"/>
              </a:ext>
            </a:extLst>
          </p:cNvPr>
          <p:cNvPicPr>
            <a:picLocks noChangeAspect="1"/>
          </p:cNvPicPr>
          <p:nvPr/>
        </p:nvPicPr>
        <p:blipFill>
          <a:blip r:embed="rId2"/>
          <a:stretch>
            <a:fillRect/>
          </a:stretch>
        </p:blipFill>
        <p:spPr>
          <a:xfrm>
            <a:off x="3779912" y="1642138"/>
            <a:ext cx="3698172" cy="4225596"/>
          </a:xfrm>
          <a:prstGeom prst="rect">
            <a:avLst/>
          </a:prstGeom>
        </p:spPr>
      </p:pic>
      <p:sp>
        <p:nvSpPr>
          <p:cNvPr id="3" name="Slide Number Placeholder 2"/>
          <p:cNvSpPr>
            <a:spLocks noGrp="1"/>
          </p:cNvSpPr>
          <p:nvPr>
            <p:ph type="sldNum" sz="quarter" idx="12"/>
          </p:nvPr>
        </p:nvSpPr>
        <p:spPr/>
        <p:txBody>
          <a:bodyPr/>
          <a:lstStyle/>
          <a:p>
            <a:fld id="{791F9E67-69C0-442F-AE74-05852A3629F7}" type="slidenum">
              <a:rPr lang="en-GB" smtClean="0"/>
              <a:t>11</a:t>
            </a:fld>
            <a:endParaRPr lang="en-GB" dirty="0"/>
          </a:p>
        </p:txBody>
      </p:sp>
      <p:sp>
        <p:nvSpPr>
          <p:cNvPr id="12" name="Title 1">
            <a:extLst>
              <a:ext uri="{FF2B5EF4-FFF2-40B4-BE49-F238E27FC236}">
                <a16:creationId xmlns:a16="http://schemas.microsoft.com/office/drawing/2014/main" id="{C109F620-02E1-904D-9518-3A9655B536FA}"/>
              </a:ext>
            </a:extLst>
          </p:cNvPr>
          <p:cNvSpPr txBox="1">
            <a:spLocks/>
          </p:cNvSpPr>
          <p:nvPr/>
        </p:nvSpPr>
        <p:spPr>
          <a:xfrm>
            <a:off x="611188" y="232987"/>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PULMONARY FIBROSIS IN SYSTEMIC SCLEROSIS</a:t>
            </a:r>
          </a:p>
        </p:txBody>
      </p:sp>
      <p:sp>
        <p:nvSpPr>
          <p:cNvPr id="29" name="Rectangle 16">
            <a:extLst>
              <a:ext uri="{FF2B5EF4-FFF2-40B4-BE49-F238E27FC236}">
                <a16:creationId xmlns:a16="http://schemas.microsoft.com/office/drawing/2014/main" id="{BFE12E54-E5E0-564E-95BB-6209ADA4D076}"/>
              </a:ext>
            </a:extLst>
          </p:cNvPr>
          <p:cNvSpPr/>
          <p:nvPr/>
        </p:nvSpPr>
        <p:spPr>
          <a:xfrm>
            <a:off x="600353" y="932878"/>
            <a:ext cx="5987871" cy="1015663"/>
          </a:xfrm>
          <a:prstGeom prst="rect">
            <a:avLst/>
          </a:prstGeom>
        </p:spPr>
        <p:txBody>
          <a:bodyPr wrap="square">
            <a:spAutoFit/>
          </a:bodyPr>
          <a:lstStyle/>
          <a:p>
            <a:r>
              <a:rPr lang="en-US" sz="2000" b="1" dirty="0" err="1">
                <a:solidFill>
                  <a:schemeClr val="tx2"/>
                </a:solidFill>
                <a:latin typeface="Calibri" panose="020F0502020204030204" pitchFamily="34" charset="0"/>
                <a:cs typeface="Calibri" panose="020F0502020204030204" pitchFamily="34" charset="0"/>
              </a:rPr>
              <a:t>SSc</a:t>
            </a:r>
            <a:r>
              <a:rPr lang="en-US" sz="2000" b="1" dirty="0">
                <a:solidFill>
                  <a:schemeClr val="tx2"/>
                </a:solidFill>
                <a:latin typeface="Calibri" panose="020F0502020204030204" pitchFamily="34" charset="0"/>
                <a:cs typeface="Calibri" panose="020F0502020204030204" pitchFamily="34" charset="0"/>
              </a:rPr>
              <a:t> is a rare autoimmune disease with heterogeneous clinical manifestations</a:t>
            </a:r>
          </a:p>
          <a:p>
            <a:endParaRPr lang="en-US" sz="2000" b="1" dirty="0">
              <a:solidFill>
                <a:schemeClr val="tx2"/>
              </a:solidFill>
              <a:latin typeface="Calibri" panose="020F0502020204030204" pitchFamily="34" charset="0"/>
              <a:cs typeface="Calibri" panose="020F0502020204030204" pitchFamily="34" charset="0"/>
            </a:endParaRPr>
          </a:p>
        </p:txBody>
      </p:sp>
      <p:sp>
        <p:nvSpPr>
          <p:cNvPr id="30" name="Content Placeholder 3">
            <a:extLst>
              <a:ext uri="{FF2B5EF4-FFF2-40B4-BE49-F238E27FC236}">
                <a16:creationId xmlns:a16="http://schemas.microsoft.com/office/drawing/2014/main" id="{9DC55CE9-CD36-7E4A-9F7E-886EAC21D0CB}"/>
              </a:ext>
            </a:extLst>
          </p:cNvPr>
          <p:cNvSpPr txBox="1">
            <a:spLocks/>
          </p:cNvSpPr>
          <p:nvPr/>
        </p:nvSpPr>
        <p:spPr>
          <a:xfrm>
            <a:off x="612000" y="1963795"/>
            <a:ext cx="7920000" cy="4297312"/>
          </a:xfrm>
          <a:prstGeom prst="rect">
            <a:avLst/>
          </a:prstGeom>
        </p:spPr>
        <p:txBody>
          <a:bodyPr/>
          <a:lstStyle>
            <a:lvl1pPr marL="0" indent="0" algn="l" defTabSz="914400" rtl="0" eaLnBrk="1" latinLnBrk="0" hangingPunct="1">
              <a:lnSpc>
                <a:spcPct val="90000"/>
              </a:lnSpc>
              <a:spcBef>
                <a:spcPts val="1200"/>
              </a:spcBef>
              <a:spcAft>
                <a:spcPts val="300"/>
              </a:spcAft>
              <a:buFont typeface="Arial" panose="020B0604020202020204" pitchFamily="34" charset="0"/>
              <a:buNone/>
              <a:defRPr sz="2000" b="1" kern="1200">
                <a:solidFill>
                  <a:schemeClr val="accent1"/>
                </a:solidFill>
                <a:latin typeface="+mn-lt"/>
                <a:ea typeface="+mn-ea"/>
                <a:cs typeface="+mn-cs"/>
              </a:defRPr>
            </a:lvl1pPr>
            <a:lvl2pPr marL="0" indent="0" algn="l" defTabSz="914400" rtl="0" eaLnBrk="1" latinLnBrk="0" hangingPunct="1">
              <a:lnSpc>
                <a:spcPct val="90000"/>
              </a:lnSpc>
              <a:spcBef>
                <a:spcPts val="600"/>
              </a:spcBef>
              <a:spcAft>
                <a:spcPts val="300"/>
              </a:spcAft>
              <a:buFont typeface="Arial" panose="020B0604020202020204" pitchFamily="34" charset="0"/>
              <a:buNone/>
              <a:defRPr sz="1800" kern="1200">
                <a:solidFill>
                  <a:schemeClr val="tx2"/>
                </a:solidFill>
                <a:latin typeface="+mn-lt"/>
                <a:ea typeface="+mn-ea"/>
                <a:cs typeface="+mn-cs"/>
              </a:defRPr>
            </a:lvl2pPr>
            <a:lvl3pPr marL="271463" indent="-271463" algn="l" defTabSz="914400" rtl="0" eaLnBrk="1" latinLnBrk="0" hangingPunct="1">
              <a:lnSpc>
                <a:spcPct val="90000"/>
              </a:lnSpc>
              <a:spcBef>
                <a:spcPts val="600"/>
              </a:spcBef>
              <a:spcAft>
                <a:spcPts val="300"/>
              </a:spcAft>
              <a:buClr>
                <a:schemeClr val="bg2"/>
              </a:buClr>
              <a:buFont typeface="Arial" panose="020B0604020202020204" pitchFamily="34" charset="0"/>
              <a:buChar char="•"/>
              <a:defRPr sz="1800" kern="1200">
                <a:solidFill>
                  <a:schemeClr val="tx2"/>
                </a:solidFill>
                <a:latin typeface="+mn-lt"/>
                <a:ea typeface="+mn-ea"/>
                <a:cs typeface="+mn-cs"/>
              </a:defRPr>
            </a:lvl3pPr>
            <a:lvl4pPr marL="533400" indent="-261938" algn="l" defTabSz="914400" rtl="0" eaLnBrk="1" latinLnBrk="0" hangingPunct="1">
              <a:lnSpc>
                <a:spcPct val="90000"/>
              </a:lnSpc>
              <a:spcBef>
                <a:spcPts val="300"/>
              </a:spcBef>
              <a:spcAft>
                <a:spcPts val="300"/>
              </a:spcAft>
              <a:buClr>
                <a:schemeClr val="tx2"/>
              </a:buClr>
              <a:buFont typeface="Arial" panose="020B0604020202020204" pitchFamily="34" charset="0"/>
              <a:buChar char="•"/>
              <a:defRPr sz="1600" kern="1200">
                <a:solidFill>
                  <a:schemeClr val="tx2"/>
                </a:solidFill>
                <a:latin typeface="+mn-lt"/>
                <a:ea typeface="+mn-ea"/>
                <a:cs typeface="+mn-cs"/>
              </a:defRPr>
            </a:lvl4pPr>
            <a:lvl5pPr marL="806450" indent="-273050" algn="l" defTabSz="914400" rtl="0" eaLnBrk="1" latinLnBrk="0" hangingPunct="1">
              <a:lnSpc>
                <a:spcPct val="90000"/>
              </a:lnSpc>
              <a:spcBef>
                <a:spcPts val="300"/>
              </a:spcBef>
              <a:spcAft>
                <a:spcPts val="300"/>
              </a:spcAft>
              <a:buClr>
                <a:schemeClr val="accent3"/>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US" sz="1600" dirty="0">
                <a:solidFill>
                  <a:schemeClr val="tx2"/>
                </a:solidFill>
              </a:rPr>
              <a:t>Female predominance</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60,000 in US and EU</a:t>
            </a:r>
          </a:p>
          <a:p>
            <a:pPr>
              <a:spcAft>
                <a:spcPts val="0"/>
              </a:spcAft>
            </a:pPr>
            <a:br>
              <a:rPr lang="en-US" sz="1600" dirty="0">
                <a:solidFill>
                  <a:schemeClr val="tx2"/>
                </a:solidFill>
              </a:rPr>
            </a:br>
            <a:r>
              <a:rPr lang="en-US" sz="1600" dirty="0">
                <a:solidFill>
                  <a:schemeClr val="tx2"/>
                </a:solidFill>
              </a:rPr>
              <a:t>Progressive disease</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6-10 years life expectancy</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Loss of lung function</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Pulmonary hypertension</a:t>
            </a:r>
          </a:p>
          <a:p>
            <a:pPr>
              <a:spcAft>
                <a:spcPts val="0"/>
              </a:spcAft>
            </a:pPr>
            <a:br>
              <a:rPr lang="en-US" sz="1600" dirty="0">
                <a:solidFill>
                  <a:schemeClr val="tx2"/>
                </a:solidFill>
              </a:rPr>
            </a:br>
            <a:r>
              <a:rPr lang="en-US" sz="1600" dirty="0">
                <a:solidFill>
                  <a:schemeClr val="tx2"/>
                </a:solidFill>
              </a:rPr>
              <a:t>Only </a:t>
            </a:r>
            <a:r>
              <a:rPr lang="en-US" sz="1600" dirty="0" err="1">
                <a:solidFill>
                  <a:schemeClr val="tx2"/>
                </a:solidFill>
              </a:rPr>
              <a:t>Ofev</a:t>
            </a:r>
            <a:r>
              <a:rPr lang="en-US" sz="1600" dirty="0">
                <a:solidFill>
                  <a:schemeClr val="tx2"/>
                </a:solidFill>
              </a:rPr>
              <a:t> approved</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Reduce functional loss</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GI side effects </a:t>
            </a:r>
          </a:p>
          <a:p>
            <a:pPr marL="342900" lvl="1" indent="-342900">
              <a:spcAft>
                <a:spcPts val="0"/>
              </a:spcAft>
              <a:buClr>
                <a:schemeClr val="bg2"/>
              </a:buClr>
              <a:buFont typeface="Courier New" panose="02070309020205020404" pitchFamily="49" charset="0"/>
              <a:buChar char="o"/>
            </a:pPr>
            <a:endParaRPr lang="en-US" sz="1400" dirty="0"/>
          </a:p>
        </p:txBody>
      </p:sp>
      <p:sp>
        <p:nvSpPr>
          <p:cNvPr id="31" name="Rektangel 30">
            <a:extLst>
              <a:ext uri="{FF2B5EF4-FFF2-40B4-BE49-F238E27FC236}">
                <a16:creationId xmlns:a16="http://schemas.microsoft.com/office/drawing/2014/main" id="{4DA5C743-982B-6745-8FA5-D082C866B062}"/>
              </a:ext>
            </a:extLst>
          </p:cNvPr>
          <p:cNvSpPr/>
          <p:nvPr/>
        </p:nvSpPr>
        <p:spPr>
          <a:xfrm>
            <a:off x="834680" y="6350510"/>
            <a:ext cx="5321496" cy="307777"/>
          </a:xfrm>
          <a:prstGeom prst="rect">
            <a:avLst/>
          </a:prstGeom>
          <a:solidFill>
            <a:schemeClr val="bg1"/>
          </a:solidFill>
        </p:spPr>
        <p:txBody>
          <a:bodyPr wrap="square">
            <a:spAutoFit/>
          </a:bodyPr>
          <a:lstStyle/>
          <a:p>
            <a:r>
              <a:rPr lang="en-GB" sz="1400" b="1" dirty="0">
                <a:latin typeface="Calibri Light" panose="020F0302020204030204" pitchFamily="34" charset="0"/>
                <a:cs typeface="Calibri Light" panose="020F0302020204030204" pitchFamily="34" charset="0"/>
              </a:rPr>
              <a:t>In systemic sclerosis the lung fibrosis is fatal </a:t>
            </a:r>
          </a:p>
        </p:txBody>
      </p:sp>
      <p:sp>
        <p:nvSpPr>
          <p:cNvPr id="32" name="Ellips 31">
            <a:extLst>
              <a:ext uri="{FF2B5EF4-FFF2-40B4-BE49-F238E27FC236}">
                <a16:creationId xmlns:a16="http://schemas.microsoft.com/office/drawing/2014/main" id="{5AD0E8D7-E2B6-864A-B264-EF34F7C20BFA}"/>
              </a:ext>
            </a:extLst>
          </p:cNvPr>
          <p:cNvSpPr/>
          <p:nvPr/>
        </p:nvSpPr>
        <p:spPr>
          <a:xfrm>
            <a:off x="683567" y="6435723"/>
            <a:ext cx="106571" cy="10657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00998188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675EA6B1-9D29-467B-8B51-FE3539933922}"/>
              </a:ext>
            </a:extLst>
          </p:cNvPr>
          <p:cNvGrpSpPr/>
          <p:nvPr/>
        </p:nvGrpSpPr>
        <p:grpSpPr>
          <a:xfrm>
            <a:off x="1976121" y="2362369"/>
            <a:ext cx="5894826" cy="2588091"/>
            <a:chOff x="2945940" y="2145405"/>
            <a:chExt cx="7859767" cy="3056917"/>
          </a:xfrm>
          <a:solidFill>
            <a:schemeClr val="bg1"/>
          </a:solidFill>
        </p:grpSpPr>
        <p:sp>
          <p:nvSpPr>
            <p:cNvPr id="51" name="TextBox 50">
              <a:extLst>
                <a:ext uri="{FF2B5EF4-FFF2-40B4-BE49-F238E27FC236}">
                  <a16:creationId xmlns:a16="http://schemas.microsoft.com/office/drawing/2014/main" id="{D6780F98-9991-46A3-BE19-E7DC86EAC444}"/>
                </a:ext>
              </a:extLst>
            </p:cNvPr>
            <p:cNvSpPr txBox="1"/>
            <p:nvPr/>
          </p:nvSpPr>
          <p:spPr>
            <a:xfrm>
              <a:off x="9095410" y="4766086"/>
              <a:ext cx="1710297" cy="436236"/>
            </a:xfrm>
            <a:prstGeom prst="rect">
              <a:avLst/>
            </a:prstGeom>
            <a:grpFill/>
          </p:spPr>
          <p:txBody>
            <a:bodyPr wrap="none" rtlCol="0">
              <a:spAutoFit/>
            </a:bodyPr>
            <a:lstStyle/>
            <a:p>
              <a:r>
                <a:rPr lang="en-US" sz="900" dirty="0">
                  <a:solidFill>
                    <a:schemeClr val="bg1">
                      <a:lumMod val="50000"/>
                    </a:schemeClr>
                  </a:solidFill>
                </a:rPr>
                <a:t>Heckmann 2016</a:t>
              </a:r>
              <a:br>
                <a:rPr lang="en-US" sz="900" dirty="0">
                  <a:solidFill>
                    <a:schemeClr val="bg1">
                      <a:lumMod val="50000"/>
                    </a:schemeClr>
                  </a:solidFill>
                </a:rPr>
              </a:br>
              <a:r>
                <a:rPr lang="en-US" sz="900" dirty="0">
                  <a:solidFill>
                    <a:schemeClr val="bg1">
                      <a:lumMod val="50000"/>
                    </a:schemeClr>
                  </a:solidFill>
                </a:rPr>
                <a:t>Rathinasabapathy 2018</a:t>
              </a:r>
            </a:p>
          </p:txBody>
        </p:sp>
        <p:grpSp>
          <p:nvGrpSpPr>
            <p:cNvPr id="58" name="Group 57">
              <a:extLst>
                <a:ext uri="{FF2B5EF4-FFF2-40B4-BE49-F238E27FC236}">
                  <a16:creationId xmlns:a16="http://schemas.microsoft.com/office/drawing/2014/main" id="{FBF4CF2F-7CC9-4E76-8049-FD686A22E492}"/>
                </a:ext>
              </a:extLst>
            </p:cNvPr>
            <p:cNvGrpSpPr/>
            <p:nvPr/>
          </p:nvGrpSpPr>
          <p:grpSpPr>
            <a:xfrm>
              <a:off x="2945940" y="2145405"/>
              <a:ext cx="5528692" cy="299913"/>
              <a:chOff x="2945940" y="2145405"/>
              <a:chExt cx="5528692" cy="299913"/>
            </a:xfrm>
            <a:grpFill/>
          </p:grpSpPr>
          <p:sp>
            <p:nvSpPr>
              <p:cNvPr id="60" name="TextBox 59">
                <a:extLst>
                  <a:ext uri="{FF2B5EF4-FFF2-40B4-BE49-F238E27FC236}">
                    <a16:creationId xmlns:a16="http://schemas.microsoft.com/office/drawing/2014/main" id="{6E419128-F32D-4B1D-91C9-93F3DD4F1D01}"/>
                  </a:ext>
                </a:extLst>
              </p:cNvPr>
              <p:cNvSpPr txBox="1"/>
              <p:nvPr/>
            </p:nvSpPr>
            <p:spPr>
              <a:xfrm>
                <a:off x="2945940" y="2145405"/>
                <a:ext cx="812572" cy="275979"/>
              </a:xfrm>
              <a:prstGeom prst="rect">
                <a:avLst/>
              </a:prstGeom>
              <a:grpFill/>
            </p:spPr>
            <p:txBody>
              <a:bodyPr wrap="square" rtlCol="0">
                <a:spAutoFit/>
              </a:bodyPr>
              <a:lstStyle/>
              <a:p>
                <a:pPr algn="ctr">
                  <a:lnSpc>
                    <a:spcPts val="1050"/>
                  </a:lnSpc>
                </a:pPr>
                <a:r>
                  <a:rPr lang="en-US" sz="1050" dirty="0">
                    <a:latin typeface="Calibri Light" panose="020F0302020204030204" pitchFamily="34" charset="0"/>
                    <a:cs typeface="Calibri Light" panose="020F0302020204030204" pitchFamily="34" charset="0"/>
                  </a:rPr>
                  <a:t>Esbriet</a:t>
                </a:r>
              </a:p>
            </p:txBody>
          </p:sp>
          <p:sp>
            <p:nvSpPr>
              <p:cNvPr id="61" name="TextBox 60">
                <a:extLst>
                  <a:ext uri="{FF2B5EF4-FFF2-40B4-BE49-F238E27FC236}">
                    <a16:creationId xmlns:a16="http://schemas.microsoft.com/office/drawing/2014/main" id="{C4E353B2-1CD4-437F-AB15-93BEF008B601}"/>
                  </a:ext>
                </a:extLst>
              </p:cNvPr>
              <p:cNvSpPr txBox="1"/>
              <p:nvPr/>
            </p:nvSpPr>
            <p:spPr>
              <a:xfrm>
                <a:off x="5469246" y="2145405"/>
                <a:ext cx="1915543" cy="275980"/>
              </a:xfrm>
              <a:prstGeom prst="rect">
                <a:avLst/>
              </a:prstGeom>
              <a:grpFill/>
            </p:spPr>
            <p:txBody>
              <a:bodyPr wrap="square" rtlCol="0">
                <a:spAutoFit/>
              </a:bodyPr>
              <a:lstStyle/>
              <a:p>
                <a:pPr algn="ctr">
                  <a:lnSpc>
                    <a:spcPts val="1050"/>
                  </a:lnSpc>
                </a:pPr>
                <a:r>
                  <a:rPr lang="en-US" sz="1050" dirty="0">
                    <a:latin typeface="Calibri Light" panose="020F0302020204030204" pitchFamily="34" charset="0"/>
                    <a:cs typeface="Calibri Light" panose="020F0302020204030204" pitchFamily="34" charset="0"/>
                  </a:rPr>
                  <a:t>Pamrevlumab</a:t>
                </a:r>
                <a:endParaRPr lang="en-US" sz="825" dirty="0">
                  <a:latin typeface="Calibri Light" panose="020F0302020204030204" pitchFamily="34" charset="0"/>
                  <a:cs typeface="Calibri Light" panose="020F0302020204030204" pitchFamily="34" charset="0"/>
                </a:endParaRPr>
              </a:p>
            </p:txBody>
          </p:sp>
          <p:sp>
            <p:nvSpPr>
              <p:cNvPr id="62" name="TextBox 61">
                <a:extLst>
                  <a:ext uri="{FF2B5EF4-FFF2-40B4-BE49-F238E27FC236}">
                    <a16:creationId xmlns:a16="http://schemas.microsoft.com/office/drawing/2014/main" id="{8A2F76D0-237B-43CD-A47C-AC951D099DA2}"/>
                  </a:ext>
                </a:extLst>
              </p:cNvPr>
              <p:cNvSpPr txBox="1"/>
              <p:nvPr/>
            </p:nvSpPr>
            <p:spPr>
              <a:xfrm>
                <a:off x="4480462" y="2145405"/>
                <a:ext cx="886601" cy="275979"/>
              </a:xfrm>
              <a:prstGeom prst="rect">
                <a:avLst/>
              </a:prstGeom>
              <a:grpFill/>
            </p:spPr>
            <p:txBody>
              <a:bodyPr wrap="square" rtlCol="0">
                <a:spAutoFit/>
              </a:bodyPr>
              <a:lstStyle/>
              <a:p>
                <a:pPr algn="ctr">
                  <a:lnSpc>
                    <a:spcPts val="1050"/>
                  </a:lnSpc>
                </a:pPr>
                <a:r>
                  <a:rPr lang="en-US" sz="1050" dirty="0">
                    <a:latin typeface="Calibri Light" panose="020F0302020204030204" pitchFamily="34" charset="0"/>
                    <a:cs typeface="Calibri Light" panose="020F0302020204030204" pitchFamily="34" charset="0"/>
                  </a:rPr>
                  <a:t>Ofev</a:t>
                </a:r>
              </a:p>
            </p:txBody>
          </p:sp>
          <p:sp>
            <p:nvSpPr>
              <p:cNvPr id="63" name="TextBox 62">
                <a:extLst>
                  <a:ext uri="{FF2B5EF4-FFF2-40B4-BE49-F238E27FC236}">
                    <a16:creationId xmlns:a16="http://schemas.microsoft.com/office/drawing/2014/main" id="{176B4470-965A-4DF5-83D9-9DCD9C042D95}"/>
                  </a:ext>
                </a:extLst>
              </p:cNvPr>
              <p:cNvSpPr txBox="1"/>
              <p:nvPr/>
            </p:nvSpPr>
            <p:spPr>
              <a:xfrm>
                <a:off x="7662060" y="2145405"/>
                <a:ext cx="812572" cy="299913"/>
              </a:xfrm>
              <a:prstGeom prst="rect">
                <a:avLst/>
              </a:prstGeom>
              <a:grpFill/>
            </p:spPr>
            <p:txBody>
              <a:bodyPr wrap="square" rtlCol="0">
                <a:spAutoFit/>
              </a:bodyPr>
              <a:lstStyle/>
              <a:p>
                <a:pPr algn="ctr"/>
                <a:r>
                  <a:rPr lang="en-US" sz="1050" dirty="0">
                    <a:latin typeface="Calibri Light" panose="020F0302020204030204" pitchFamily="34" charset="0"/>
                    <a:cs typeface="Calibri Light" panose="020F0302020204030204" pitchFamily="34" charset="0"/>
                  </a:rPr>
                  <a:t>C21</a:t>
                </a:r>
              </a:p>
            </p:txBody>
          </p:sp>
        </p:grpSp>
      </p:grpSp>
      <p:sp>
        <p:nvSpPr>
          <p:cNvPr id="67" name="TextBox 66">
            <a:extLst>
              <a:ext uri="{FF2B5EF4-FFF2-40B4-BE49-F238E27FC236}">
                <a16:creationId xmlns:a16="http://schemas.microsoft.com/office/drawing/2014/main" id="{441595A2-0A97-48C4-9A02-ACA732140CB3}"/>
              </a:ext>
            </a:extLst>
          </p:cNvPr>
          <p:cNvSpPr txBox="1"/>
          <p:nvPr/>
        </p:nvSpPr>
        <p:spPr>
          <a:xfrm>
            <a:off x="1930410" y="2149687"/>
            <a:ext cx="700850" cy="233397"/>
          </a:xfrm>
          <a:prstGeom prst="rect">
            <a:avLst/>
          </a:prstGeom>
          <a:noFill/>
        </p:spPr>
        <p:txBody>
          <a:bodyPr wrap="square" rtlCol="0">
            <a:spAutoFit/>
          </a:bodyPr>
          <a:lstStyle/>
          <a:p>
            <a:pPr algn="ctr">
              <a:lnSpc>
                <a:spcPts val="1050"/>
              </a:lnSpc>
            </a:pPr>
            <a:r>
              <a:rPr lang="en-US" sz="1400" b="1" dirty="0"/>
              <a:t>Esbriet</a:t>
            </a:r>
          </a:p>
        </p:txBody>
      </p:sp>
      <p:sp>
        <p:nvSpPr>
          <p:cNvPr id="68" name="TextBox 67">
            <a:extLst>
              <a:ext uri="{FF2B5EF4-FFF2-40B4-BE49-F238E27FC236}">
                <a16:creationId xmlns:a16="http://schemas.microsoft.com/office/drawing/2014/main" id="{36CA733B-BD57-4599-904D-FCC56CE0C99A}"/>
              </a:ext>
            </a:extLst>
          </p:cNvPr>
          <p:cNvSpPr txBox="1"/>
          <p:nvPr/>
        </p:nvSpPr>
        <p:spPr>
          <a:xfrm>
            <a:off x="3766614" y="2149687"/>
            <a:ext cx="1652172" cy="238783"/>
          </a:xfrm>
          <a:prstGeom prst="rect">
            <a:avLst/>
          </a:prstGeom>
          <a:noFill/>
        </p:spPr>
        <p:txBody>
          <a:bodyPr wrap="square" rtlCol="0">
            <a:spAutoFit/>
          </a:bodyPr>
          <a:lstStyle/>
          <a:p>
            <a:pPr algn="ctr">
              <a:lnSpc>
                <a:spcPts val="1050"/>
              </a:lnSpc>
            </a:pPr>
            <a:r>
              <a:rPr lang="en-US" sz="1400" b="1" dirty="0"/>
              <a:t>Pamrevlumab</a:t>
            </a:r>
          </a:p>
        </p:txBody>
      </p:sp>
      <p:sp>
        <p:nvSpPr>
          <p:cNvPr id="69" name="TextBox 68">
            <a:extLst>
              <a:ext uri="{FF2B5EF4-FFF2-40B4-BE49-F238E27FC236}">
                <a16:creationId xmlns:a16="http://schemas.microsoft.com/office/drawing/2014/main" id="{181A0980-A5F5-4BF8-A972-B1F8CA4A4C99}"/>
              </a:ext>
            </a:extLst>
          </p:cNvPr>
          <p:cNvSpPr txBox="1"/>
          <p:nvPr/>
        </p:nvSpPr>
        <p:spPr>
          <a:xfrm>
            <a:off x="3068577" y="2149687"/>
            <a:ext cx="764701" cy="233397"/>
          </a:xfrm>
          <a:prstGeom prst="rect">
            <a:avLst/>
          </a:prstGeom>
          <a:noFill/>
        </p:spPr>
        <p:txBody>
          <a:bodyPr wrap="square" rtlCol="0">
            <a:spAutoFit/>
          </a:bodyPr>
          <a:lstStyle/>
          <a:p>
            <a:pPr algn="ctr">
              <a:lnSpc>
                <a:spcPts val="1050"/>
              </a:lnSpc>
            </a:pPr>
            <a:r>
              <a:rPr lang="en-US" sz="1400" b="1" dirty="0"/>
              <a:t>Ofev</a:t>
            </a:r>
          </a:p>
        </p:txBody>
      </p:sp>
      <p:sp>
        <p:nvSpPr>
          <p:cNvPr id="70" name="TextBox 69">
            <a:extLst>
              <a:ext uri="{FF2B5EF4-FFF2-40B4-BE49-F238E27FC236}">
                <a16:creationId xmlns:a16="http://schemas.microsoft.com/office/drawing/2014/main" id="{091878FC-718C-43F6-A555-14B6CC7648C0}"/>
              </a:ext>
            </a:extLst>
          </p:cNvPr>
          <p:cNvSpPr txBox="1"/>
          <p:nvPr/>
        </p:nvSpPr>
        <p:spPr>
          <a:xfrm>
            <a:off x="5438016" y="2113111"/>
            <a:ext cx="700850" cy="307777"/>
          </a:xfrm>
          <a:prstGeom prst="rect">
            <a:avLst/>
          </a:prstGeom>
          <a:noFill/>
        </p:spPr>
        <p:txBody>
          <a:bodyPr wrap="square" rtlCol="0">
            <a:spAutoFit/>
          </a:bodyPr>
          <a:lstStyle/>
          <a:p>
            <a:pPr algn="ctr"/>
            <a:r>
              <a:rPr lang="en-US" sz="1400" b="1" dirty="0">
                <a:solidFill>
                  <a:schemeClr val="accent3"/>
                </a:solidFill>
              </a:rPr>
              <a:t>VP01</a:t>
            </a:r>
          </a:p>
        </p:txBody>
      </p:sp>
      <p:sp>
        <p:nvSpPr>
          <p:cNvPr id="3" name="Slide Number Placeholder 2"/>
          <p:cNvSpPr>
            <a:spLocks noGrp="1"/>
          </p:cNvSpPr>
          <p:nvPr>
            <p:ph type="sldNum" sz="quarter" idx="12"/>
          </p:nvPr>
        </p:nvSpPr>
        <p:spPr/>
        <p:txBody>
          <a:bodyPr/>
          <a:lstStyle/>
          <a:p>
            <a:fld id="{791F9E67-69C0-442F-AE74-05852A3629F7}" type="slidenum">
              <a:rPr lang="en-GB" smtClean="0"/>
              <a:t>12</a:t>
            </a:fld>
            <a:endParaRPr lang="en-GB" dirty="0"/>
          </a:p>
        </p:txBody>
      </p:sp>
      <p:sp>
        <p:nvSpPr>
          <p:cNvPr id="22" name="Title 1">
            <a:extLst>
              <a:ext uri="{FF2B5EF4-FFF2-40B4-BE49-F238E27FC236}">
                <a16:creationId xmlns:a16="http://schemas.microsoft.com/office/drawing/2014/main" id="{B5AE0ECC-CDB4-2049-A8BF-94E9C83B2808}"/>
              </a:ext>
            </a:extLst>
          </p:cNvPr>
          <p:cNvSpPr txBox="1">
            <a:spLocks/>
          </p:cNvSpPr>
          <p:nvPr/>
        </p:nvSpPr>
        <p:spPr>
          <a:xfrm>
            <a:off x="611188" y="232987"/>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VP01 </a:t>
            </a:r>
            <a:r>
              <a:rPr lang="en-US" b="1"/>
              <a:t>in bleomycin </a:t>
            </a:r>
            <a:r>
              <a:rPr lang="en-US" b="1" dirty="0"/>
              <a:t>fibrosis treatment model</a:t>
            </a:r>
          </a:p>
        </p:txBody>
      </p:sp>
      <p:sp>
        <p:nvSpPr>
          <p:cNvPr id="28" name="Rectangle 16">
            <a:extLst>
              <a:ext uri="{FF2B5EF4-FFF2-40B4-BE49-F238E27FC236}">
                <a16:creationId xmlns:a16="http://schemas.microsoft.com/office/drawing/2014/main" id="{ED22CD2B-06AC-4E41-A425-A92E38B97950}"/>
              </a:ext>
            </a:extLst>
          </p:cNvPr>
          <p:cNvSpPr/>
          <p:nvPr/>
        </p:nvSpPr>
        <p:spPr>
          <a:xfrm>
            <a:off x="600353" y="932878"/>
            <a:ext cx="7920880" cy="707886"/>
          </a:xfrm>
          <a:prstGeom prst="rect">
            <a:avLst/>
          </a:prstGeom>
        </p:spPr>
        <p:txBody>
          <a:bodyPr wrap="square">
            <a:spAutoFit/>
          </a:bodyPr>
          <a:lstStyle/>
          <a:p>
            <a:r>
              <a:rPr lang="en-US" sz="2000" b="1" dirty="0">
                <a:solidFill>
                  <a:schemeClr val="tx2"/>
                </a:solidFill>
                <a:latin typeface="Calibri" panose="020F0502020204030204" pitchFamily="34" charset="0"/>
                <a:cs typeface="Calibri" panose="020F0502020204030204" pitchFamily="34" charset="0"/>
              </a:rPr>
              <a:t>Reduction of fibrosis compared to competitors</a:t>
            </a:r>
          </a:p>
          <a:p>
            <a:endParaRPr lang="en-US" sz="2000" b="1" dirty="0">
              <a:solidFill>
                <a:schemeClr val="tx2"/>
              </a:solidFill>
              <a:latin typeface="Calibri" panose="020F0502020204030204" pitchFamily="34" charset="0"/>
              <a:cs typeface="Calibri" panose="020F0502020204030204" pitchFamily="34" charset="0"/>
            </a:endParaRPr>
          </a:p>
        </p:txBody>
      </p:sp>
      <p:sp>
        <p:nvSpPr>
          <p:cNvPr id="32" name="Rektangel 31">
            <a:extLst>
              <a:ext uri="{FF2B5EF4-FFF2-40B4-BE49-F238E27FC236}">
                <a16:creationId xmlns:a16="http://schemas.microsoft.com/office/drawing/2014/main" id="{9285D8CB-C0AE-8241-8E80-BF5B5286D0DE}"/>
              </a:ext>
            </a:extLst>
          </p:cNvPr>
          <p:cNvSpPr/>
          <p:nvPr/>
        </p:nvSpPr>
        <p:spPr>
          <a:xfrm>
            <a:off x="834680" y="6350510"/>
            <a:ext cx="5321496" cy="307777"/>
          </a:xfrm>
          <a:prstGeom prst="rect">
            <a:avLst/>
          </a:prstGeom>
          <a:solidFill>
            <a:schemeClr val="bg1"/>
          </a:solidFill>
        </p:spPr>
        <p:txBody>
          <a:bodyPr wrap="square">
            <a:spAutoFit/>
          </a:bodyPr>
          <a:lstStyle/>
          <a:p>
            <a:r>
              <a:rPr lang="en-GB" sz="1400" b="1" dirty="0">
                <a:latin typeface="Calibri Light" panose="020F0302020204030204" pitchFamily="34" charset="0"/>
                <a:cs typeface="Calibri Light" panose="020F0302020204030204" pitchFamily="34" charset="0"/>
              </a:rPr>
              <a:t>VP01 reduces fibrosis more than standard of care in the bleomycin model </a:t>
            </a:r>
          </a:p>
        </p:txBody>
      </p:sp>
      <p:sp>
        <p:nvSpPr>
          <p:cNvPr id="33" name="Ellips 32">
            <a:extLst>
              <a:ext uri="{FF2B5EF4-FFF2-40B4-BE49-F238E27FC236}">
                <a16:creationId xmlns:a16="http://schemas.microsoft.com/office/drawing/2014/main" id="{C2AFE773-1148-D54C-A559-A749011A12DD}"/>
              </a:ext>
            </a:extLst>
          </p:cNvPr>
          <p:cNvSpPr/>
          <p:nvPr/>
        </p:nvSpPr>
        <p:spPr>
          <a:xfrm>
            <a:off x="683567" y="6435723"/>
            <a:ext cx="106571" cy="10657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aphicFrame>
        <p:nvGraphicFramePr>
          <p:cNvPr id="35" name="Chart 65">
            <a:extLst>
              <a:ext uri="{FF2B5EF4-FFF2-40B4-BE49-F238E27FC236}">
                <a16:creationId xmlns:a16="http://schemas.microsoft.com/office/drawing/2014/main" id="{38DEF0AD-74DD-2945-B552-2D626E515253}"/>
              </a:ext>
            </a:extLst>
          </p:cNvPr>
          <p:cNvGraphicFramePr/>
          <p:nvPr>
            <p:extLst>
              <p:ext uri="{D42A27DB-BD31-4B8C-83A1-F6EECF244321}">
                <p14:modId xmlns:p14="http://schemas.microsoft.com/office/powerpoint/2010/main" val="396818033"/>
              </p:ext>
            </p:extLst>
          </p:nvPr>
        </p:nvGraphicFramePr>
        <p:xfrm>
          <a:off x="1420777" y="2662146"/>
          <a:ext cx="4951424" cy="24803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2613213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91F9E67-69C0-442F-AE74-05852A3629F7}" type="slidenum">
              <a:rPr lang="en-GB" smtClean="0"/>
              <a:t>13</a:t>
            </a:fld>
            <a:endParaRPr lang="en-GB" dirty="0"/>
          </a:p>
        </p:txBody>
      </p:sp>
      <p:sp>
        <p:nvSpPr>
          <p:cNvPr id="7" name="Title 1">
            <a:extLst>
              <a:ext uri="{FF2B5EF4-FFF2-40B4-BE49-F238E27FC236}">
                <a16:creationId xmlns:a16="http://schemas.microsoft.com/office/drawing/2014/main" id="{22F2E7D7-9A5C-774D-A29B-49BD69B9A573}"/>
              </a:ext>
            </a:extLst>
          </p:cNvPr>
          <p:cNvSpPr txBox="1">
            <a:spLocks/>
          </p:cNvSpPr>
          <p:nvPr/>
        </p:nvSpPr>
        <p:spPr>
          <a:xfrm>
            <a:off x="611188" y="232987"/>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VP01 product development</a:t>
            </a:r>
          </a:p>
        </p:txBody>
      </p:sp>
      <p:sp>
        <p:nvSpPr>
          <p:cNvPr id="11" name="Content Placeholder 3">
            <a:extLst>
              <a:ext uri="{FF2B5EF4-FFF2-40B4-BE49-F238E27FC236}">
                <a16:creationId xmlns:a16="http://schemas.microsoft.com/office/drawing/2014/main" id="{6E76BC3D-9BA4-124C-AEE5-F9A9319B9A35}"/>
              </a:ext>
            </a:extLst>
          </p:cNvPr>
          <p:cNvSpPr>
            <a:spLocks noGrp="1"/>
          </p:cNvSpPr>
          <p:nvPr>
            <p:ph idx="1"/>
          </p:nvPr>
        </p:nvSpPr>
        <p:spPr>
          <a:xfrm>
            <a:off x="612000" y="835139"/>
            <a:ext cx="7920000" cy="5214486"/>
          </a:xfrm>
        </p:spPr>
        <p:txBody>
          <a:bodyPr/>
          <a:lstStyle/>
          <a:p>
            <a:pPr>
              <a:spcAft>
                <a:spcPts val="0"/>
              </a:spcAft>
            </a:pPr>
            <a:r>
              <a:rPr lang="en-US" sz="1600" dirty="0">
                <a:solidFill>
                  <a:schemeClr val="tx2"/>
                </a:solidFill>
              </a:rPr>
              <a:t>Product protection</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Orphan drug designation and formulation patent applications</a:t>
            </a:r>
          </a:p>
          <a:p>
            <a:pPr>
              <a:spcAft>
                <a:spcPts val="0"/>
              </a:spcAft>
            </a:pPr>
            <a:br>
              <a:rPr lang="en-US" sz="1600" dirty="0">
                <a:solidFill>
                  <a:schemeClr val="tx2"/>
                </a:solidFill>
              </a:rPr>
            </a:br>
            <a:r>
              <a:rPr lang="en-US" sz="1600" dirty="0">
                <a:solidFill>
                  <a:schemeClr val="tx2"/>
                </a:solidFill>
              </a:rPr>
              <a:t>Non-clinical safety</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3 month toxicology in rat, dog, non-human primate</a:t>
            </a:r>
            <a:br>
              <a:rPr lang="en-US" sz="1400" dirty="0">
                <a:latin typeface="Calibri Light" panose="020F0302020204030204" pitchFamily="34" charset="0"/>
                <a:cs typeface="Calibri Light" panose="020F0302020204030204" pitchFamily="34" charset="0"/>
              </a:rPr>
            </a:br>
            <a:endParaRPr lang="en-US" sz="1400" dirty="0">
              <a:latin typeface="Calibri Light" panose="020F0302020204030204" pitchFamily="34" charset="0"/>
              <a:cs typeface="Calibri Light" panose="020F0302020204030204" pitchFamily="34" charset="0"/>
            </a:endParaRPr>
          </a:p>
          <a:p>
            <a:pPr>
              <a:spcAft>
                <a:spcPts val="0"/>
              </a:spcAft>
            </a:pPr>
            <a:r>
              <a:rPr lang="en-US" sz="1600" dirty="0">
                <a:solidFill>
                  <a:schemeClr val="tx2"/>
                </a:solidFill>
              </a:rPr>
              <a:t>CMC</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Developed as an immediate- release dry capsule</a:t>
            </a:r>
          </a:p>
          <a:p>
            <a:pPr>
              <a:spcAft>
                <a:spcPts val="0"/>
              </a:spcAft>
            </a:pPr>
            <a:br>
              <a:rPr lang="en-US" sz="1600" dirty="0">
                <a:solidFill>
                  <a:schemeClr val="tx2"/>
                </a:solidFill>
              </a:rPr>
            </a:br>
            <a:r>
              <a:rPr lang="en-US" sz="1600" dirty="0">
                <a:solidFill>
                  <a:schemeClr val="tx2"/>
                </a:solidFill>
              </a:rPr>
              <a:t>Phase I</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3 phase I studies up to 200 mg bid</a:t>
            </a:r>
          </a:p>
          <a:p>
            <a:pPr marL="614363" lvl="2" indent="-342900">
              <a:spcAft>
                <a:spcPts val="0"/>
              </a:spcAft>
            </a:pPr>
            <a:r>
              <a:rPr lang="en-US" sz="1400" dirty="0">
                <a:latin typeface="Calibri Light" panose="020F0302020204030204" pitchFamily="34" charset="0"/>
                <a:cs typeface="Calibri Light" panose="020F0302020204030204" pitchFamily="34" charset="0"/>
              </a:rPr>
              <a:t>No serious adverse events, no G-I intolerability</a:t>
            </a:r>
          </a:p>
          <a:p>
            <a:pPr marL="614363" lvl="2" indent="-342900">
              <a:spcAft>
                <a:spcPts val="0"/>
              </a:spcAft>
            </a:pPr>
            <a:r>
              <a:rPr lang="en-US" sz="1400" dirty="0">
                <a:latin typeface="Calibri Light" panose="020F0302020204030204" pitchFamily="34" charset="0"/>
                <a:cs typeface="Calibri Light" panose="020F0302020204030204" pitchFamily="34" charset="0"/>
              </a:rPr>
              <a:t>Thorough cardiovascular monitoring</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Food interaction</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Sufficient exposure for AT2R activation</a:t>
            </a:r>
          </a:p>
          <a:p>
            <a:pPr>
              <a:spcAft>
                <a:spcPts val="0"/>
              </a:spcAft>
            </a:pPr>
            <a:r>
              <a:rPr lang="en-US" sz="1600" dirty="0">
                <a:solidFill>
                  <a:schemeClr val="tx2"/>
                </a:solidFill>
              </a:rPr>
              <a:t>Phase II</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Mechanistic study in SSc ongoing</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Proof of concept in IPF approved by regulatory agency</a:t>
            </a:r>
          </a:p>
        </p:txBody>
      </p:sp>
      <p:sp>
        <p:nvSpPr>
          <p:cNvPr id="23" name="Rektangel 22">
            <a:extLst>
              <a:ext uri="{FF2B5EF4-FFF2-40B4-BE49-F238E27FC236}">
                <a16:creationId xmlns:a16="http://schemas.microsoft.com/office/drawing/2014/main" id="{652AE15C-9ED6-1745-98AB-172744EF39E4}"/>
              </a:ext>
            </a:extLst>
          </p:cNvPr>
          <p:cNvSpPr/>
          <p:nvPr/>
        </p:nvSpPr>
        <p:spPr>
          <a:xfrm>
            <a:off x="834680" y="6350510"/>
            <a:ext cx="5321496" cy="307777"/>
          </a:xfrm>
          <a:prstGeom prst="rect">
            <a:avLst/>
          </a:prstGeom>
          <a:solidFill>
            <a:schemeClr val="bg1"/>
          </a:solidFill>
        </p:spPr>
        <p:txBody>
          <a:bodyPr wrap="square">
            <a:spAutoFit/>
          </a:bodyPr>
          <a:lstStyle/>
          <a:p>
            <a:r>
              <a:rPr lang="en-GB" sz="1400" b="1" dirty="0">
                <a:latin typeface="Calibri Light" panose="020F0302020204030204" pitchFamily="34" charset="0"/>
                <a:cs typeface="Calibri Light" panose="020F0302020204030204" pitchFamily="34" charset="0"/>
              </a:rPr>
              <a:t>Safe and well tolerated at clinical study dose</a:t>
            </a:r>
          </a:p>
        </p:txBody>
      </p:sp>
      <p:sp>
        <p:nvSpPr>
          <p:cNvPr id="24" name="Ellips 23">
            <a:extLst>
              <a:ext uri="{FF2B5EF4-FFF2-40B4-BE49-F238E27FC236}">
                <a16:creationId xmlns:a16="http://schemas.microsoft.com/office/drawing/2014/main" id="{ACAB51A8-8031-E345-A3FF-B1836B9D5A79}"/>
              </a:ext>
            </a:extLst>
          </p:cNvPr>
          <p:cNvSpPr/>
          <p:nvPr/>
        </p:nvSpPr>
        <p:spPr>
          <a:xfrm>
            <a:off x="683567" y="6435723"/>
            <a:ext cx="106571" cy="10657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00316752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91F9E67-69C0-442F-AE74-05852A3629F7}" type="slidenum">
              <a:rPr lang="en-GB" smtClean="0"/>
              <a:t>14</a:t>
            </a:fld>
            <a:endParaRPr lang="en-GB" dirty="0"/>
          </a:p>
        </p:txBody>
      </p:sp>
      <p:sp>
        <p:nvSpPr>
          <p:cNvPr id="7" name="Title 1">
            <a:extLst>
              <a:ext uri="{FF2B5EF4-FFF2-40B4-BE49-F238E27FC236}">
                <a16:creationId xmlns:a16="http://schemas.microsoft.com/office/drawing/2014/main" id="{22F2E7D7-9A5C-774D-A29B-49BD69B9A573}"/>
              </a:ext>
            </a:extLst>
          </p:cNvPr>
          <p:cNvSpPr txBox="1">
            <a:spLocks/>
          </p:cNvSpPr>
          <p:nvPr/>
        </p:nvSpPr>
        <p:spPr>
          <a:xfrm>
            <a:off x="611188" y="232987"/>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VP03 – VP01 follow up compounds</a:t>
            </a:r>
          </a:p>
        </p:txBody>
      </p:sp>
      <p:sp>
        <p:nvSpPr>
          <p:cNvPr id="11" name="Content Placeholder 3">
            <a:extLst>
              <a:ext uri="{FF2B5EF4-FFF2-40B4-BE49-F238E27FC236}">
                <a16:creationId xmlns:a16="http://schemas.microsoft.com/office/drawing/2014/main" id="{6E76BC3D-9BA4-124C-AEE5-F9A9319B9A35}"/>
              </a:ext>
            </a:extLst>
          </p:cNvPr>
          <p:cNvSpPr>
            <a:spLocks noGrp="1"/>
          </p:cNvSpPr>
          <p:nvPr>
            <p:ph idx="1"/>
          </p:nvPr>
        </p:nvSpPr>
        <p:spPr>
          <a:xfrm>
            <a:off x="612000" y="1052736"/>
            <a:ext cx="7920000" cy="4374256"/>
          </a:xfrm>
        </p:spPr>
        <p:txBody>
          <a:bodyPr/>
          <a:lstStyle/>
          <a:p>
            <a:pPr>
              <a:spcAft>
                <a:spcPts val="0"/>
              </a:spcAft>
            </a:pPr>
            <a:r>
              <a:rPr lang="en-US" sz="1600" dirty="0">
                <a:solidFill>
                  <a:schemeClr val="tx2"/>
                </a:solidFill>
              </a:rPr>
              <a:t>Rational</a:t>
            </a:r>
          </a:p>
          <a:p>
            <a:pPr marL="342900" lvl="1" indent="-342900">
              <a:spcAft>
                <a:spcPts val="0"/>
              </a:spcAft>
              <a:buClr>
                <a:schemeClr val="bg2"/>
              </a:buClr>
              <a:buFont typeface="Courier New" panose="02070309020205020404" pitchFamily="49" charset="0"/>
              <a:buChar char="o"/>
            </a:pPr>
            <a:r>
              <a:rPr lang="en-US" sz="1400">
                <a:latin typeface="Calibri Light" panose="020F0302020204030204" pitchFamily="34" charset="0"/>
                <a:cs typeface="Calibri Light" panose="020F0302020204030204" pitchFamily="34" charset="0"/>
              </a:rPr>
              <a:t>VP01 only has orphan </a:t>
            </a:r>
            <a:r>
              <a:rPr lang="en-US" sz="1400" dirty="0">
                <a:latin typeface="Calibri Light" panose="020F0302020204030204" pitchFamily="34" charset="0"/>
                <a:cs typeface="Calibri Light" panose="020F0302020204030204" pitchFamily="34" charset="0"/>
              </a:rPr>
              <a:t>drug designation for product protection (7-10 years)</a:t>
            </a:r>
          </a:p>
          <a:p>
            <a:pPr marL="342900" lvl="1" indent="-342900">
              <a:spcAft>
                <a:spcPts val="0"/>
              </a:spcAft>
              <a:buClr>
                <a:schemeClr val="bg2"/>
              </a:buClr>
              <a:buFont typeface="Courier New" panose="02070309020205020404" pitchFamily="49" charset="0"/>
              <a:buChar char="o"/>
            </a:pPr>
            <a:r>
              <a:rPr lang="en-US" sz="1400">
                <a:latin typeface="Calibri Light" panose="020F0302020204030204" pitchFamily="34" charset="0"/>
                <a:cs typeface="Calibri Light" panose="020F0302020204030204" pitchFamily="34" charset="0"/>
              </a:rPr>
              <a:t>VP01 has </a:t>
            </a:r>
            <a:r>
              <a:rPr lang="en-US" sz="1400" dirty="0">
                <a:latin typeface="Calibri Light" panose="020F0302020204030204" pitchFamily="34" charset="0"/>
                <a:cs typeface="Calibri Light" panose="020F0302020204030204" pitchFamily="34" charset="0"/>
              </a:rPr>
              <a:t>some limitations </a:t>
            </a:r>
            <a:r>
              <a:rPr lang="en-US" sz="1400">
                <a:latin typeface="Calibri Light" panose="020F0302020204030204" pitchFamily="34" charset="0"/>
                <a:cs typeface="Calibri Light" panose="020F0302020204030204" pitchFamily="34" charset="0"/>
              </a:rPr>
              <a:t>with regard </a:t>
            </a:r>
            <a:r>
              <a:rPr lang="en-US" sz="1400" dirty="0">
                <a:latin typeface="Calibri Light" panose="020F0302020204030204" pitchFamily="34" charset="0"/>
                <a:cs typeface="Calibri Light" panose="020F0302020204030204" pitchFamily="34" charset="0"/>
              </a:rPr>
              <a:t>to drug-drug interactions</a:t>
            </a:r>
          </a:p>
          <a:p>
            <a:pPr>
              <a:spcAft>
                <a:spcPts val="0"/>
              </a:spcAft>
            </a:pPr>
            <a:br>
              <a:rPr lang="en-US" sz="1600" dirty="0">
                <a:solidFill>
                  <a:schemeClr val="tx2"/>
                </a:solidFill>
              </a:rPr>
            </a:br>
            <a:r>
              <a:rPr lang="en-US" sz="1600" dirty="0">
                <a:solidFill>
                  <a:schemeClr val="tx2"/>
                </a:solidFill>
              </a:rPr>
              <a:t>Chemistry</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There is a limited </a:t>
            </a:r>
            <a:r>
              <a:rPr lang="en-US" sz="1400">
                <a:latin typeface="Calibri Light" panose="020F0302020204030204" pitchFamily="34" charset="0"/>
                <a:cs typeface="Calibri Light" panose="020F0302020204030204" pitchFamily="34" charset="0"/>
              </a:rPr>
              <a:t>space for novel chemistry</a:t>
            </a:r>
            <a:endParaRPr lang="en-US" sz="1400" dirty="0">
              <a:latin typeface="Calibri Light" panose="020F0302020204030204" pitchFamily="34" charset="0"/>
              <a:cs typeface="Calibri Light" panose="020F0302020204030204" pitchFamily="34" charset="0"/>
            </a:endParaRPr>
          </a:p>
          <a:p>
            <a:pPr marL="342900" lvl="1" indent="-342900">
              <a:spcAft>
                <a:spcPts val="0"/>
              </a:spcAft>
              <a:buClr>
                <a:schemeClr val="bg2"/>
              </a:buClr>
              <a:buFont typeface="Courier New" panose="02070309020205020404" pitchFamily="49" charset="0"/>
              <a:buChar char="o"/>
            </a:pPr>
            <a:r>
              <a:rPr lang="en-US" sz="1400">
                <a:latin typeface="Calibri Light" panose="020F0302020204030204" pitchFamily="34" charset="0"/>
                <a:cs typeface="Calibri Light" panose="020F0302020204030204" pitchFamily="34" charset="0"/>
              </a:rPr>
              <a:t>New proprietary classes </a:t>
            </a:r>
            <a:r>
              <a:rPr lang="en-US" sz="1400" dirty="0">
                <a:latin typeface="Calibri Light" panose="020F0302020204030204" pitchFamily="34" charset="0"/>
                <a:cs typeface="Calibri Light" panose="020F0302020204030204" pitchFamily="34" charset="0"/>
              </a:rPr>
              <a:t>of </a:t>
            </a:r>
            <a:r>
              <a:rPr lang="en-US" sz="1400">
                <a:latin typeface="Calibri Light" panose="020F0302020204030204" pitchFamily="34" charset="0"/>
                <a:cs typeface="Calibri Light" panose="020F0302020204030204" pitchFamily="34" charset="0"/>
              </a:rPr>
              <a:t>compounds have </a:t>
            </a:r>
            <a:r>
              <a:rPr lang="en-US" sz="1400" dirty="0">
                <a:latin typeface="Calibri Light" panose="020F0302020204030204" pitchFamily="34" charset="0"/>
                <a:cs typeface="Calibri Light" panose="020F0302020204030204" pitchFamily="34" charset="0"/>
              </a:rPr>
              <a:t>been </a:t>
            </a:r>
            <a:r>
              <a:rPr lang="en-US" sz="1400">
                <a:latin typeface="Calibri Light" panose="020F0302020204030204" pitchFamily="34" charset="0"/>
                <a:cs typeface="Calibri Light" panose="020F0302020204030204" pitchFamily="34" charset="0"/>
              </a:rPr>
              <a:t>developed </a:t>
            </a:r>
            <a:br>
              <a:rPr lang="en-US" sz="1400">
                <a:latin typeface="Calibri Light" panose="020F0302020204030204" pitchFamily="34" charset="0"/>
                <a:cs typeface="Calibri Light" panose="020F0302020204030204" pitchFamily="34" charset="0"/>
              </a:rPr>
            </a:br>
            <a:r>
              <a:rPr lang="en-US" sz="1400">
                <a:latin typeface="Calibri Light" panose="020F0302020204030204" pitchFamily="34" charset="0"/>
                <a:cs typeface="Calibri Light" panose="020F0302020204030204" pitchFamily="34" charset="0"/>
              </a:rPr>
              <a:t>and these will have NCE patent protection </a:t>
            </a:r>
            <a:r>
              <a:rPr lang="en-US" sz="1400" dirty="0">
                <a:latin typeface="Calibri Light" panose="020F0302020204030204" pitchFamily="34" charset="0"/>
                <a:cs typeface="Calibri Light" panose="020F0302020204030204" pitchFamily="34" charset="0"/>
              </a:rPr>
              <a:t>to 2040 and beyond</a:t>
            </a:r>
          </a:p>
          <a:p>
            <a:pPr>
              <a:spcAft>
                <a:spcPts val="0"/>
              </a:spcAft>
            </a:pPr>
            <a:r>
              <a:rPr lang="en-US" sz="1600" dirty="0">
                <a:solidFill>
                  <a:schemeClr val="tx2"/>
                </a:solidFill>
              </a:rPr>
              <a:t>Properties</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Similar receptor selectivity as VP01 (C21)</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Less drug-drug interaction</a:t>
            </a:r>
          </a:p>
          <a:p>
            <a:pPr>
              <a:spcAft>
                <a:spcPts val="0"/>
              </a:spcAft>
            </a:pPr>
            <a:br>
              <a:rPr lang="en-US" sz="1600" dirty="0">
                <a:solidFill>
                  <a:schemeClr val="tx2"/>
                </a:solidFill>
              </a:rPr>
            </a:br>
            <a:r>
              <a:rPr lang="en-US" sz="1600" dirty="0">
                <a:solidFill>
                  <a:schemeClr val="tx2"/>
                </a:solidFill>
              </a:rPr>
              <a:t>Status</a:t>
            </a:r>
          </a:p>
          <a:p>
            <a:pPr marL="342900" lvl="1" indent="-342900">
              <a:spcAft>
                <a:spcPts val="0"/>
              </a:spcAft>
              <a:buClr>
                <a:schemeClr val="bg2"/>
              </a:buClr>
              <a:buFont typeface="Courier New" panose="02070309020205020404" pitchFamily="49" charset="0"/>
              <a:buChar char="o"/>
            </a:pPr>
            <a:r>
              <a:rPr lang="en-US" sz="1400">
                <a:latin typeface="Calibri Light" panose="020F0302020204030204" pitchFamily="34" charset="0"/>
                <a:cs typeface="Calibri Light" panose="020F0302020204030204" pitchFamily="34" charset="0"/>
              </a:rPr>
              <a:t>Initiating scale-up </a:t>
            </a:r>
            <a:r>
              <a:rPr lang="en-US" sz="1400" dirty="0">
                <a:latin typeface="Calibri Light" panose="020F0302020204030204" pitchFamily="34" charset="0"/>
                <a:cs typeface="Calibri Light" panose="020F0302020204030204" pitchFamily="34" charset="0"/>
              </a:rPr>
              <a:t>chemistry</a:t>
            </a:r>
          </a:p>
          <a:p>
            <a:pPr marL="342900" lvl="1" indent="-342900">
              <a:spcAft>
                <a:spcPts val="0"/>
              </a:spcAft>
              <a:buClr>
                <a:schemeClr val="bg2"/>
              </a:buClr>
              <a:buFont typeface="Courier New" panose="02070309020205020404" pitchFamily="49" charset="0"/>
              <a:buChar char="o"/>
            </a:pPr>
            <a:r>
              <a:rPr lang="en-US" sz="1400" dirty="0">
                <a:latin typeface="Calibri Light" panose="020F0302020204030204" pitchFamily="34" charset="0"/>
                <a:cs typeface="Calibri Light" panose="020F0302020204030204" pitchFamily="34" charset="0"/>
              </a:rPr>
              <a:t>Preparing for GLP toxicology</a:t>
            </a:r>
          </a:p>
        </p:txBody>
      </p:sp>
      <p:sp>
        <p:nvSpPr>
          <p:cNvPr id="23" name="Rektangel 22">
            <a:extLst>
              <a:ext uri="{FF2B5EF4-FFF2-40B4-BE49-F238E27FC236}">
                <a16:creationId xmlns:a16="http://schemas.microsoft.com/office/drawing/2014/main" id="{652AE15C-9ED6-1745-98AB-172744EF39E4}"/>
              </a:ext>
            </a:extLst>
          </p:cNvPr>
          <p:cNvSpPr/>
          <p:nvPr/>
        </p:nvSpPr>
        <p:spPr>
          <a:xfrm>
            <a:off x="834680" y="6350510"/>
            <a:ext cx="6833664" cy="307777"/>
          </a:xfrm>
          <a:prstGeom prst="rect">
            <a:avLst/>
          </a:prstGeom>
          <a:solidFill>
            <a:schemeClr val="bg1"/>
          </a:solidFill>
        </p:spPr>
        <p:txBody>
          <a:bodyPr wrap="square">
            <a:spAutoFit/>
          </a:bodyPr>
          <a:lstStyle/>
          <a:p>
            <a:r>
              <a:rPr lang="en-GB" sz="1400" b="1" dirty="0">
                <a:latin typeface="Calibri Light" panose="020F0302020204030204" pitchFamily="34" charset="0"/>
                <a:cs typeface="Calibri Light" panose="020F0302020204030204" pitchFamily="34" charset="0"/>
              </a:rPr>
              <a:t>Vicore is aiming at having </a:t>
            </a:r>
            <a:r>
              <a:rPr lang="en-GB" sz="1400" b="1">
                <a:latin typeface="Calibri Light" panose="020F0302020204030204" pitchFamily="34" charset="0"/>
                <a:cs typeface="Calibri Light" panose="020F0302020204030204" pitchFamily="34" charset="0"/>
              </a:rPr>
              <a:t>a follow-up </a:t>
            </a:r>
            <a:r>
              <a:rPr lang="en-GB" sz="1400" b="1" dirty="0">
                <a:latin typeface="Calibri Light" panose="020F0302020204030204" pitchFamily="34" charset="0"/>
                <a:cs typeface="Calibri Light" panose="020F0302020204030204" pitchFamily="34" charset="0"/>
              </a:rPr>
              <a:t>compound ready when the IPF phase II study reads out</a:t>
            </a:r>
          </a:p>
        </p:txBody>
      </p:sp>
      <p:sp>
        <p:nvSpPr>
          <p:cNvPr id="24" name="Ellips 23">
            <a:extLst>
              <a:ext uri="{FF2B5EF4-FFF2-40B4-BE49-F238E27FC236}">
                <a16:creationId xmlns:a16="http://schemas.microsoft.com/office/drawing/2014/main" id="{ACAB51A8-8031-E345-A3FF-B1836B9D5A79}"/>
              </a:ext>
            </a:extLst>
          </p:cNvPr>
          <p:cNvSpPr/>
          <p:nvPr/>
        </p:nvSpPr>
        <p:spPr>
          <a:xfrm>
            <a:off x="683567" y="6435723"/>
            <a:ext cx="106571" cy="10657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01374706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791F9E67-69C0-442F-AE74-05852A3629F7}" type="slidenum">
              <a:rPr lang="en-GB" smtClean="0"/>
              <a:t>15</a:t>
            </a:fld>
            <a:endParaRPr lang="en-GB" dirty="0"/>
          </a:p>
        </p:txBody>
      </p:sp>
      <p:sp>
        <p:nvSpPr>
          <p:cNvPr id="7" name="Title 4">
            <a:extLst>
              <a:ext uri="{FF2B5EF4-FFF2-40B4-BE49-F238E27FC236}">
                <a16:creationId xmlns:a16="http://schemas.microsoft.com/office/drawing/2014/main" id="{E4B286F2-037A-B54F-8D03-16AFE88579DF}"/>
              </a:ext>
            </a:extLst>
          </p:cNvPr>
          <p:cNvSpPr txBox="1">
            <a:spLocks/>
          </p:cNvSpPr>
          <p:nvPr/>
        </p:nvSpPr>
        <p:spPr>
          <a:xfrm>
            <a:off x="611188" y="2664612"/>
            <a:ext cx="5905028"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b="0" i="0" kern="1200">
                <a:solidFill>
                  <a:schemeClr val="tx2"/>
                </a:solidFill>
                <a:latin typeface="+mj-lt"/>
                <a:ea typeface="+mj-ea"/>
                <a:cs typeface="+mj-cs"/>
              </a:defRPr>
            </a:lvl1pPr>
          </a:lstStyle>
          <a:p>
            <a:r>
              <a:rPr lang="en-US" b="1" dirty="0"/>
              <a:t>VP01</a:t>
            </a:r>
          </a:p>
        </p:txBody>
      </p:sp>
      <p:sp>
        <p:nvSpPr>
          <p:cNvPr id="8" name="Subtitle 5">
            <a:extLst>
              <a:ext uri="{FF2B5EF4-FFF2-40B4-BE49-F238E27FC236}">
                <a16:creationId xmlns:a16="http://schemas.microsoft.com/office/drawing/2014/main" id="{50EAD2C0-BDC5-1A42-BB1B-90D4C2F8D4C3}"/>
              </a:ext>
            </a:extLst>
          </p:cNvPr>
          <p:cNvSpPr txBox="1">
            <a:spLocks/>
          </p:cNvSpPr>
          <p:nvPr/>
        </p:nvSpPr>
        <p:spPr>
          <a:xfrm>
            <a:off x="611188" y="3356992"/>
            <a:ext cx="6121052" cy="422405"/>
          </a:xfrm>
          <a:prstGeom prst="rect">
            <a:avLst/>
          </a:prstGeom>
        </p:spPr>
        <p:txBody>
          <a:bodyPr vert="horz" lIns="72000" tIns="72000" rIns="72000" bIns="72000" rtlCol="0">
            <a:spAutoFit/>
          </a:bodyPr>
          <a:lstStyle>
            <a:lvl1pPr marL="0" indent="0" algn="l" defTabSz="914400" rtl="0" eaLnBrk="1" latinLnBrk="0" hangingPunct="1">
              <a:lnSpc>
                <a:spcPct val="90000"/>
              </a:lnSpc>
              <a:spcBef>
                <a:spcPts val="0"/>
              </a:spcBef>
              <a:spcAft>
                <a:spcPts val="300"/>
              </a:spcAft>
              <a:buFont typeface="Arial" panose="020B0604020202020204" pitchFamily="34" charset="0"/>
              <a:buNone/>
              <a:defRPr sz="1200" b="0" kern="1200">
                <a:solidFill>
                  <a:schemeClr val="bg2"/>
                </a:solidFill>
                <a:latin typeface="+mn-lt"/>
                <a:ea typeface="+mn-ea"/>
                <a:cs typeface="+mn-cs"/>
              </a:defRPr>
            </a:lvl1pPr>
            <a:lvl2pPr marL="457200" indent="0" algn="ctr" defTabSz="914400" rtl="0" eaLnBrk="1" latinLnBrk="0" hangingPunct="1">
              <a:lnSpc>
                <a:spcPct val="90000"/>
              </a:lnSpc>
              <a:spcBef>
                <a:spcPts val="600"/>
              </a:spcBef>
              <a:spcAft>
                <a:spcPts val="300"/>
              </a:spcAft>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90000"/>
              </a:lnSpc>
              <a:spcBef>
                <a:spcPts val="600"/>
              </a:spcBef>
              <a:spcAft>
                <a:spcPts val="300"/>
              </a:spcAft>
              <a:buClr>
                <a:schemeClr val="bg2"/>
              </a:buClr>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90000"/>
              </a:lnSpc>
              <a:spcBef>
                <a:spcPts val="300"/>
              </a:spcBef>
              <a:spcAft>
                <a:spcPts val="300"/>
              </a:spcAft>
              <a:buClr>
                <a:schemeClr val="tx2"/>
              </a:buClr>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90000"/>
              </a:lnSpc>
              <a:spcBef>
                <a:spcPts val="300"/>
              </a:spcBef>
              <a:spcAft>
                <a:spcPts val="300"/>
              </a:spcAft>
              <a:buClr>
                <a:schemeClr val="accent3"/>
              </a:buClr>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solidFill>
                  <a:schemeClr val="tx2"/>
                </a:solidFill>
                <a:latin typeface="Calibri Light" panose="020F0302020204030204" pitchFamily="34" charset="0"/>
                <a:cs typeface="Calibri Light" panose="020F0302020204030204" pitchFamily="34" charset="0"/>
              </a:rPr>
              <a:t>A novel treatment for COVID-19</a:t>
            </a:r>
          </a:p>
        </p:txBody>
      </p:sp>
    </p:spTree>
    <p:extLst>
      <p:ext uri="{BB962C8B-B14F-4D97-AF65-F5344CB8AC3E}">
        <p14:creationId xmlns:p14="http://schemas.microsoft.com/office/powerpoint/2010/main" val="264108550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91F9E67-69C0-442F-AE74-05852A3629F7}" type="slidenum">
              <a:rPr lang="en-GB" smtClean="0"/>
              <a:t>16</a:t>
            </a:fld>
            <a:endParaRPr lang="en-GB" dirty="0"/>
          </a:p>
        </p:txBody>
      </p:sp>
      <p:sp>
        <p:nvSpPr>
          <p:cNvPr id="6" name="TextBox 5"/>
          <p:cNvSpPr txBox="1"/>
          <p:nvPr/>
        </p:nvSpPr>
        <p:spPr>
          <a:xfrm>
            <a:off x="611188" y="1813714"/>
            <a:ext cx="5334153" cy="3139321"/>
          </a:xfrm>
          <a:prstGeom prst="rect">
            <a:avLst/>
          </a:prstGeom>
          <a:noFill/>
        </p:spPr>
        <p:txBody>
          <a:bodyPr wrap="none" rtlCol="0">
            <a:spAutoFit/>
          </a:bodyPr>
          <a:lstStyle/>
          <a:p>
            <a:pPr marL="285750" indent="-285750">
              <a:spcAft>
                <a:spcPts val="600"/>
              </a:spcAft>
              <a:buClr>
                <a:schemeClr val="bg2"/>
              </a:buClr>
              <a:buFont typeface="Courier New" panose="02070309020205020404" pitchFamily="49" charset="0"/>
              <a:buChar char="o"/>
            </a:pPr>
            <a:r>
              <a:rPr lang="en-US" sz="1400" b="1" dirty="0"/>
              <a:t>It primarily affects the upper airways</a:t>
            </a:r>
          </a:p>
          <a:p>
            <a:pPr marL="742950" lvl="1" indent="-285750">
              <a:spcAft>
                <a:spcPts val="600"/>
              </a:spcAft>
              <a:buClr>
                <a:schemeClr val="bg2"/>
              </a:buClr>
              <a:buFont typeface="Arial" panose="020B0604020202020204" pitchFamily="34" charset="0"/>
              <a:buChar char="•"/>
            </a:pPr>
            <a:r>
              <a:rPr lang="en-US" sz="1400" dirty="0">
                <a:latin typeface="Calibri Light" panose="020F0302020204030204" pitchFamily="34" charset="0"/>
                <a:cs typeface="Calibri Light" panose="020F0302020204030204" pitchFamily="34" charset="0"/>
              </a:rPr>
              <a:t>Dry cough and fever are main initial symptoms</a:t>
            </a:r>
            <a:br>
              <a:rPr lang="en-US" sz="1400" dirty="0">
                <a:latin typeface="Calibri Light" panose="020F0302020204030204" pitchFamily="34" charset="0"/>
                <a:cs typeface="Calibri Light" panose="020F0302020204030204" pitchFamily="34" charset="0"/>
              </a:rPr>
            </a:br>
            <a:endParaRPr lang="en-US" sz="1400" dirty="0">
              <a:latin typeface="Calibri Light" panose="020F0302020204030204" pitchFamily="34" charset="0"/>
              <a:cs typeface="Calibri Light" panose="020F0302020204030204" pitchFamily="34" charset="0"/>
            </a:endParaRPr>
          </a:p>
          <a:p>
            <a:pPr marL="285750" indent="-285750">
              <a:spcAft>
                <a:spcPts val="600"/>
              </a:spcAft>
              <a:buClr>
                <a:schemeClr val="bg2"/>
              </a:buClr>
              <a:buFont typeface="Courier New" panose="02070309020205020404" pitchFamily="49" charset="0"/>
              <a:buChar char="o"/>
            </a:pPr>
            <a:r>
              <a:rPr lang="en-US" sz="1400" b="1" dirty="0"/>
              <a:t>After a few days, some patients deteriorate rapidly</a:t>
            </a:r>
          </a:p>
          <a:p>
            <a:pPr marL="742950" lvl="1" indent="-285750">
              <a:spcAft>
                <a:spcPts val="600"/>
              </a:spcAft>
              <a:buClr>
                <a:schemeClr val="bg2"/>
              </a:buClr>
              <a:buFont typeface="Arial" panose="020B0604020202020204" pitchFamily="34" charset="0"/>
              <a:buChar char="•"/>
            </a:pPr>
            <a:r>
              <a:rPr lang="en-US" sz="1400" dirty="0">
                <a:latin typeface="Calibri Light" panose="020F0302020204030204" pitchFamily="34" charset="0"/>
                <a:cs typeface="Calibri Light" panose="020F0302020204030204" pitchFamily="34" charset="0"/>
              </a:rPr>
              <a:t>The disease changes from an upper respiratory tract</a:t>
            </a:r>
            <a:br>
              <a:rPr lang="en-US" sz="1400" dirty="0">
                <a:latin typeface="Calibri Light" panose="020F0302020204030204" pitchFamily="34" charset="0"/>
                <a:cs typeface="Calibri Light" panose="020F0302020204030204" pitchFamily="34" charset="0"/>
              </a:rPr>
            </a:br>
            <a:r>
              <a:rPr lang="en-US" sz="1400" dirty="0">
                <a:latin typeface="Calibri Light" panose="020F0302020204030204" pitchFamily="34" charset="0"/>
                <a:cs typeface="Calibri Light" panose="020F0302020204030204" pitchFamily="34" charset="0"/>
              </a:rPr>
              <a:t>infection to also involve the lungs</a:t>
            </a:r>
          </a:p>
          <a:p>
            <a:pPr marL="742950" lvl="1" indent="-285750">
              <a:spcAft>
                <a:spcPts val="600"/>
              </a:spcAft>
              <a:buClr>
                <a:schemeClr val="bg2"/>
              </a:buClr>
              <a:buFont typeface="Arial" panose="020B0604020202020204" pitchFamily="34" charset="0"/>
              <a:buChar char="•"/>
            </a:pPr>
            <a:r>
              <a:rPr lang="en-US" sz="1400" dirty="0">
                <a:latin typeface="Calibri Light" panose="020F0302020204030204" pitchFamily="34" charset="0"/>
                <a:cs typeface="Calibri Light" panose="020F0302020204030204" pitchFamily="34" charset="0"/>
              </a:rPr>
              <a:t>A cytokine storm leads to acute respiratory distress with low</a:t>
            </a:r>
            <a:br>
              <a:rPr lang="en-US" sz="1400" dirty="0">
                <a:latin typeface="Calibri Light" panose="020F0302020204030204" pitchFamily="34" charset="0"/>
                <a:cs typeface="Calibri Light" panose="020F0302020204030204" pitchFamily="34" charset="0"/>
              </a:rPr>
            </a:br>
            <a:r>
              <a:rPr lang="en-US" sz="1400" dirty="0">
                <a:latin typeface="Calibri Light" panose="020F0302020204030204" pitchFamily="34" charset="0"/>
                <a:cs typeface="Calibri Light" panose="020F0302020204030204" pitchFamily="34" charset="0"/>
              </a:rPr>
              <a:t>oxygenation and multiorgan failure</a:t>
            </a:r>
            <a:br>
              <a:rPr lang="en-US" sz="1400" dirty="0">
                <a:solidFill>
                  <a:schemeClr val="bg2"/>
                </a:solidFill>
              </a:rPr>
            </a:br>
            <a:r>
              <a:rPr lang="en-US" sz="1400" dirty="0"/>
              <a:t> </a:t>
            </a:r>
          </a:p>
          <a:p>
            <a:pPr marL="285750" indent="-285750">
              <a:spcAft>
                <a:spcPts val="600"/>
              </a:spcAft>
              <a:buClr>
                <a:schemeClr val="bg2"/>
              </a:buClr>
              <a:buFont typeface="Courier New" panose="02070309020205020404" pitchFamily="49" charset="0"/>
              <a:buChar char="o"/>
            </a:pPr>
            <a:r>
              <a:rPr lang="en-US" sz="1400" b="1" dirty="0"/>
              <a:t>More contagious than common flu or SARS</a:t>
            </a:r>
            <a:br>
              <a:rPr lang="en-US" sz="1400" b="1" dirty="0"/>
            </a:br>
            <a:endParaRPr lang="en-US" sz="1400" b="1" dirty="0"/>
          </a:p>
          <a:p>
            <a:pPr marL="285750" indent="-285750">
              <a:spcAft>
                <a:spcPts val="600"/>
              </a:spcAft>
              <a:buClr>
                <a:schemeClr val="bg2"/>
              </a:buClr>
              <a:buFont typeface="Courier New" panose="02070309020205020404" pitchFamily="49" charset="0"/>
              <a:buChar char="o"/>
            </a:pPr>
            <a:r>
              <a:rPr lang="en-US" sz="1400" b="1" dirty="0"/>
              <a:t>Mortality is estimated to 1 %</a:t>
            </a:r>
          </a:p>
        </p:txBody>
      </p:sp>
      <p:pic>
        <p:nvPicPr>
          <p:cNvPr id="9" name="Picture 4" descr="Misinformation related to the 2019–20 coronavirus pandemic - Wikipedia">
            <a:extLst>
              <a:ext uri="{FF2B5EF4-FFF2-40B4-BE49-F238E27FC236}">
                <a16:creationId xmlns:a16="http://schemas.microsoft.com/office/drawing/2014/main" id="{5D8B62C3-EA80-4CA6-B89C-AEC11FF890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2160" y="914519"/>
            <a:ext cx="435007" cy="436827"/>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6C62E4AA-6A0A-724A-A129-719C54AAD4BB}"/>
              </a:ext>
            </a:extLst>
          </p:cNvPr>
          <p:cNvSpPr txBox="1">
            <a:spLocks/>
          </p:cNvSpPr>
          <p:nvPr/>
        </p:nvSpPr>
        <p:spPr>
          <a:xfrm>
            <a:off x="611188" y="232987"/>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COVID-19</a:t>
            </a:r>
          </a:p>
        </p:txBody>
      </p:sp>
      <p:sp>
        <p:nvSpPr>
          <p:cNvPr id="23" name="Rectangle 16">
            <a:extLst>
              <a:ext uri="{FF2B5EF4-FFF2-40B4-BE49-F238E27FC236}">
                <a16:creationId xmlns:a16="http://schemas.microsoft.com/office/drawing/2014/main" id="{D4BEC4AE-72D3-4848-936F-32510033BFCC}"/>
              </a:ext>
            </a:extLst>
          </p:cNvPr>
          <p:cNvSpPr/>
          <p:nvPr/>
        </p:nvSpPr>
        <p:spPr>
          <a:xfrm>
            <a:off x="600353" y="932878"/>
            <a:ext cx="6275903" cy="400110"/>
          </a:xfrm>
          <a:prstGeom prst="rect">
            <a:avLst/>
          </a:prstGeom>
        </p:spPr>
        <p:txBody>
          <a:bodyPr wrap="square">
            <a:spAutoFit/>
          </a:bodyPr>
          <a:lstStyle/>
          <a:p>
            <a:r>
              <a:rPr lang="en-US" sz="2000" b="1" dirty="0">
                <a:solidFill>
                  <a:schemeClr val="tx2"/>
                </a:solidFill>
                <a:latin typeface="Calibri" panose="020F0502020204030204" pitchFamily="34" charset="0"/>
                <a:cs typeface="Calibri" panose="020F0502020204030204" pitchFamily="34" charset="0"/>
              </a:rPr>
              <a:t>COVID-19 is the SARS-CoV-2 respiratory infection </a:t>
            </a:r>
          </a:p>
        </p:txBody>
      </p:sp>
      <p:sp>
        <p:nvSpPr>
          <p:cNvPr id="25" name="Rektangel 24">
            <a:extLst>
              <a:ext uri="{FF2B5EF4-FFF2-40B4-BE49-F238E27FC236}">
                <a16:creationId xmlns:a16="http://schemas.microsoft.com/office/drawing/2014/main" id="{A95F1D82-6528-7143-B500-81E909436E5A}"/>
              </a:ext>
            </a:extLst>
          </p:cNvPr>
          <p:cNvSpPr/>
          <p:nvPr/>
        </p:nvSpPr>
        <p:spPr>
          <a:xfrm>
            <a:off x="834679" y="6350510"/>
            <a:ext cx="5612487" cy="307777"/>
          </a:xfrm>
          <a:prstGeom prst="rect">
            <a:avLst/>
          </a:prstGeom>
          <a:solidFill>
            <a:schemeClr val="bg1"/>
          </a:solidFill>
        </p:spPr>
        <p:txBody>
          <a:bodyPr wrap="square">
            <a:spAutoFit/>
          </a:bodyPr>
          <a:lstStyle/>
          <a:p>
            <a:r>
              <a:rPr lang="en-GB" sz="1400" b="1" dirty="0">
                <a:latin typeface="Calibri Light" panose="020F0302020204030204" pitchFamily="34" charset="0"/>
                <a:cs typeface="Calibri Light" panose="020F0302020204030204" pitchFamily="34" charset="0"/>
              </a:rPr>
              <a:t>COVID-19 is a pandemic with inflammation driving morbidity and mortality</a:t>
            </a:r>
          </a:p>
        </p:txBody>
      </p:sp>
      <p:sp>
        <p:nvSpPr>
          <p:cNvPr id="26" name="Ellips 25">
            <a:extLst>
              <a:ext uri="{FF2B5EF4-FFF2-40B4-BE49-F238E27FC236}">
                <a16:creationId xmlns:a16="http://schemas.microsoft.com/office/drawing/2014/main" id="{C90A6000-D352-DC42-9B68-E4EB692D9C54}"/>
              </a:ext>
            </a:extLst>
          </p:cNvPr>
          <p:cNvSpPr/>
          <p:nvPr/>
        </p:nvSpPr>
        <p:spPr>
          <a:xfrm>
            <a:off x="683567" y="6435723"/>
            <a:ext cx="106571" cy="10657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51204533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1F9E67-69C0-442F-AE74-05852A3629F7}" type="slidenum">
              <a:rPr lang="en-GB" smtClean="0"/>
              <a:t>17</a:t>
            </a:fld>
            <a:endParaRPr lang="en-GB" dirty="0"/>
          </a:p>
        </p:txBody>
      </p:sp>
      <p:pic>
        <p:nvPicPr>
          <p:cNvPr id="6" name="Picture 5"/>
          <p:cNvPicPr>
            <a:picLocks noChangeAspect="1"/>
          </p:cNvPicPr>
          <p:nvPr/>
        </p:nvPicPr>
        <p:blipFill>
          <a:blip r:embed="rId2"/>
          <a:stretch>
            <a:fillRect/>
          </a:stretch>
        </p:blipFill>
        <p:spPr>
          <a:xfrm>
            <a:off x="703304" y="1242983"/>
            <a:ext cx="8114911" cy="4402236"/>
          </a:xfrm>
          <a:prstGeom prst="rect">
            <a:avLst/>
          </a:prstGeom>
        </p:spPr>
      </p:pic>
      <p:sp>
        <p:nvSpPr>
          <p:cNvPr id="9" name="TextBox 8"/>
          <p:cNvSpPr txBox="1"/>
          <p:nvPr/>
        </p:nvSpPr>
        <p:spPr>
          <a:xfrm>
            <a:off x="899592" y="2413337"/>
            <a:ext cx="2315767" cy="2031325"/>
          </a:xfrm>
          <a:prstGeom prst="rect">
            <a:avLst/>
          </a:prstGeom>
          <a:noFill/>
        </p:spPr>
        <p:txBody>
          <a:bodyPr wrap="square" rtlCol="0">
            <a:spAutoFit/>
          </a:bodyPr>
          <a:lstStyle/>
          <a:p>
            <a:r>
              <a:rPr lang="en-US" dirty="0">
                <a:solidFill>
                  <a:schemeClr val="bg1"/>
                </a:solidFill>
              </a:rPr>
              <a:t>The virus hi-jacks the enzyme ACE2 for cellular entry and triggers an imbalance in RAS leading to a</a:t>
            </a:r>
            <a:br>
              <a:rPr lang="en-US" dirty="0">
                <a:solidFill>
                  <a:schemeClr val="bg1"/>
                </a:solidFill>
              </a:rPr>
            </a:br>
            <a:r>
              <a:rPr lang="en-US" dirty="0">
                <a:solidFill>
                  <a:schemeClr val="bg1"/>
                </a:solidFill>
              </a:rPr>
              <a:t>cytokine storm in the lungs (ARDS)</a:t>
            </a:r>
          </a:p>
        </p:txBody>
      </p:sp>
      <p:sp>
        <p:nvSpPr>
          <p:cNvPr id="10" name="TextBox 9"/>
          <p:cNvSpPr txBox="1"/>
          <p:nvPr/>
        </p:nvSpPr>
        <p:spPr>
          <a:xfrm>
            <a:off x="6184225" y="2564904"/>
            <a:ext cx="2143702" cy="1477328"/>
          </a:xfrm>
          <a:prstGeom prst="rect">
            <a:avLst/>
          </a:prstGeom>
          <a:noFill/>
        </p:spPr>
        <p:txBody>
          <a:bodyPr wrap="square" rtlCol="0">
            <a:spAutoFit/>
          </a:bodyPr>
          <a:lstStyle/>
          <a:p>
            <a:pPr algn="r"/>
            <a:r>
              <a:rPr lang="en-US" dirty="0">
                <a:solidFill>
                  <a:schemeClr val="bg1"/>
                </a:solidFill>
              </a:rPr>
              <a:t>Direct stimulation of AT2R may bypass the incapacitated ACE2 to counteract the inflammatory drive </a:t>
            </a:r>
          </a:p>
        </p:txBody>
      </p:sp>
      <p:sp>
        <p:nvSpPr>
          <p:cNvPr id="11" name="Title 1">
            <a:extLst>
              <a:ext uri="{FF2B5EF4-FFF2-40B4-BE49-F238E27FC236}">
                <a16:creationId xmlns:a16="http://schemas.microsoft.com/office/drawing/2014/main" id="{364C93F2-C753-F248-A25D-827346BAFF1C}"/>
              </a:ext>
            </a:extLst>
          </p:cNvPr>
          <p:cNvSpPr txBox="1">
            <a:spLocks/>
          </p:cNvSpPr>
          <p:nvPr/>
        </p:nvSpPr>
        <p:spPr>
          <a:xfrm>
            <a:off x="611188" y="232987"/>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The CoV-2 virus creates an imbalance in RAS</a:t>
            </a:r>
          </a:p>
        </p:txBody>
      </p:sp>
      <p:sp>
        <p:nvSpPr>
          <p:cNvPr id="19" name="Rektangel 18">
            <a:extLst>
              <a:ext uri="{FF2B5EF4-FFF2-40B4-BE49-F238E27FC236}">
                <a16:creationId xmlns:a16="http://schemas.microsoft.com/office/drawing/2014/main" id="{49226866-87B5-3545-8ABD-C276BB25E2DB}"/>
              </a:ext>
            </a:extLst>
          </p:cNvPr>
          <p:cNvSpPr/>
          <p:nvPr/>
        </p:nvSpPr>
        <p:spPr>
          <a:xfrm>
            <a:off x="834680" y="6350510"/>
            <a:ext cx="5321496" cy="307777"/>
          </a:xfrm>
          <a:prstGeom prst="rect">
            <a:avLst/>
          </a:prstGeom>
          <a:solidFill>
            <a:schemeClr val="bg1"/>
          </a:solidFill>
        </p:spPr>
        <p:txBody>
          <a:bodyPr wrap="square">
            <a:spAutoFit/>
          </a:bodyPr>
          <a:lstStyle/>
          <a:p>
            <a:r>
              <a:rPr lang="en-GB" sz="1400" b="1" dirty="0">
                <a:latin typeface="Calibri Light" panose="020F0302020204030204" pitchFamily="34" charset="0"/>
                <a:cs typeface="Calibri Light" panose="020F0302020204030204" pitchFamily="34" charset="0"/>
              </a:rPr>
              <a:t>VP01 bypasses the RAS imbalance to prevent the cytokine storm  </a:t>
            </a:r>
          </a:p>
        </p:txBody>
      </p:sp>
      <p:sp>
        <p:nvSpPr>
          <p:cNvPr id="20" name="Ellips 19">
            <a:extLst>
              <a:ext uri="{FF2B5EF4-FFF2-40B4-BE49-F238E27FC236}">
                <a16:creationId xmlns:a16="http://schemas.microsoft.com/office/drawing/2014/main" id="{7CBDD927-1750-DF4A-A8C7-62CE03096DB2}"/>
              </a:ext>
            </a:extLst>
          </p:cNvPr>
          <p:cNvSpPr/>
          <p:nvPr/>
        </p:nvSpPr>
        <p:spPr>
          <a:xfrm>
            <a:off x="683567" y="6435723"/>
            <a:ext cx="106571" cy="10657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5237456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791F9E67-69C0-442F-AE74-05852A3629F7}" type="slidenum">
              <a:rPr lang="en-GB" smtClean="0"/>
              <a:t>18</a:t>
            </a:fld>
            <a:endParaRPr lang="en-GB" dirty="0"/>
          </a:p>
        </p:txBody>
      </p:sp>
      <p:sp>
        <p:nvSpPr>
          <p:cNvPr id="7" name="Title 4">
            <a:extLst>
              <a:ext uri="{FF2B5EF4-FFF2-40B4-BE49-F238E27FC236}">
                <a16:creationId xmlns:a16="http://schemas.microsoft.com/office/drawing/2014/main" id="{347D9660-F3CC-3E45-BA2D-40AC3DE42E8B}"/>
              </a:ext>
            </a:extLst>
          </p:cNvPr>
          <p:cNvSpPr txBox="1">
            <a:spLocks/>
          </p:cNvSpPr>
          <p:nvPr/>
        </p:nvSpPr>
        <p:spPr>
          <a:xfrm>
            <a:off x="611188" y="2664612"/>
            <a:ext cx="5905028"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b="0" i="0" kern="1200">
                <a:solidFill>
                  <a:schemeClr val="tx2"/>
                </a:solidFill>
                <a:latin typeface="+mj-lt"/>
                <a:ea typeface="+mj-ea"/>
                <a:cs typeface="+mj-cs"/>
              </a:defRPr>
            </a:lvl1pPr>
          </a:lstStyle>
          <a:p>
            <a:r>
              <a:rPr lang="en-US" b="1" dirty="0"/>
              <a:t>VP02</a:t>
            </a:r>
          </a:p>
        </p:txBody>
      </p:sp>
      <p:sp>
        <p:nvSpPr>
          <p:cNvPr id="8" name="Subtitle 5">
            <a:extLst>
              <a:ext uri="{FF2B5EF4-FFF2-40B4-BE49-F238E27FC236}">
                <a16:creationId xmlns:a16="http://schemas.microsoft.com/office/drawing/2014/main" id="{5BE1F2E2-162E-6042-8F26-35842D72F020}"/>
              </a:ext>
            </a:extLst>
          </p:cNvPr>
          <p:cNvSpPr txBox="1">
            <a:spLocks/>
          </p:cNvSpPr>
          <p:nvPr/>
        </p:nvSpPr>
        <p:spPr>
          <a:xfrm>
            <a:off x="611188" y="3356992"/>
            <a:ext cx="6121052" cy="422405"/>
          </a:xfrm>
          <a:prstGeom prst="rect">
            <a:avLst/>
          </a:prstGeom>
        </p:spPr>
        <p:txBody>
          <a:bodyPr vert="horz" lIns="72000" tIns="72000" rIns="72000" bIns="72000" rtlCol="0">
            <a:spAutoFit/>
          </a:bodyPr>
          <a:lstStyle>
            <a:lvl1pPr marL="0" indent="0" algn="l" defTabSz="914400" rtl="0" eaLnBrk="1" latinLnBrk="0" hangingPunct="1">
              <a:lnSpc>
                <a:spcPct val="90000"/>
              </a:lnSpc>
              <a:spcBef>
                <a:spcPts val="0"/>
              </a:spcBef>
              <a:spcAft>
                <a:spcPts val="300"/>
              </a:spcAft>
              <a:buFont typeface="Arial" panose="020B0604020202020204" pitchFamily="34" charset="0"/>
              <a:buNone/>
              <a:defRPr sz="1200" b="0" kern="1200">
                <a:solidFill>
                  <a:schemeClr val="bg2"/>
                </a:solidFill>
                <a:latin typeface="+mn-lt"/>
                <a:ea typeface="+mn-ea"/>
                <a:cs typeface="+mn-cs"/>
              </a:defRPr>
            </a:lvl1pPr>
            <a:lvl2pPr marL="457200" indent="0" algn="ctr" defTabSz="914400" rtl="0" eaLnBrk="1" latinLnBrk="0" hangingPunct="1">
              <a:lnSpc>
                <a:spcPct val="90000"/>
              </a:lnSpc>
              <a:spcBef>
                <a:spcPts val="600"/>
              </a:spcBef>
              <a:spcAft>
                <a:spcPts val="300"/>
              </a:spcAft>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90000"/>
              </a:lnSpc>
              <a:spcBef>
                <a:spcPts val="600"/>
              </a:spcBef>
              <a:spcAft>
                <a:spcPts val="300"/>
              </a:spcAft>
              <a:buClr>
                <a:schemeClr val="bg2"/>
              </a:buClr>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90000"/>
              </a:lnSpc>
              <a:spcBef>
                <a:spcPts val="300"/>
              </a:spcBef>
              <a:spcAft>
                <a:spcPts val="300"/>
              </a:spcAft>
              <a:buClr>
                <a:schemeClr val="tx2"/>
              </a:buClr>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90000"/>
              </a:lnSpc>
              <a:spcBef>
                <a:spcPts val="300"/>
              </a:spcBef>
              <a:spcAft>
                <a:spcPts val="300"/>
              </a:spcAft>
              <a:buClr>
                <a:schemeClr val="accent3"/>
              </a:buClr>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solidFill>
                  <a:schemeClr val="tx2"/>
                </a:solidFill>
                <a:latin typeface="Calibri Light" panose="020F0302020204030204" pitchFamily="34" charset="0"/>
                <a:cs typeface="Calibri Light" panose="020F0302020204030204" pitchFamily="34" charset="0"/>
              </a:rPr>
              <a:t>Inhaled IMID for IPF cough </a:t>
            </a:r>
          </a:p>
        </p:txBody>
      </p:sp>
    </p:spTree>
    <p:extLst>
      <p:ext uri="{BB962C8B-B14F-4D97-AF65-F5344CB8AC3E}">
        <p14:creationId xmlns:p14="http://schemas.microsoft.com/office/powerpoint/2010/main" val="84551516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1F9E67-69C0-442F-AE74-05852A3629F7}" type="slidenum">
              <a:rPr lang="en-GB" smtClean="0"/>
              <a:t>19</a:t>
            </a:fld>
            <a:endParaRPr lang="en-GB" dirty="0"/>
          </a:p>
        </p:txBody>
      </p:sp>
      <p:sp>
        <p:nvSpPr>
          <p:cNvPr id="5" name="Title 1">
            <a:extLst>
              <a:ext uri="{FF2B5EF4-FFF2-40B4-BE49-F238E27FC236}">
                <a16:creationId xmlns:a16="http://schemas.microsoft.com/office/drawing/2014/main" id="{03F32788-1F93-4B4A-8D7E-865D917F92CD}"/>
              </a:ext>
            </a:extLst>
          </p:cNvPr>
          <p:cNvSpPr txBox="1">
            <a:spLocks/>
          </p:cNvSpPr>
          <p:nvPr/>
        </p:nvSpPr>
        <p:spPr>
          <a:xfrm>
            <a:off x="611188" y="232987"/>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VP02 IMID </a:t>
            </a:r>
            <a:r>
              <a:rPr lang="en-US" b="1" dirty="0" err="1"/>
              <a:t>aerospere</a:t>
            </a:r>
            <a:endParaRPr lang="en-US" b="1" dirty="0"/>
          </a:p>
        </p:txBody>
      </p:sp>
      <p:sp>
        <p:nvSpPr>
          <p:cNvPr id="6" name="Rektangel 5">
            <a:extLst>
              <a:ext uri="{FF2B5EF4-FFF2-40B4-BE49-F238E27FC236}">
                <a16:creationId xmlns:a16="http://schemas.microsoft.com/office/drawing/2014/main" id="{285E004A-4E74-1C42-BCCA-F8462BC66762}"/>
              </a:ext>
            </a:extLst>
          </p:cNvPr>
          <p:cNvSpPr/>
          <p:nvPr/>
        </p:nvSpPr>
        <p:spPr>
          <a:xfrm>
            <a:off x="971600" y="2708920"/>
            <a:ext cx="7128792" cy="17020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CCC91BC1-AA77-6C4C-B7E3-9D6E03C96692}"/>
              </a:ext>
            </a:extLst>
          </p:cNvPr>
          <p:cNvSpPr/>
          <p:nvPr/>
        </p:nvSpPr>
        <p:spPr>
          <a:xfrm>
            <a:off x="1259632" y="3175202"/>
            <a:ext cx="6624736" cy="769441"/>
          </a:xfrm>
          <a:prstGeom prst="rect">
            <a:avLst/>
          </a:prstGeom>
        </p:spPr>
        <p:txBody>
          <a:bodyPr wrap="square">
            <a:spAutoFit/>
          </a:bodyPr>
          <a:lstStyle/>
          <a:p>
            <a:pPr algn="ctr"/>
            <a:r>
              <a:rPr lang="en-US" sz="2200" b="1" dirty="0">
                <a:solidFill>
                  <a:schemeClr val="bg1"/>
                </a:solidFill>
                <a:latin typeface="Calibri" panose="020F0502020204030204" pitchFamily="34" charset="0"/>
                <a:cs typeface="Calibri" panose="020F0502020204030204" pitchFamily="34" charset="0"/>
              </a:rPr>
              <a:t>A clinically proven drug in IPF and IPF cough formulated for inhalation to avoid systemic </a:t>
            </a:r>
            <a:r>
              <a:rPr lang="en-US" sz="2200" b="1">
                <a:solidFill>
                  <a:schemeClr val="bg1"/>
                </a:solidFill>
                <a:latin typeface="Calibri" panose="020F0502020204030204" pitchFamily="34" charset="0"/>
                <a:cs typeface="Calibri" panose="020F0502020204030204" pitchFamily="34" charset="0"/>
              </a:rPr>
              <a:t>side effects</a:t>
            </a:r>
            <a:endParaRPr lang="en-US" sz="2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9027397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1F9E67-69C0-442F-AE74-05852A3629F7}" type="slidenum">
              <a:rPr lang="en-GB" smtClean="0"/>
              <a:t>20</a:t>
            </a:fld>
            <a:endParaRPr lang="en-GB" dirty="0"/>
          </a:p>
        </p:txBody>
      </p:sp>
      <p:grpSp>
        <p:nvGrpSpPr>
          <p:cNvPr id="7" name="Group 6">
            <a:extLst>
              <a:ext uri="{FF2B5EF4-FFF2-40B4-BE49-F238E27FC236}">
                <a16:creationId xmlns:a16="http://schemas.microsoft.com/office/drawing/2014/main" id="{72950C30-0A42-4D8A-A6B0-816A75B6980A}"/>
              </a:ext>
            </a:extLst>
          </p:cNvPr>
          <p:cNvGrpSpPr/>
          <p:nvPr/>
        </p:nvGrpSpPr>
        <p:grpSpPr>
          <a:xfrm>
            <a:off x="683568" y="1772816"/>
            <a:ext cx="4293217" cy="1134000"/>
            <a:chOff x="6172676" y="1412875"/>
            <a:chExt cx="5400000" cy="1512000"/>
          </a:xfrm>
        </p:grpSpPr>
        <p:sp>
          <p:nvSpPr>
            <p:cNvPr id="35" name="Rectangle: Rounded Corners 50">
              <a:extLst>
                <a:ext uri="{FF2B5EF4-FFF2-40B4-BE49-F238E27FC236}">
                  <a16:creationId xmlns:a16="http://schemas.microsoft.com/office/drawing/2014/main" id="{1BFA58E8-B7EC-49DF-8323-106681ACE294}"/>
                </a:ext>
              </a:extLst>
            </p:cNvPr>
            <p:cNvSpPr/>
            <p:nvPr/>
          </p:nvSpPr>
          <p:spPr>
            <a:xfrm>
              <a:off x="6172676" y="1412875"/>
              <a:ext cx="5400000" cy="1512000"/>
            </a:xfrm>
            <a:prstGeom prst="roundRect">
              <a:avLst>
                <a:gd name="adj" fmla="val 0"/>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36" name="Picture 35">
              <a:extLst>
                <a:ext uri="{FF2B5EF4-FFF2-40B4-BE49-F238E27FC236}">
                  <a16:creationId xmlns:a16="http://schemas.microsoft.com/office/drawing/2014/main" id="{8527CBB6-9A6F-42F2-AB6C-B75791442358}"/>
                </a:ext>
              </a:extLst>
            </p:cNvPr>
            <p:cNvPicPr>
              <a:picLocks noChangeAspect="1"/>
            </p:cNvPicPr>
            <p:nvPr/>
          </p:nvPicPr>
          <p:blipFill rotWithShape="1">
            <a:blip r:embed="rId2"/>
            <a:srcRect t="3972"/>
            <a:stretch/>
          </p:blipFill>
          <p:spPr>
            <a:xfrm>
              <a:off x="6217976" y="1488779"/>
              <a:ext cx="5311083" cy="1339098"/>
            </a:xfrm>
            <a:prstGeom prst="rect">
              <a:avLst/>
            </a:prstGeom>
            <a:noFill/>
            <a:ln>
              <a:noFill/>
            </a:ln>
          </p:spPr>
        </p:pic>
      </p:grpSp>
      <p:sp>
        <p:nvSpPr>
          <p:cNvPr id="9" name="Rectangle: Rounded Corners 54">
            <a:extLst>
              <a:ext uri="{FF2B5EF4-FFF2-40B4-BE49-F238E27FC236}">
                <a16:creationId xmlns:a16="http://schemas.microsoft.com/office/drawing/2014/main" id="{A65AB489-4F12-470E-ADDF-4577C66043F4}"/>
              </a:ext>
            </a:extLst>
          </p:cNvPr>
          <p:cNvSpPr/>
          <p:nvPr/>
        </p:nvSpPr>
        <p:spPr>
          <a:xfrm>
            <a:off x="4296526" y="3140968"/>
            <a:ext cx="3324926" cy="2318926"/>
          </a:xfrm>
          <a:prstGeom prst="roundRect">
            <a:avLst>
              <a:gd name="adj" fmla="val 0"/>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10" name="Content Placeholder 5">
            <a:extLst>
              <a:ext uri="{FF2B5EF4-FFF2-40B4-BE49-F238E27FC236}">
                <a16:creationId xmlns:a16="http://schemas.microsoft.com/office/drawing/2014/main" id="{2DD9FD84-CF50-4AD0-909E-1C22554D8E4D}"/>
              </a:ext>
            </a:extLst>
          </p:cNvPr>
          <p:cNvSpPr txBox="1">
            <a:spLocks/>
          </p:cNvSpPr>
          <p:nvPr/>
        </p:nvSpPr>
        <p:spPr>
          <a:xfrm>
            <a:off x="4964509" y="3194798"/>
            <a:ext cx="1988961" cy="302954"/>
          </a:xfrm>
          <a:prstGeom prst="rect">
            <a:avLst/>
          </a:prstGeom>
        </p:spPr>
        <p:txBody>
          <a:bodyPr vert="horz" wrap="square" lIns="54000" tIns="54000" rIns="54000" bIns="54000" rtlCol="0">
            <a:spAutoFit/>
          </a:bodyPr>
          <a:lstStyle>
            <a:lvl1pPr marL="0" indent="0" algn="l" defTabSz="914400" rtl="0" eaLnBrk="1" latinLnBrk="0" hangingPunct="1">
              <a:lnSpc>
                <a:spcPct val="90000"/>
              </a:lnSpc>
              <a:spcBef>
                <a:spcPts val="1200"/>
              </a:spcBef>
              <a:spcAft>
                <a:spcPts val="300"/>
              </a:spcAft>
              <a:buFont typeface="Arial" panose="020B0604020202020204" pitchFamily="34" charset="0"/>
              <a:buNone/>
              <a:defRPr sz="2000" b="1" kern="1200">
                <a:solidFill>
                  <a:schemeClr val="bg2"/>
                </a:solidFill>
                <a:latin typeface="+mn-lt"/>
                <a:ea typeface="+mn-ea"/>
                <a:cs typeface="+mn-cs"/>
              </a:defRPr>
            </a:lvl1pPr>
            <a:lvl2pPr marL="0" indent="0" algn="l" defTabSz="914400" rtl="0" eaLnBrk="1" latinLnBrk="0" hangingPunct="1">
              <a:lnSpc>
                <a:spcPct val="90000"/>
              </a:lnSpc>
              <a:spcBef>
                <a:spcPts val="600"/>
              </a:spcBef>
              <a:spcAft>
                <a:spcPts val="300"/>
              </a:spcAft>
              <a:buFont typeface="Arial" panose="020B0604020202020204" pitchFamily="34" charset="0"/>
              <a:buNone/>
              <a:defRPr sz="1800" b="0" i="0" u="none" kern="1200">
                <a:solidFill>
                  <a:schemeClr val="accent4"/>
                </a:solidFill>
                <a:latin typeface="+mn-lt"/>
                <a:ea typeface="+mn-ea"/>
                <a:cs typeface="+mn-cs"/>
              </a:defRPr>
            </a:lvl2pPr>
            <a:lvl3pPr marL="263525" indent="-263525" algn="l" defTabSz="914400" rtl="0" eaLnBrk="1" latinLnBrk="0" hangingPunct="1">
              <a:lnSpc>
                <a:spcPct val="90000"/>
              </a:lnSpc>
              <a:spcBef>
                <a:spcPts val="600"/>
              </a:spcBef>
              <a:spcAft>
                <a:spcPts val="300"/>
              </a:spcAft>
              <a:buClr>
                <a:schemeClr val="tx2"/>
              </a:buClr>
              <a:buSzPct val="70000"/>
              <a:buFontTx/>
              <a:buBlip>
                <a:blip r:embed="rId3"/>
              </a:buBlip>
              <a:defRPr sz="1800" kern="1200">
                <a:solidFill>
                  <a:schemeClr val="accent4"/>
                </a:solidFill>
                <a:latin typeface="+mn-lt"/>
                <a:ea typeface="+mn-ea"/>
                <a:cs typeface="+mn-cs"/>
              </a:defRPr>
            </a:lvl3pPr>
            <a:lvl4pPr marL="536575" indent="-273050" algn="l" defTabSz="914400" rtl="0" eaLnBrk="1" latinLnBrk="0" hangingPunct="1">
              <a:lnSpc>
                <a:spcPct val="90000"/>
              </a:lnSpc>
              <a:spcBef>
                <a:spcPts val="300"/>
              </a:spcBef>
              <a:spcAft>
                <a:spcPts val="300"/>
              </a:spcAft>
              <a:buClr>
                <a:schemeClr val="tx2"/>
              </a:buClr>
              <a:buSzPct val="70000"/>
              <a:buFontTx/>
              <a:buBlip>
                <a:blip r:embed="rId4"/>
              </a:buBlip>
              <a:defRPr sz="1600" kern="1200">
                <a:solidFill>
                  <a:schemeClr val="accent4"/>
                </a:solidFill>
                <a:latin typeface="+mn-lt"/>
                <a:ea typeface="+mn-ea"/>
                <a:cs typeface="+mn-cs"/>
              </a:defRPr>
            </a:lvl4pPr>
            <a:lvl5pPr marL="811213" indent="-274638" algn="l" defTabSz="914400" rtl="0" eaLnBrk="1" latinLnBrk="0" hangingPunct="1">
              <a:lnSpc>
                <a:spcPct val="90000"/>
              </a:lnSpc>
              <a:spcBef>
                <a:spcPts val="300"/>
              </a:spcBef>
              <a:spcAft>
                <a:spcPts val="300"/>
              </a:spcAft>
              <a:buClr>
                <a:schemeClr val="tx2"/>
              </a:buClr>
              <a:buSzPct val="70000"/>
              <a:buFontTx/>
              <a:buBlip>
                <a:blip r:embed="rId5"/>
              </a:buBlip>
              <a:defRPr sz="14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400" dirty="0">
                <a:solidFill>
                  <a:schemeClr val="tx1"/>
                </a:solidFill>
              </a:rPr>
              <a:t>Quality of life scores</a:t>
            </a:r>
          </a:p>
        </p:txBody>
      </p:sp>
      <p:grpSp>
        <p:nvGrpSpPr>
          <p:cNvPr id="11" name="Group 10">
            <a:extLst>
              <a:ext uri="{FF2B5EF4-FFF2-40B4-BE49-F238E27FC236}">
                <a16:creationId xmlns:a16="http://schemas.microsoft.com/office/drawing/2014/main" id="{9C0A3ADB-44C0-44B2-AAAA-61CD6CB12916}"/>
              </a:ext>
            </a:extLst>
          </p:cNvPr>
          <p:cNvGrpSpPr/>
          <p:nvPr/>
        </p:nvGrpSpPr>
        <p:grpSpPr>
          <a:xfrm>
            <a:off x="5657546" y="3731086"/>
            <a:ext cx="1519300" cy="1638162"/>
            <a:chOff x="6503943" y="3588747"/>
            <a:chExt cx="1910972" cy="1627618"/>
          </a:xfrm>
        </p:grpSpPr>
        <p:grpSp>
          <p:nvGrpSpPr>
            <p:cNvPr id="27" name="Group 26">
              <a:extLst>
                <a:ext uri="{FF2B5EF4-FFF2-40B4-BE49-F238E27FC236}">
                  <a16:creationId xmlns:a16="http://schemas.microsoft.com/office/drawing/2014/main" id="{0E2CF19B-5C87-46AC-89ED-DCEA124A4DE9}"/>
                </a:ext>
              </a:extLst>
            </p:cNvPr>
            <p:cNvGrpSpPr/>
            <p:nvPr/>
          </p:nvGrpSpPr>
          <p:grpSpPr>
            <a:xfrm>
              <a:off x="6503943" y="3667735"/>
              <a:ext cx="1910972" cy="923476"/>
              <a:chOff x="6503943" y="3667735"/>
              <a:chExt cx="1910972" cy="923476"/>
            </a:xfrm>
          </p:grpSpPr>
          <p:cxnSp>
            <p:nvCxnSpPr>
              <p:cNvPr id="31" name="Straight Connector 30">
                <a:extLst>
                  <a:ext uri="{FF2B5EF4-FFF2-40B4-BE49-F238E27FC236}">
                    <a16:creationId xmlns:a16="http://schemas.microsoft.com/office/drawing/2014/main" id="{5432D2A6-38C8-42E2-8218-D2316F75F9AD}"/>
                  </a:ext>
                </a:extLst>
              </p:cNvPr>
              <p:cNvCxnSpPr>
                <a:cxnSpLocks/>
              </p:cNvCxnSpPr>
              <p:nvPr/>
            </p:nvCxnSpPr>
            <p:spPr>
              <a:xfrm>
                <a:off x="6503943" y="4138744"/>
                <a:ext cx="1910262" cy="40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55AD955-C822-4BF6-8E79-2476F14CF74A}"/>
                  </a:ext>
                </a:extLst>
              </p:cNvPr>
              <p:cNvCxnSpPr>
                <a:cxnSpLocks/>
              </p:cNvCxnSpPr>
              <p:nvPr/>
            </p:nvCxnSpPr>
            <p:spPr>
              <a:xfrm>
                <a:off x="6503943" y="3667735"/>
                <a:ext cx="19109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A2DA15F-7E52-430B-A81D-5FC9E127DF01}"/>
                  </a:ext>
                </a:extLst>
              </p:cNvPr>
              <p:cNvCxnSpPr>
                <a:cxnSpLocks/>
              </p:cNvCxnSpPr>
              <p:nvPr/>
            </p:nvCxnSpPr>
            <p:spPr>
              <a:xfrm>
                <a:off x="6503943" y="4591211"/>
                <a:ext cx="19102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 name="Rectangle 27">
              <a:extLst>
                <a:ext uri="{FF2B5EF4-FFF2-40B4-BE49-F238E27FC236}">
                  <a16:creationId xmlns:a16="http://schemas.microsoft.com/office/drawing/2014/main" id="{F721E8D0-65A6-4534-A8D8-F101D5C4994C}"/>
                </a:ext>
              </a:extLst>
            </p:cNvPr>
            <p:cNvSpPr/>
            <p:nvPr/>
          </p:nvSpPr>
          <p:spPr>
            <a:xfrm>
              <a:off x="6687156" y="4147956"/>
              <a:ext cx="780849" cy="51809"/>
            </a:xfrm>
            <a:prstGeom prst="rect">
              <a:avLst/>
            </a:prstGeom>
            <a:solidFill>
              <a:schemeClr val="tx2"/>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sz="1000" dirty="0"/>
            </a:p>
          </p:txBody>
        </p:sp>
        <p:sp>
          <p:nvSpPr>
            <p:cNvPr id="29" name="Rectangle 28">
              <a:extLst>
                <a:ext uri="{FF2B5EF4-FFF2-40B4-BE49-F238E27FC236}">
                  <a16:creationId xmlns:a16="http://schemas.microsoft.com/office/drawing/2014/main" id="{7C61719D-DC61-4CA6-9899-88E533CB4B86}"/>
                </a:ext>
              </a:extLst>
            </p:cNvPr>
            <p:cNvSpPr/>
            <p:nvPr/>
          </p:nvSpPr>
          <p:spPr>
            <a:xfrm>
              <a:off x="7470876" y="3588747"/>
              <a:ext cx="780849" cy="554035"/>
            </a:xfrm>
            <a:prstGeom prst="rect">
              <a:avLst/>
            </a:prstGeom>
            <a:solidFill>
              <a:schemeClr val="accent3"/>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sz="1000" dirty="0"/>
            </a:p>
          </p:txBody>
        </p:sp>
        <p:sp>
          <p:nvSpPr>
            <p:cNvPr id="30" name="TextBox 29">
              <a:extLst>
                <a:ext uri="{FF2B5EF4-FFF2-40B4-BE49-F238E27FC236}">
                  <a16:creationId xmlns:a16="http://schemas.microsoft.com/office/drawing/2014/main" id="{B3B350D0-89CA-4DC2-8BA2-4A1BE1C882FA}"/>
                </a:ext>
              </a:extLst>
            </p:cNvPr>
            <p:cNvSpPr txBox="1"/>
            <p:nvPr/>
          </p:nvSpPr>
          <p:spPr>
            <a:xfrm>
              <a:off x="6797895" y="4665933"/>
              <a:ext cx="1323066" cy="550432"/>
            </a:xfrm>
            <a:prstGeom prst="rect">
              <a:avLst/>
            </a:prstGeom>
            <a:noFill/>
          </p:spPr>
          <p:txBody>
            <a:bodyPr wrap="none" rtlCol="0">
              <a:spAutoFit/>
            </a:bodyPr>
            <a:lstStyle/>
            <a:p>
              <a:pPr algn="ctr"/>
              <a:r>
                <a:rPr lang="en-US" sz="1000" b="1" dirty="0"/>
                <a:t>Thalidomide</a:t>
              </a:r>
              <a:br>
                <a:rPr lang="en-US" sz="1000" b="1" dirty="0"/>
              </a:br>
              <a:r>
                <a:rPr lang="en-US" sz="1000" b="1" dirty="0"/>
                <a:t>12 w; n=20</a:t>
              </a:r>
            </a:p>
            <a:p>
              <a:pPr algn="ctr"/>
              <a:r>
                <a:rPr lang="en-US" sz="1000" b="1" dirty="0">
                  <a:latin typeface="Symbol" panose="05050102010706020507" pitchFamily="18" charset="2"/>
                </a:rPr>
                <a:t>D</a:t>
              </a:r>
              <a:r>
                <a:rPr lang="en-US" sz="1000" b="1" dirty="0"/>
                <a:t>=11.2; p=0.001</a:t>
              </a:r>
            </a:p>
          </p:txBody>
        </p:sp>
      </p:grpSp>
      <p:grpSp>
        <p:nvGrpSpPr>
          <p:cNvPr id="13" name="Group 12">
            <a:extLst>
              <a:ext uri="{FF2B5EF4-FFF2-40B4-BE49-F238E27FC236}">
                <a16:creationId xmlns:a16="http://schemas.microsoft.com/office/drawing/2014/main" id="{14873139-E2E1-41DF-B84B-E7FA8423427B}"/>
              </a:ext>
            </a:extLst>
          </p:cNvPr>
          <p:cNvGrpSpPr/>
          <p:nvPr/>
        </p:nvGrpSpPr>
        <p:grpSpPr>
          <a:xfrm>
            <a:off x="4532125" y="3500590"/>
            <a:ext cx="1197814" cy="1598889"/>
            <a:chOff x="9964010" y="3284055"/>
            <a:chExt cx="1152010" cy="1588598"/>
          </a:xfrm>
        </p:grpSpPr>
        <p:sp>
          <p:nvSpPr>
            <p:cNvPr id="14" name="TextBox 13">
              <a:extLst>
                <a:ext uri="{FF2B5EF4-FFF2-40B4-BE49-F238E27FC236}">
                  <a16:creationId xmlns:a16="http://schemas.microsoft.com/office/drawing/2014/main" id="{22459389-F4A2-4D04-AD03-2315E04457A9}"/>
                </a:ext>
              </a:extLst>
            </p:cNvPr>
            <p:cNvSpPr txBox="1"/>
            <p:nvPr/>
          </p:nvSpPr>
          <p:spPr>
            <a:xfrm>
              <a:off x="10374760" y="3955721"/>
              <a:ext cx="331070" cy="275216"/>
            </a:xfrm>
            <a:prstGeom prst="rect">
              <a:avLst/>
            </a:prstGeom>
            <a:noFill/>
          </p:spPr>
          <p:txBody>
            <a:bodyPr wrap="none" rtlCol="0">
              <a:spAutoFit/>
            </a:bodyPr>
            <a:lstStyle/>
            <a:p>
              <a:r>
                <a:rPr lang="en-US" sz="1200" b="1" dirty="0"/>
                <a:t>0</a:t>
              </a:r>
            </a:p>
          </p:txBody>
        </p:sp>
        <p:sp>
          <p:nvSpPr>
            <p:cNvPr id="15" name="TextBox 14">
              <a:extLst>
                <a:ext uri="{FF2B5EF4-FFF2-40B4-BE49-F238E27FC236}">
                  <a16:creationId xmlns:a16="http://schemas.microsoft.com/office/drawing/2014/main" id="{792B92BC-7C0F-4064-9B9B-3A54350BC0B3}"/>
                </a:ext>
              </a:extLst>
            </p:cNvPr>
            <p:cNvSpPr txBox="1"/>
            <p:nvPr/>
          </p:nvSpPr>
          <p:spPr>
            <a:xfrm>
              <a:off x="10374760" y="4394324"/>
              <a:ext cx="429865" cy="275216"/>
            </a:xfrm>
            <a:prstGeom prst="rect">
              <a:avLst/>
            </a:prstGeom>
            <a:noFill/>
          </p:spPr>
          <p:txBody>
            <a:bodyPr wrap="none" rtlCol="0">
              <a:spAutoFit/>
            </a:bodyPr>
            <a:lstStyle/>
            <a:p>
              <a:r>
                <a:rPr lang="en-US" sz="1200" b="1" dirty="0"/>
                <a:t>10</a:t>
              </a:r>
            </a:p>
          </p:txBody>
        </p:sp>
        <p:sp>
          <p:nvSpPr>
            <p:cNvPr id="16" name="TextBox 15">
              <a:extLst>
                <a:ext uri="{FF2B5EF4-FFF2-40B4-BE49-F238E27FC236}">
                  <a16:creationId xmlns:a16="http://schemas.microsoft.com/office/drawing/2014/main" id="{A1FF062B-A416-49D9-B6E7-78DF3726ED6A}"/>
                </a:ext>
              </a:extLst>
            </p:cNvPr>
            <p:cNvSpPr txBox="1"/>
            <p:nvPr/>
          </p:nvSpPr>
          <p:spPr>
            <a:xfrm>
              <a:off x="10374760" y="3474809"/>
              <a:ext cx="429865" cy="275216"/>
            </a:xfrm>
            <a:prstGeom prst="rect">
              <a:avLst/>
            </a:prstGeom>
            <a:noFill/>
          </p:spPr>
          <p:txBody>
            <a:bodyPr wrap="none" rtlCol="0">
              <a:spAutoFit/>
            </a:bodyPr>
            <a:lstStyle/>
            <a:p>
              <a:r>
                <a:rPr lang="en-US" sz="1200" b="1" dirty="0"/>
                <a:t>10</a:t>
              </a:r>
            </a:p>
          </p:txBody>
        </p:sp>
        <p:sp>
          <p:nvSpPr>
            <p:cNvPr id="17" name="TextBox 16">
              <a:extLst>
                <a:ext uri="{FF2B5EF4-FFF2-40B4-BE49-F238E27FC236}">
                  <a16:creationId xmlns:a16="http://schemas.microsoft.com/office/drawing/2014/main" id="{31B52343-227A-4C20-8DA9-A029A8AD392C}"/>
                </a:ext>
              </a:extLst>
            </p:cNvPr>
            <p:cNvSpPr txBox="1"/>
            <p:nvPr/>
          </p:nvSpPr>
          <p:spPr>
            <a:xfrm>
              <a:off x="9964010" y="3284055"/>
              <a:ext cx="1152000" cy="275216"/>
            </a:xfrm>
            <a:prstGeom prst="rect">
              <a:avLst/>
            </a:prstGeom>
            <a:noFill/>
          </p:spPr>
          <p:txBody>
            <a:bodyPr wrap="square" rtlCol="0">
              <a:spAutoFit/>
            </a:bodyPr>
            <a:lstStyle/>
            <a:p>
              <a:pPr algn="ctr"/>
              <a:r>
                <a:rPr lang="en-US" sz="1200" b="1" dirty="0">
                  <a:latin typeface="Symbol" panose="05050102010706020507" pitchFamily="18" charset="2"/>
                </a:rPr>
                <a:t>D</a:t>
              </a:r>
              <a:r>
                <a:rPr lang="en-US" sz="1200" b="1" dirty="0"/>
                <a:t> Improvement</a:t>
              </a:r>
            </a:p>
          </p:txBody>
        </p:sp>
        <p:sp>
          <p:nvSpPr>
            <p:cNvPr id="18" name="TextBox 17">
              <a:extLst>
                <a:ext uri="{FF2B5EF4-FFF2-40B4-BE49-F238E27FC236}">
                  <a16:creationId xmlns:a16="http://schemas.microsoft.com/office/drawing/2014/main" id="{64AFE978-54E8-43AE-974A-1B8CA6F24C80}"/>
                </a:ext>
              </a:extLst>
            </p:cNvPr>
            <p:cNvSpPr txBox="1"/>
            <p:nvPr/>
          </p:nvSpPr>
          <p:spPr>
            <a:xfrm>
              <a:off x="9964020" y="4597437"/>
              <a:ext cx="1152000" cy="275216"/>
            </a:xfrm>
            <a:prstGeom prst="rect">
              <a:avLst/>
            </a:prstGeom>
            <a:noFill/>
          </p:spPr>
          <p:txBody>
            <a:bodyPr wrap="square" rtlCol="0">
              <a:spAutoFit/>
            </a:bodyPr>
            <a:lstStyle/>
            <a:p>
              <a:r>
                <a:rPr lang="sv-SE" sz="1200" b="1" dirty="0">
                  <a:latin typeface="Symbol" panose="05050102010706020507" pitchFamily="18" charset="2"/>
                </a:rPr>
                <a:t>D</a:t>
              </a:r>
              <a:r>
                <a:rPr lang="sv-SE" sz="1200" b="1" dirty="0"/>
                <a:t> </a:t>
              </a:r>
              <a:r>
                <a:rPr lang="en-US" sz="1200" b="1" dirty="0"/>
                <a:t>Deterioration</a:t>
              </a:r>
            </a:p>
          </p:txBody>
        </p:sp>
      </p:grpSp>
      <p:cxnSp>
        <p:nvCxnSpPr>
          <p:cNvPr id="72" name="Straight Connector 71"/>
          <p:cNvCxnSpPr/>
          <p:nvPr/>
        </p:nvCxnSpPr>
        <p:spPr>
          <a:xfrm rot="5400000">
            <a:off x="1919416" y="5092690"/>
            <a:ext cx="7759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5400000">
            <a:off x="2628718" y="5092690"/>
            <a:ext cx="7759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683568" y="3126298"/>
            <a:ext cx="3324926" cy="2318926"/>
            <a:chOff x="611560" y="2492896"/>
            <a:chExt cx="3324926" cy="2318926"/>
          </a:xfrm>
        </p:grpSpPr>
        <p:sp>
          <p:nvSpPr>
            <p:cNvPr id="69" name="Rectangle: Rounded Corners 54">
              <a:extLst>
                <a:ext uri="{FF2B5EF4-FFF2-40B4-BE49-F238E27FC236}">
                  <a16:creationId xmlns:a16="http://schemas.microsoft.com/office/drawing/2014/main" id="{A65AB489-4F12-470E-ADDF-4577C66043F4}"/>
                </a:ext>
              </a:extLst>
            </p:cNvPr>
            <p:cNvSpPr/>
            <p:nvPr/>
          </p:nvSpPr>
          <p:spPr>
            <a:xfrm>
              <a:off x="611560" y="2492896"/>
              <a:ext cx="3324926" cy="2318926"/>
            </a:xfrm>
            <a:prstGeom prst="roundRect">
              <a:avLst>
                <a:gd name="adj" fmla="val 0"/>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p>
          </p:txBody>
        </p:sp>
        <p:sp>
          <p:nvSpPr>
            <p:cNvPr id="77" name="TextBox 76"/>
            <p:cNvSpPr txBox="1"/>
            <p:nvPr/>
          </p:nvSpPr>
          <p:spPr>
            <a:xfrm>
              <a:off x="1782510" y="2552036"/>
              <a:ext cx="983026" cy="307777"/>
            </a:xfrm>
            <a:prstGeom prst="rect">
              <a:avLst/>
            </a:prstGeom>
            <a:noFill/>
          </p:spPr>
          <p:txBody>
            <a:bodyPr wrap="none" rtlCol="0">
              <a:spAutoFit/>
            </a:bodyPr>
            <a:lstStyle/>
            <a:p>
              <a:r>
                <a:rPr lang="en-US" sz="1400" b="1" dirty="0"/>
                <a:t>Cough VAS</a:t>
              </a:r>
            </a:p>
          </p:txBody>
        </p:sp>
      </p:grpSp>
      <p:grpSp>
        <p:nvGrpSpPr>
          <p:cNvPr id="80" name="Group 79"/>
          <p:cNvGrpSpPr/>
          <p:nvPr/>
        </p:nvGrpSpPr>
        <p:grpSpPr>
          <a:xfrm>
            <a:off x="1090742" y="3345101"/>
            <a:ext cx="2571445" cy="2030494"/>
            <a:chOff x="863057" y="2625021"/>
            <a:chExt cx="2571445" cy="2030494"/>
          </a:xfrm>
        </p:grpSpPr>
        <p:grpSp>
          <p:nvGrpSpPr>
            <p:cNvPr id="76" name="Group 75"/>
            <p:cNvGrpSpPr/>
            <p:nvPr/>
          </p:nvGrpSpPr>
          <p:grpSpPr>
            <a:xfrm>
              <a:off x="863057" y="2625021"/>
              <a:ext cx="1981839" cy="2030494"/>
              <a:chOff x="863057" y="2625021"/>
              <a:chExt cx="1981839" cy="2030494"/>
            </a:xfrm>
          </p:grpSpPr>
          <p:cxnSp>
            <p:nvCxnSpPr>
              <p:cNvPr id="45" name="Straight Connector 44"/>
              <p:cNvCxnSpPr/>
              <p:nvPr/>
            </p:nvCxnSpPr>
            <p:spPr>
              <a:xfrm>
                <a:off x="1733982" y="3366709"/>
                <a:ext cx="728192" cy="6164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68" name="Group 67"/>
              <p:cNvGrpSpPr/>
              <p:nvPr/>
            </p:nvGrpSpPr>
            <p:grpSpPr>
              <a:xfrm>
                <a:off x="863057" y="2625021"/>
                <a:ext cx="1981839" cy="1885438"/>
                <a:chOff x="863057" y="2625021"/>
                <a:chExt cx="1981839" cy="1885438"/>
              </a:xfrm>
            </p:grpSpPr>
            <p:grpSp>
              <p:nvGrpSpPr>
                <p:cNvPr id="61" name="Group 60"/>
                <p:cNvGrpSpPr/>
                <p:nvPr/>
              </p:nvGrpSpPr>
              <p:grpSpPr>
                <a:xfrm>
                  <a:off x="1246136" y="2763521"/>
                  <a:ext cx="1598760" cy="1601583"/>
                  <a:chOff x="1246136" y="2763521"/>
                  <a:chExt cx="1598760" cy="1601583"/>
                </a:xfrm>
              </p:grpSpPr>
              <p:grpSp>
                <p:nvGrpSpPr>
                  <p:cNvPr id="53" name="Group 52"/>
                  <p:cNvGrpSpPr/>
                  <p:nvPr/>
                </p:nvGrpSpPr>
                <p:grpSpPr>
                  <a:xfrm>
                    <a:off x="1365821" y="2763521"/>
                    <a:ext cx="1479075" cy="1601583"/>
                    <a:chOff x="1365821" y="2763521"/>
                    <a:chExt cx="1479075" cy="1601583"/>
                  </a:xfrm>
                </p:grpSpPr>
                <p:cxnSp>
                  <p:nvCxnSpPr>
                    <p:cNvPr id="49" name="Straight Connector 48"/>
                    <p:cNvCxnSpPr/>
                    <p:nvPr/>
                  </p:nvCxnSpPr>
                  <p:spPr>
                    <a:xfrm flipH="1">
                      <a:off x="1365821" y="2763521"/>
                      <a:ext cx="0" cy="15957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370555" y="4365104"/>
                      <a:ext cx="14743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5" name="Straight Connector 54"/>
                  <p:cNvCxnSpPr/>
                  <p:nvPr/>
                </p:nvCxnSpPr>
                <p:spPr>
                  <a:xfrm>
                    <a:off x="1246136" y="2763521"/>
                    <a:ext cx="1249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46136" y="3085209"/>
                    <a:ext cx="1249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246136" y="3406897"/>
                    <a:ext cx="1249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246136" y="3728585"/>
                    <a:ext cx="1249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1246136" y="4050273"/>
                    <a:ext cx="1249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246136" y="4364616"/>
                    <a:ext cx="12496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2" name="TextBox 61"/>
                <p:cNvSpPr txBox="1"/>
                <p:nvPr/>
              </p:nvSpPr>
              <p:spPr>
                <a:xfrm>
                  <a:off x="863057" y="2625021"/>
                  <a:ext cx="420308" cy="276999"/>
                </a:xfrm>
                <a:prstGeom prst="rect">
                  <a:avLst/>
                </a:prstGeom>
                <a:noFill/>
              </p:spPr>
              <p:txBody>
                <a:bodyPr wrap="none" rtlCol="0">
                  <a:spAutoFit/>
                </a:bodyPr>
                <a:lstStyle/>
                <a:p>
                  <a:pPr algn="r"/>
                  <a:r>
                    <a:rPr lang="en-US" sz="1200" b="1" dirty="0"/>
                    <a:t>100</a:t>
                  </a:r>
                </a:p>
              </p:txBody>
            </p:sp>
            <p:sp>
              <p:nvSpPr>
                <p:cNvPr id="63" name="TextBox 62"/>
                <p:cNvSpPr txBox="1"/>
                <p:nvPr/>
              </p:nvSpPr>
              <p:spPr>
                <a:xfrm>
                  <a:off x="941605" y="2956717"/>
                  <a:ext cx="341760" cy="276999"/>
                </a:xfrm>
                <a:prstGeom prst="rect">
                  <a:avLst/>
                </a:prstGeom>
                <a:noFill/>
              </p:spPr>
              <p:txBody>
                <a:bodyPr wrap="none" rtlCol="0">
                  <a:spAutoFit/>
                </a:bodyPr>
                <a:lstStyle/>
                <a:p>
                  <a:pPr algn="r"/>
                  <a:r>
                    <a:rPr lang="en-US" sz="1200" b="1" dirty="0"/>
                    <a:t>80</a:t>
                  </a:r>
                </a:p>
              </p:txBody>
            </p:sp>
            <p:sp>
              <p:nvSpPr>
                <p:cNvPr id="64" name="TextBox 63"/>
                <p:cNvSpPr txBox="1"/>
                <p:nvPr/>
              </p:nvSpPr>
              <p:spPr>
                <a:xfrm>
                  <a:off x="941605" y="3283868"/>
                  <a:ext cx="341760" cy="276999"/>
                </a:xfrm>
                <a:prstGeom prst="rect">
                  <a:avLst/>
                </a:prstGeom>
                <a:noFill/>
              </p:spPr>
              <p:txBody>
                <a:bodyPr wrap="none" rtlCol="0">
                  <a:spAutoFit/>
                </a:bodyPr>
                <a:lstStyle/>
                <a:p>
                  <a:pPr algn="r"/>
                  <a:r>
                    <a:rPr lang="en-US" sz="1200" b="1" dirty="0"/>
                    <a:t>60</a:t>
                  </a:r>
                </a:p>
              </p:txBody>
            </p:sp>
            <p:sp>
              <p:nvSpPr>
                <p:cNvPr id="65" name="TextBox 64"/>
                <p:cNvSpPr txBox="1"/>
                <p:nvPr/>
              </p:nvSpPr>
              <p:spPr>
                <a:xfrm>
                  <a:off x="941605" y="3601928"/>
                  <a:ext cx="341760" cy="276999"/>
                </a:xfrm>
                <a:prstGeom prst="rect">
                  <a:avLst/>
                </a:prstGeom>
                <a:noFill/>
              </p:spPr>
              <p:txBody>
                <a:bodyPr wrap="none" rtlCol="0">
                  <a:spAutoFit/>
                </a:bodyPr>
                <a:lstStyle/>
                <a:p>
                  <a:pPr algn="r"/>
                  <a:r>
                    <a:rPr lang="en-US" sz="1200" b="1" dirty="0"/>
                    <a:t>40</a:t>
                  </a:r>
                </a:p>
              </p:txBody>
            </p:sp>
            <p:sp>
              <p:nvSpPr>
                <p:cNvPr id="66" name="TextBox 65"/>
                <p:cNvSpPr txBox="1"/>
                <p:nvPr/>
              </p:nvSpPr>
              <p:spPr>
                <a:xfrm>
                  <a:off x="941605" y="3925617"/>
                  <a:ext cx="341760" cy="276999"/>
                </a:xfrm>
                <a:prstGeom prst="rect">
                  <a:avLst/>
                </a:prstGeom>
                <a:noFill/>
              </p:spPr>
              <p:txBody>
                <a:bodyPr wrap="none" rtlCol="0">
                  <a:spAutoFit/>
                </a:bodyPr>
                <a:lstStyle/>
                <a:p>
                  <a:pPr algn="r"/>
                  <a:r>
                    <a:rPr lang="en-US" sz="1200" b="1" dirty="0"/>
                    <a:t>20</a:t>
                  </a:r>
                </a:p>
              </p:txBody>
            </p:sp>
            <p:sp>
              <p:nvSpPr>
                <p:cNvPr id="67" name="TextBox 66"/>
                <p:cNvSpPr txBox="1"/>
                <p:nvPr/>
              </p:nvSpPr>
              <p:spPr>
                <a:xfrm>
                  <a:off x="1020152" y="4233460"/>
                  <a:ext cx="263213" cy="276999"/>
                </a:xfrm>
                <a:prstGeom prst="rect">
                  <a:avLst/>
                </a:prstGeom>
                <a:noFill/>
              </p:spPr>
              <p:txBody>
                <a:bodyPr wrap="none" rtlCol="0">
                  <a:spAutoFit/>
                </a:bodyPr>
                <a:lstStyle/>
                <a:p>
                  <a:pPr algn="r"/>
                  <a:r>
                    <a:rPr lang="en-US" sz="1200" b="1" dirty="0"/>
                    <a:t>0</a:t>
                  </a:r>
                </a:p>
              </p:txBody>
            </p:sp>
          </p:grpSp>
          <p:sp>
            <p:nvSpPr>
              <p:cNvPr id="70" name="Oval 69"/>
              <p:cNvSpPr/>
              <p:nvPr/>
            </p:nvSpPr>
            <p:spPr>
              <a:xfrm>
                <a:off x="2420762" y="3949805"/>
                <a:ext cx="61460" cy="56928"/>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1710830" y="3342089"/>
                <a:ext cx="61460" cy="56928"/>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p:cNvSpPr txBox="1"/>
              <p:nvPr/>
            </p:nvSpPr>
            <p:spPr>
              <a:xfrm>
                <a:off x="1605531" y="4378516"/>
                <a:ext cx="263213" cy="276999"/>
              </a:xfrm>
              <a:prstGeom prst="rect">
                <a:avLst/>
              </a:prstGeom>
              <a:noFill/>
            </p:spPr>
            <p:txBody>
              <a:bodyPr wrap="none" rtlCol="0">
                <a:spAutoFit/>
              </a:bodyPr>
              <a:lstStyle/>
              <a:p>
                <a:pPr algn="ctr"/>
                <a:r>
                  <a:rPr lang="en-US" sz="1200" b="1" dirty="0"/>
                  <a:t>0</a:t>
                </a:r>
              </a:p>
            </p:txBody>
          </p:sp>
          <p:sp>
            <p:nvSpPr>
              <p:cNvPr id="75" name="TextBox 74"/>
              <p:cNvSpPr txBox="1"/>
              <p:nvPr/>
            </p:nvSpPr>
            <p:spPr>
              <a:xfrm>
                <a:off x="2323580" y="4371754"/>
                <a:ext cx="263213" cy="276999"/>
              </a:xfrm>
              <a:prstGeom prst="rect">
                <a:avLst/>
              </a:prstGeom>
              <a:noFill/>
            </p:spPr>
            <p:txBody>
              <a:bodyPr wrap="none" rtlCol="0">
                <a:spAutoFit/>
              </a:bodyPr>
              <a:lstStyle/>
              <a:p>
                <a:pPr algn="ctr"/>
                <a:r>
                  <a:rPr lang="en-US" sz="1200" b="1" dirty="0"/>
                  <a:t>3</a:t>
                </a:r>
              </a:p>
            </p:txBody>
          </p:sp>
        </p:grpSp>
        <p:sp>
          <p:nvSpPr>
            <p:cNvPr id="79" name="TextBox 78"/>
            <p:cNvSpPr txBox="1"/>
            <p:nvPr/>
          </p:nvSpPr>
          <p:spPr>
            <a:xfrm>
              <a:off x="2765536" y="4359245"/>
              <a:ext cx="668966" cy="276999"/>
            </a:xfrm>
            <a:prstGeom prst="rect">
              <a:avLst/>
            </a:prstGeom>
            <a:noFill/>
          </p:spPr>
          <p:txBody>
            <a:bodyPr wrap="none" rtlCol="0">
              <a:spAutoFit/>
            </a:bodyPr>
            <a:lstStyle/>
            <a:p>
              <a:r>
                <a:rPr lang="en-US" sz="1200" dirty="0"/>
                <a:t>Months</a:t>
              </a:r>
            </a:p>
          </p:txBody>
        </p:sp>
      </p:grpSp>
      <p:sp>
        <p:nvSpPr>
          <p:cNvPr id="81" name="TextBox 80"/>
          <p:cNvSpPr txBox="1"/>
          <p:nvPr/>
        </p:nvSpPr>
        <p:spPr>
          <a:xfrm>
            <a:off x="1324162" y="3179686"/>
            <a:ext cx="424283" cy="276999"/>
          </a:xfrm>
          <a:prstGeom prst="rect">
            <a:avLst/>
          </a:prstGeom>
          <a:noFill/>
        </p:spPr>
        <p:txBody>
          <a:bodyPr wrap="none" rtlCol="0">
            <a:spAutoFit/>
          </a:bodyPr>
          <a:lstStyle/>
          <a:p>
            <a:r>
              <a:rPr lang="en-US" sz="1200" dirty="0"/>
              <a:t>VAS</a:t>
            </a:r>
          </a:p>
        </p:txBody>
      </p:sp>
      <p:sp>
        <p:nvSpPr>
          <p:cNvPr id="87" name="TextBox 86"/>
          <p:cNvSpPr txBox="1"/>
          <p:nvPr/>
        </p:nvSpPr>
        <p:spPr>
          <a:xfrm>
            <a:off x="659678" y="5616845"/>
            <a:ext cx="5864427" cy="307777"/>
          </a:xfrm>
          <a:prstGeom prst="rect">
            <a:avLst/>
          </a:prstGeom>
          <a:noFill/>
        </p:spPr>
        <p:txBody>
          <a:bodyPr wrap="square" rtlCol="0">
            <a:spAutoFit/>
          </a:bodyPr>
          <a:lstStyle/>
          <a:p>
            <a:r>
              <a:rPr lang="en-US" sz="1400" dirty="0">
                <a:latin typeface="Calibri Light" panose="020F0302020204030204" pitchFamily="34" charset="0"/>
                <a:cs typeface="Calibri Light" panose="020F0302020204030204" pitchFamily="34" charset="0"/>
              </a:rPr>
              <a:t>The systemic </a:t>
            </a:r>
            <a:r>
              <a:rPr lang="en-US" sz="1400">
                <a:latin typeface="Calibri Light" panose="020F0302020204030204" pitchFamily="34" charset="0"/>
                <a:cs typeface="Calibri Light" panose="020F0302020204030204" pitchFamily="34" charset="0"/>
              </a:rPr>
              <a:t>dosing gives </a:t>
            </a:r>
            <a:r>
              <a:rPr lang="en-US" sz="1400" dirty="0">
                <a:latin typeface="Calibri Light" panose="020F0302020204030204" pitchFamily="34" charset="0"/>
                <a:cs typeface="Calibri Light" panose="020F0302020204030204" pitchFamily="34" charset="0"/>
              </a:rPr>
              <a:t>rise to side effects like peripheral neuropathy</a:t>
            </a:r>
          </a:p>
        </p:txBody>
      </p:sp>
      <p:sp>
        <p:nvSpPr>
          <p:cNvPr id="88" name="Title 1">
            <a:extLst>
              <a:ext uri="{FF2B5EF4-FFF2-40B4-BE49-F238E27FC236}">
                <a16:creationId xmlns:a16="http://schemas.microsoft.com/office/drawing/2014/main" id="{0C647894-4988-5949-9B3E-4DEC28C73FC0}"/>
              </a:ext>
            </a:extLst>
          </p:cNvPr>
          <p:cNvSpPr txBox="1">
            <a:spLocks/>
          </p:cNvSpPr>
          <p:nvPr/>
        </p:nvSpPr>
        <p:spPr>
          <a:xfrm>
            <a:off x="611188" y="232987"/>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IMIDs in clinical IPF cough trial</a:t>
            </a:r>
          </a:p>
        </p:txBody>
      </p:sp>
      <p:sp>
        <p:nvSpPr>
          <p:cNvPr id="96" name="Rectangle 16">
            <a:extLst>
              <a:ext uri="{FF2B5EF4-FFF2-40B4-BE49-F238E27FC236}">
                <a16:creationId xmlns:a16="http://schemas.microsoft.com/office/drawing/2014/main" id="{3A5456E4-ECFB-144E-807E-DDDACCA5BBBF}"/>
              </a:ext>
            </a:extLst>
          </p:cNvPr>
          <p:cNvSpPr/>
          <p:nvPr/>
        </p:nvSpPr>
        <p:spPr>
          <a:xfrm>
            <a:off x="600353" y="932878"/>
            <a:ext cx="6707951" cy="707886"/>
          </a:xfrm>
          <a:prstGeom prst="rect">
            <a:avLst/>
          </a:prstGeom>
        </p:spPr>
        <p:txBody>
          <a:bodyPr wrap="square">
            <a:spAutoFit/>
          </a:bodyPr>
          <a:lstStyle/>
          <a:p>
            <a:r>
              <a:rPr lang="en-US" sz="2000" b="1" dirty="0">
                <a:solidFill>
                  <a:schemeClr val="tx2"/>
                </a:solidFill>
                <a:latin typeface="Calibri" panose="020F0502020204030204" pitchFamily="34" charset="0"/>
                <a:cs typeface="Calibri" panose="020F0502020204030204" pitchFamily="34" charset="0"/>
              </a:rPr>
              <a:t>Thalidomide orally for 3 months significantly improves cough and improves quality of life in IPF patients</a:t>
            </a:r>
          </a:p>
        </p:txBody>
      </p:sp>
      <p:sp>
        <p:nvSpPr>
          <p:cNvPr id="97" name="Rektangel 96">
            <a:extLst>
              <a:ext uri="{FF2B5EF4-FFF2-40B4-BE49-F238E27FC236}">
                <a16:creationId xmlns:a16="http://schemas.microsoft.com/office/drawing/2014/main" id="{437FD7EC-A355-F04B-884C-D44996AAA55C}"/>
              </a:ext>
            </a:extLst>
          </p:cNvPr>
          <p:cNvSpPr/>
          <p:nvPr/>
        </p:nvSpPr>
        <p:spPr>
          <a:xfrm>
            <a:off x="834679" y="6350510"/>
            <a:ext cx="5589335" cy="307777"/>
          </a:xfrm>
          <a:prstGeom prst="rect">
            <a:avLst/>
          </a:prstGeom>
          <a:solidFill>
            <a:schemeClr val="bg1"/>
          </a:solidFill>
        </p:spPr>
        <p:txBody>
          <a:bodyPr wrap="square">
            <a:spAutoFit/>
          </a:bodyPr>
          <a:lstStyle/>
          <a:p>
            <a:r>
              <a:rPr lang="en-GB" sz="1400" b="1" dirty="0">
                <a:latin typeface="Calibri Light" panose="020F0302020204030204" pitchFamily="34" charset="0"/>
                <a:cs typeface="Calibri Light" panose="020F0302020204030204" pitchFamily="34" charset="0"/>
              </a:rPr>
              <a:t>Thalidomide is the only medicine </a:t>
            </a:r>
            <a:r>
              <a:rPr lang="en-GB" sz="1400" b="1">
                <a:latin typeface="Calibri Light" panose="020F0302020204030204" pitchFamily="34" charset="0"/>
                <a:cs typeface="Calibri Light" panose="020F0302020204030204" pitchFamily="34" charset="0"/>
              </a:rPr>
              <a:t>that has </a:t>
            </a:r>
            <a:r>
              <a:rPr lang="en-GB" sz="1400" b="1" dirty="0">
                <a:latin typeface="Calibri Light" panose="020F0302020204030204" pitchFamily="34" charset="0"/>
                <a:cs typeface="Calibri Light" panose="020F0302020204030204" pitchFamily="34" charset="0"/>
              </a:rPr>
              <a:t>shown improved quality of life</a:t>
            </a:r>
          </a:p>
        </p:txBody>
      </p:sp>
      <p:sp>
        <p:nvSpPr>
          <p:cNvPr id="98" name="Ellips 97">
            <a:extLst>
              <a:ext uri="{FF2B5EF4-FFF2-40B4-BE49-F238E27FC236}">
                <a16:creationId xmlns:a16="http://schemas.microsoft.com/office/drawing/2014/main" id="{624B1CE6-D157-CF4A-B165-7B24B6855236}"/>
              </a:ext>
            </a:extLst>
          </p:cNvPr>
          <p:cNvSpPr/>
          <p:nvPr/>
        </p:nvSpPr>
        <p:spPr>
          <a:xfrm>
            <a:off x="683567" y="6435723"/>
            <a:ext cx="106571" cy="10657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7304382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91F9E67-69C0-442F-AE74-05852A3629F7}" type="slidenum">
              <a:rPr lang="en-GB" smtClean="0"/>
              <a:t>21</a:t>
            </a:fld>
            <a:endParaRPr lang="en-GB" dirty="0"/>
          </a:p>
        </p:txBody>
      </p:sp>
      <p:grpSp>
        <p:nvGrpSpPr>
          <p:cNvPr id="18" name="Group 17"/>
          <p:cNvGrpSpPr/>
          <p:nvPr/>
        </p:nvGrpSpPr>
        <p:grpSpPr>
          <a:xfrm>
            <a:off x="1403648" y="1481343"/>
            <a:ext cx="6170320" cy="4087572"/>
            <a:chOff x="1485014" y="1664269"/>
            <a:chExt cx="6170320" cy="4087572"/>
          </a:xfrm>
        </p:grpSpPr>
        <p:grpSp>
          <p:nvGrpSpPr>
            <p:cNvPr id="13" name="Group 12"/>
            <p:cNvGrpSpPr/>
            <p:nvPr/>
          </p:nvGrpSpPr>
          <p:grpSpPr>
            <a:xfrm>
              <a:off x="1718813" y="1664269"/>
              <a:ext cx="5706375" cy="2997231"/>
              <a:chOff x="2003485" y="1664269"/>
              <a:chExt cx="5706375" cy="2997231"/>
            </a:xfrm>
          </p:grpSpPr>
          <p:grpSp>
            <p:nvGrpSpPr>
              <p:cNvPr id="12" name="Group 11"/>
              <p:cNvGrpSpPr/>
              <p:nvPr/>
            </p:nvGrpSpPr>
            <p:grpSpPr>
              <a:xfrm>
                <a:off x="2003485" y="1664269"/>
                <a:ext cx="2568515" cy="2997231"/>
                <a:chOff x="1876246" y="1664269"/>
                <a:chExt cx="2568515" cy="2997231"/>
              </a:xfrm>
            </p:grpSpPr>
            <p:grpSp>
              <p:nvGrpSpPr>
                <p:cNvPr id="4" name="Group 3"/>
                <p:cNvGrpSpPr/>
                <p:nvPr/>
              </p:nvGrpSpPr>
              <p:grpSpPr>
                <a:xfrm>
                  <a:off x="1876246" y="2215911"/>
                  <a:ext cx="2568515" cy="2445589"/>
                  <a:chOff x="2449902" y="500332"/>
                  <a:chExt cx="3424687" cy="3260785"/>
                </a:xfrm>
                <a:solidFill>
                  <a:schemeClr val="bg2"/>
                </a:solidFill>
              </p:grpSpPr>
              <p:sp>
                <p:nvSpPr>
                  <p:cNvPr id="5" name="Freeform 4"/>
                  <p:cNvSpPr/>
                  <p:nvPr/>
                </p:nvSpPr>
                <p:spPr>
                  <a:xfrm>
                    <a:off x="2449902" y="500332"/>
                    <a:ext cx="3424687" cy="3260785"/>
                  </a:xfrm>
                  <a:custGeom>
                    <a:avLst/>
                    <a:gdLst>
                      <a:gd name="connsiteX0" fmla="*/ 2544792 w 5633049"/>
                      <a:gd name="connsiteY0" fmla="*/ 1915064 h 5960853"/>
                      <a:gd name="connsiteX1" fmla="*/ 2260121 w 5633049"/>
                      <a:gd name="connsiteY1" fmla="*/ 1889185 h 5960853"/>
                      <a:gd name="connsiteX2" fmla="*/ 1319841 w 5633049"/>
                      <a:gd name="connsiteY2" fmla="*/ 1604513 h 5960853"/>
                      <a:gd name="connsiteX3" fmla="*/ 1009290 w 5633049"/>
                      <a:gd name="connsiteY3" fmla="*/ 1414732 h 5960853"/>
                      <a:gd name="connsiteX4" fmla="*/ 1086928 w 5633049"/>
                      <a:gd name="connsiteY4" fmla="*/ 1293962 h 5960853"/>
                      <a:gd name="connsiteX5" fmla="*/ 1043796 w 5633049"/>
                      <a:gd name="connsiteY5" fmla="*/ 1224951 h 5960853"/>
                      <a:gd name="connsiteX6" fmla="*/ 1052423 w 5633049"/>
                      <a:gd name="connsiteY6" fmla="*/ 1017917 h 5960853"/>
                      <a:gd name="connsiteX7" fmla="*/ 854015 w 5633049"/>
                      <a:gd name="connsiteY7" fmla="*/ 1061049 h 5960853"/>
                      <a:gd name="connsiteX8" fmla="*/ 819509 w 5633049"/>
                      <a:gd name="connsiteY8" fmla="*/ 1233577 h 5960853"/>
                      <a:gd name="connsiteX9" fmla="*/ 715992 w 5633049"/>
                      <a:gd name="connsiteY9" fmla="*/ 1311215 h 5960853"/>
                      <a:gd name="connsiteX10" fmla="*/ 491706 w 5633049"/>
                      <a:gd name="connsiteY10" fmla="*/ 1293962 h 5960853"/>
                      <a:gd name="connsiteX11" fmla="*/ 310551 w 5633049"/>
                      <a:gd name="connsiteY11" fmla="*/ 1233577 h 5960853"/>
                      <a:gd name="connsiteX12" fmla="*/ 0 w 5633049"/>
                      <a:gd name="connsiteY12" fmla="*/ 1397479 h 5960853"/>
                      <a:gd name="connsiteX13" fmla="*/ 138023 w 5633049"/>
                      <a:gd name="connsiteY13" fmla="*/ 1664898 h 5960853"/>
                      <a:gd name="connsiteX14" fmla="*/ 508958 w 5633049"/>
                      <a:gd name="connsiteY14" fmla="*/ 1733910 h 5960853"/>
                      <a:gd name="connsiteX15" fmla="*/ 802256 w 5633049"/>
                      <a:gd name="connsiteY15" fmla="*/ 1708030 h 5960853"/>
                      <a:gd name="connsiteX16" fmla="*/ 1311215 w 5633049"/>
                      <a:gd name="connsiteY16" fmla="*/ 2096219 h 5960853"/>
                      <a:gd name="connsiteX17" fmla="*/ 1992702 w 5633049"/>
                      <a:gd name="connsiteY17" fmla="*/ 2493034 h 5960853"/>
                      <a:gd name="connsiteX18" fmla="*/ 2113472 w 5633049"/>
                      <a:gd name="connsiteY18" fmla="*/ 2700068 h 5960853"/>
                      <a:gd name="connsiteX19" fmla="*/ 2087592 w 5633049"/>
                      <a:gd name="connsiteY19" fmla="*/ 2958860 h 5960853"/>
                      <a:gd name="connsiteX20" fmla="*/ 1880558 w 5633049"/>
                      <a:gd name="connsiteY20" fmla="*/ 3657600 h 5960853"/>
                      <a:gd name="connsiteX21" fmla="*/ 1846053 w 5633049"/>
                      <a:gd name="connsiteY21" fmla="*/ 4106174 h 5960853"/>
                      <a:gd name="connsiteX22" fmla="*/ 1897811 w 5633049"/>
                      <a:gd name="connsiteY22" fmla="*/ 5443268 h 5960853"/>
                      <a:gd name="connsiteX23" fmla="*/ 1682151 w 5633049"/>
                      <a:gd name="connsiteY23" fmla="*/ 5564038 h 5960853"/>
                      <a:gd name="connsiteX24" fmla="*/ 1604513 w 5633049"/>
                      <a:gd name="connsiteY24" fmla="*/ 5633049 h 5960853"/>
                      <a:gd name="connsiteX25" fmla="*/ 1595887 w 5633049"/>
                      <a:gd name="connsiteY25" fmla="*/ 5822830 h 5960853"/>
                      <a:gd name="connsiteX26" fmla="*/ 1785668 w 5633049"/>
                      <a:gd name="connsiteY26" fmla="*/ 5909094 h 5960853"/>
                      <a:gd name="connsiteX27" fmla="*/ 1984075 w 5633049"/>
                      <a:gd name="connsiteY27" fmla="*/ 5917721 h 5960853"/>
                      <a:gd name="connsiteX28" fmla="*/ 2139351 w 5633049"/>
                      <a:gd name="connsiteY28" fmla="*/ 5891842 h 5960853"/>
                      <a:gd name="connsiteX29" fmla="*/ 2139351 w 5633049"/>
                      <a:gd name="connsiteY29" fmla="*/ 5883215 h 5960853"/>
                      <a:gd name="connsiteX30" fmla="*/ 2544792 w 5633049"/>
                      <a:gd name="connsiteY30" fmla="*/ 5641676 h 5960853"/>
                      <a:gd name="connsiteX31" fmla="*/ 2587924 w 5633049"/>
                      <a:gd name="connsiteY31" fmla="*/ 5555411 h 5960853"/>
                      <a:gd name="connsiteX32" fmla="*/ 2484407 w 5633049"/>
                      <a:gd name="connsiteY32" fmla="*/ 5365630 h 5960853"/>
                      <a:gd name="connsiteX33" fmla="*/ 2527540 w 5633049"/>
                      <a:gd name="connsiteY33" fmla="*/ 4804913 h 5960853"/>
                      <a:gd name="connsiteX34" fmla="*/ 2527540 w 5633049"/>
                      <a:gd name="connsiteY34" fmla="*/ 4192438 h 5960853"/>
                      <a:gd name="connsiteX35" fmla="*/ 2579298 w 5633049"/>
                      <a:gd name="connsiteY35" fmla="*/ 4063042 h 5960853"/>
                      <a:gd name="connsiteX36" fmla="*/ 2743200 w 5633049"/>
                      <a:gd name="connsiteY36" fmla="*/ 4149306 h 5960853"/>
                      <a:gd name="connsiteX37" fmla="*/ 3165894 w 5633049"/>
                      <a:gd name="connsiteY37" fmla="*/ 5244860 h 5960853"/>
                      <a:gd name="connsiteX38" fmla="*/ 3209026 w 5633049"/>
                      <a:gd name="connsiteY38" fmla="*/ 5460521 h 5960853"/>
                      <a:gd name="connsiteX39" fmla="*/ 3183147 w 5633049"/>
                      <a:gd name="connsiteY39" fmla="*/ 5693434 h 5960853"/>
                      <a:gd name="connsiteX40" fmla="*/ 3398807 w 5633049"/>
                      <a:gd name="connsiteY40" fmla="*/ 5900468 h 5960853"/>
                      <a:gd name="connsiteX41" fmla="*/ 3717985 w 5633049"/>
                      <a:gd name="connsiteY41" fmla="*/ 5960853 h 5960853"/>
                      <a:gd name="connsiteX42" fmla="*/ 3942272 w 5633049"/>
                      <a:gd name="connsiteY42" fmla="*/ 5883215 h 5960853"/>
                      <a:gd name="connsiteX43" fmla="*/ 3994030 w 5633049"/>
                      <a:gd name="connsiteY43" fmla="*/ 5676181 h 5960853"/>
                      <a:gd name="connsiteX44" fmla="*/ 3812875 w 5633049"/>
                      <a:gd name="connsiteY44" fmla="*/ 5426015 h 5960853"/>
                      <a:gd name="connsiteX45" fmla="*/ 3631721 w 5633049"/>
                      <a:gd name="connsiteY45" fmla="*/ 4520242 h 5960853"/>
                      <a:gd name="connsiteX46" fmla="*/ 3381555 w 5633049"/>
                      <a:gd name="connsiteY46" fmla="*/ 3441940 h 5960853"/>
                      <a:gd name="connsiteX47" fmla="*/ 3381555 w 5633049"/>
                      <a:gd name="connsiteY47" fmla="*/ 3321170 h 5960853"/>
                      <a:gd name="connsiteX48" fmla="*/ 3554083 w 5633049"/>
                      <a:gd name="connsiteY48" fmla="*/ 2769079 h 5960853"/>
                      <a:gd name="connsiteX49" fmla="*/ 3812875 w 5633049"/>
                      <a:gd name="connsiteY49" fmla="*/ 2967487 h 5960853"/>
                      <a:gd name="connsiteX50" fmla="*/ 4011283 w 5633049"/>
                      <a:gd name="connsiteY50" fmla="*/ 3157268 h 5960853"/>
                      <a:gd name="connsiteX51" fmla="*/ 4546121 w 5633049"/>
                      <a:gd name="connsiteY51" fmla="*/ 3390181 h 5960853"/>
                      <a:gd name="connsiteX52" fmla="*/ 4744528 w 5633049"/>
                      <a:gd name="connsiteY52" fmla="*/ 3623094 h 5960853"/>
                      <a:gd name="connsiteX53" fmla="*/ 4925683 w 5633049"/>
                      <a:gd name="connsiteY53" fmla="*/ 3812876 h 5960853"/>
                      <a:gd name="connsiteX54" fmla="*/ 5080958 w 5633049"/>
                      <a:gd name="connsiteY54" fmla="*/ 3881887 h 5960853"/>
                      <a:gd name="connsiteX55" fmla="*/ 5227607 w 5633049"/>
                      <a:gd name="connsiteY55" fmla="*/ 3942272 h 5960853"/>
                      <a:gd name="connsiteX56" fmla="*/ 5538158 w 5633049"/>
                      <a:gd name="connsiteY56" fmla="*/ 3856008 h 5960853"/>
                      <a:gd name="connsiteX57" fmla="*/ 5633049 w 5633049"/>
                      <a:gd name="connsiteY57" fmla="*/ 3683479 h 5960853"/>
                      <a:gd name="connsiteX58" fmla="*/ 5486400 w 5633049"/>
                      <a:gd name="connsiteY58" fmla="*/ 3510951 h 5960853"/>
                      <a:gd name="connsiteX59" fmla="*/ 5339751 w 5633049"/>
                      <a:gd name="connsiteY59" fmla="*/ 3450566 h 5960853"/>
                      <a:gd name="connsiteX60" fmla="*/ 5184475 w 5633049"/>
                      <a:gd name="connsiteY60" fmla="*/ 3321170 h 5960853"/>
                      <a:gd name="connsiteX61" fmla="*/ 5055079 w 5633049"/>
                      <a:gd name="connsiteY61" fmla="*/ 3209026 h 5960853"/>
                      <a:gd name="connsiteX62" fmla="*/ 5287992 w 5633049"/>
                      <a:gd name="connsiteY62" fmla="*/ 3209026 h 5960853"/>
                      <a:gd name="connsiteX63" fmla="*/ 5382883 w 5633049"/>
                      <a:gd name="connsiteY63" fmla="*/ 3114136 h 5960853"/>
                      <a:gd name="connsiteX64" fmla="*/ 5365630 w 5633049"/>
                      <a:gd name="connsiteY64" fmla="*/ 3010619 h 5960853"/>
                      <a:gd name="connsiteX65" fmla="*/ 4934309 w 5633049"/>
                      <a:gd name="connsiteY65" fmla="*/ 2958860 h 5960853"/>
                      <a:gd name="connsiteX66" fmla="*/ 4675517 w 5633049"/>
                      <a:gd name="connsiteY66" fmla="*/ 3088257 h 5960853"/>
                      <a:gd name="connsiteX67" fmla="*/ 4494362 w 5633049"/>
                      <a:gd name="connsiteY67" fmla="*/ 3027872 h 5960853"/>
                      <a:gd name="connsiteX68" fmla="*/ 3778370 w 5633049"/>
                      <a:gd name="connsiteY68" fmla="*/ 2225615 h 5960853"/>
                      <a:gd name="connsiteX69" fmla="*/ 3519577 w 5633049"/>
                      <a:gd name="connsiteY69" fmla="*/ 2078966 h 5960853"/>
                      <a:gd name="connsiteX70" fmla="*/ 3200400 w 5633049"/>
                      <a:gd name="connsiteY70" fmla="*/ 1949570 h 5960853"/>
                      <a:gd name="connsiteX71" fmla="*/ 3269411 w 5633049"/>
                      <a:gd name="connsiteY71" fmla="*/ 1880559 h 5960853"/>
                      <a:gd name="connsiteX72" fmla="*/ 3476445 w 5633049"/>
                      <a:gd name="connsiteY72" fmla="*/ 1690777 h 5960853"/>
                      <a:gd name="connsiteX73" fmla="*/ 3657600 w 5633049"/>
                      <a:gd name="connsiteY73" fmla="*/ 1457864 h 5960853"/>
                      <a:gd name="connsiteX74" fmla="*/ 3778370 w 5633049"/>
                      <a:gd name="connsiteY74" fmla="*/ 1181819 h 5960853"/>
                      <a:gd name="connsiteX75" fmla="*/ 3795623 w 5633049"/>
                      <a:gd name="connsiteY75" fmla="*/ 931653 h 5960853"/>
                      <a:gd name="connsiteX76" fmla="*/ 3752490 w 5633049"/>
                      <a:gd name="connsiteY76" fmla="*/ 646981 h 5960853"/>
                      <a:gd name="connsiteX77" fmla="*/ 3623094 w 5633049"/>
                      <a:gd name="connsiteY77" fmla="*/ 370936 h 5960853"/>
                      <a:gd name="connsiteX78" fmla="*/ 3329796 w 5633049"/>
                      <a:gd name="connsiteY78" fmla="*/ 86264 h 5960853"/>
                      <a:gd name="connsiteX79" fmla="*/ 3096883 w 5633049"/>
                      <a:gd name="connsiteY79" fmla="*/ 0 h 5960853"/>
                      <a:gd name="connsiteX80" fmla="*/ 2786332 w 5633049"/>
                      <a:gd name="connsiteY80" fmla="*/ 0 h 5960853"/>
                      <a:gd name="connsiteX81" fmla="*/ 2432649 w 5633049"/>
                      <a:gd name="connsiteY81" fmla="*/ 86264 h 5960853"/>
                      <a:gd name="connsiteX82" fmla="*/ 2165230 w 5633049"/>
                      <a:gd name="connsiteY82" fmla="*/ 327804 h 5960853"/>
                      <a:gd name="connsiteX83" fmla="*/ 1975449 w 5633049"/>
                      <a:gd name="connsiteY83" fmla="*/ 664234 h 5960853"/>
                      <a:gd name="connsiteX84" fmla="*/ 1940943 w 5633049"/>
                      <a:gd name="connsiteY84" fmla="*/ 974785 h 5960853"/>
                      <a:gd name="connsiteX85" fmla="*/ 2027207 w 5633049"/>
                      <a:gd name="connsiteY85" fmla="*/ 1328468 h 5960853"/>
                      <a:gd name="connsiteX86" fmla="*/ 2104845 w 5633049"/>
                      <a:gd name="connsiteY86" fmla="*/ 1475117 h 5960853"/>
                      <a:gd name="connsiteX87" fmla="*/ 2199736 w 5633049"/>
                      <a:gd name="connsiteY87" fmla="*/ 1587260 h 5960853"/>
                      <a:gd name="connsiteX88" fmla="*/ 2415396 w 5633049"/>
                      <a:gd name="connsiteY88" fmla="*/ 1768415 h 5960853"/>
                      <a:gd name="connsiteX89" fmla="*/ 2544792 w 5633049"/>
                      <a:gd name="connsiteY89" fmla="*/ 1915064 h 596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633049" h="5960853">
                        <a:moveTo>
                          <a:pt x="2544792" y="1915064"/>
                        </a:moveTo>
                        <a:lnTo>
                          <a:pt x="2260121" y="1889185"/>
                        </a:lnTo>
                        <a:lnTo>
                          <a:pt x="1319841" y="1604513"/>
                        </a:lnTo>
                        <a:lnTo>
                          <a:pt x="1009290" y="1414732"/>
                        </a:lnTo>
                        <a:lnTo>
                          <a:pt x="1086928" y="1293962"/>
                        </a:lnTo>
                        <a:lnTo>
                          <a:pt x="1043796" y="1224951"/>
                        </a:lnTo>
                        <a:lnTo>
                          <a:pt x="1052423" y="1017917"/>
                        </a:lnTo>
                        <a:lnTo>
                          <a:pt x="854015" y="1061049"/>
                        </a:lnTo>
                        <a:lnTo>
                          <a:pt x="819509" y="1233577"/>
                        </a:lnTo>
                        <a:lnTo>
                          <a:pt x="715992" y="1311215"/>
                        </a:lnTo>
                        <a:lnTo>
                          <a:pt x="491706" y="1293962"/>
                        </a:lnTo>
                        <a:lnTo>
                          <a:pt x="310551" y="1233577"/>
                        </a:lnTo>
                        <a:lnTo>
                          <a:pt x="0" y="1397479"/>
                        </a:lnTo>
                        <a:lnTo>
                          <a:pt x="138023" y="1664898"/>
                        </a:lnTo>
                        <a:lnTo>
                          <a:pt x="508958" y="1733910"/>
                        </a:lnTo>
                        <a:lnTo>
                          <a:pt x="802256" y="1708030"/>
                        </a:lnTo>
                        <a:lnTo>
                          <a:pt x="1311215" y="2096219"/>
                        </a:lnTo>
                        <a:lnTo>
                          <a:pt x="1992702" y="2493034"/>
                        </a:lnTo>
                        <a:lnTo>
                          <a:pt x="2113472" y="2700068"/>
                        </a:lnTo>
                        <a:lnTo>
                          <a:pt x="2087592" y="2958860"/>
                        </a:lnTo>
                        <a:lnTo>
                          <a:pt x="1880558" y="3657600"/>
                        </a:lnTo>
                        <a:lnTo>
                          <a:pt x="1846053" y="4106174"/>
                        </a:lnTo>
                        <a:lnTo>
                          <a:pt x="1897811" y="5443268"/>
                        </a:lnTo>
                        <a:lnTo>
                          <a:pt x="1682151" y="5564038"/>
                        </a:lnTo>
                        <a:lnTo>
                          <a:pt x="1604513" y="5633049"/>
                        </a:lnTo>
                        <a:lnTo>
                          <a:pt x="1595887" y="5822830"/>
                        </a:lnTo>
                        <a:lnTo>
                          <a:pt x="1785668" y="5909094"/>
                        </a:lnTo>
                        <a:lnTo>
                          <a:pt x="1984075" y="5917721"/>
                        </a:lnTo>
                        <a:lnTo>
                          <a:pt x="2139351" y="5891842"/>
                        </a:lnTo>
                        <a:lnTo>
                          <a:pt x="2139351" y="5883215"/>
                        </a:lnTo>
                        <a:lnTo>
                          <a:pt x="2544792" y="5641676"/>
                        </a:lnTo>
                        <a:lnTo>
                          <a:pt x="2587924" y="5555411"/>
                        </a:lnTo>
                        <a:lnTo>
                          <a:pt x="2484407" y="5365630"/>
                        </a:lnTo>
                        <a:lnTo>
                          <a:pt x="2527540" y="4804913"/>
                        </a:lnTo>
                        <a:lnTo>
                          <a:pt x="2527540" y="4192438"/>
                        </a:lnTo>
                        <a:lnTo>
                          <a:pt x="2579298" y="4063042"/>
                        </a:lnTo>
                        <a:lnTo>
                          <a:pt x="2743200" y="4149306"/>
                        </a:lnTo>
                        <a:lnTo>
                          <a:pt x="3165894" y="5244860"/>
                        </a:lnTo>
                        <a:lnTo>
                          <a:pt x="3209026" y="5460521"/>
                        </a:lnTo>
                        <a:lnTo>
                          <a:pt x="3183147" y="5693434"/>
                        </a:lnTo>
                        <a:lnTo>
                          <a:pt x="3398807" y="5900468"/>
                        </a:lnTo>
                        <a:lnTo>
                          <a:pt x="3717985" y="5960853"/>
                        </a:lnTo>
                        <a:lnTo>
                          <a:pt x="3942272" y="5883215"/>
                        </a:lnTo>
                        <a:lnTo>
                          <a:pt x="3994030" y="5676181"/>
                        </a:lnTo>
                        <a:lnTo>
                          <a:pt x="3812875" y="5426015"/>
                        </a:lnTo>
                        <a:lnTo>
                          <a:pt x="3631721" y="4520242"/>
                        </a:lnTo>
                        <a:lnTo>
                          <a:pt x="3381555" y="3441940"/>
                        </a:lnTo>
                        <a:lnTo>
                          <a:pt x="3381555" y="3321170"/>
                        </a:lnTo>
                        <a:lnTo>
                          <a:pt x="3554083" y="2769079"/>
                        </a:lnTo>
                        <a:lnTo>
                          <a:pt x="3812875" y="2967487"/>
                        </a:lnTo>
                        <a:lnTo>
                          <a:pt x="4011283" y="3157268"/>
                        </a:lnTo>
                        <a:lnTo>
                          <a:pt x="4546121" y="3390181"/>
                        </a:lnTo>
                        <a:lnTo>
                          <a:pt x="4744528" y="3623094"/>
                        </a:lnTo>
                        <a:lnTo>
                          <a:pt x="4925683" y="3812876"/>
                        </a:lnTo>
                        <a:lnTo>
                          <a:pt x="5080958" y="3881887"/>
                        </a:lnTo>
                        <a:lnTo>
                          <a:pt x="5227607" y="3942272"/>
                        </a:lnTo>
                        <a:lnTo>
                          <a:pt x="5538158" y="3856008"/>
                        </a:lnTo>
                        <a:lnTo>
                          <a:pt x="5633049" y="3683479"/>
                        </a:lnTo>
                        <a:lnTo>
                          <a:pt x="5486400" y="3510951"/>
                        </a:lnTo>
                        <a:lnTo>
                          <a:pt x="5339751" y="3450566"/>
                        </a:lnTo>
                        <a:lnTo>
                          <a:pt x="5184475" y="3321170"/>
                        </a:lnTo>
                        <a:lnTo>
                          <a:pt x="5055079" y="3209026"/>
                        </a:lnTo>
                        <a:lnTo>
                          <a:pt x="5287992" y="3209026"/>
                        </a:lnTo>
                        <a:lnTo>
                          <a:pt x="5382883" y="3114136"/>
                        </a:lnTo>
                        <a:lnTo>
                          <a:pt x="5365630" y="3010619"/>
                        </a:lnTo>
                        <a:lnTo>
                          <a:pt x="4934309" y="2958860"/>
                        </a:lnTo>
                        <a:lnTo>
                          <a:pt x="4675517" y="3088257"/>
                        </a:lnTo>
                        <a:lnTo>
                          <a:pt x="4494362" y="3027872"/>
                        </a:lnTo>
                        <a:lnTo>
                          <a:pt x="3778370" y="2225615"/>
                        </a:lnTo>
                        <a:lnTo>
                          <a:pt x="3519577" y="2078966"/>
                        </a:lnTo>
                        <a:lnTo>
                          <a:pt x="3200400" y="1949570"/>
                        </a:lnTo>
                        <a:lnTo>
                          <a:pt x="3269411" y="1880559"/>
                        </a:lnTo>
                        <a:lnTo>
                          <a:pt x="3476445" y="1690777"/>
                        </a:lnTo>
                        <a:lnTo>
                          <a:pt x="3657600" y="1457864"/>
                        </a:lnTo>
                        <a:lnTo>
                          <a:pt x="3778370" y="1181819"/>
                        </a:lnTo>
                        <a:lnTo>
                          <a:pt x="3795623" y="931653"/>
                        </a:lnTo>
                        <a:lnTo>
                          <a:pt x="3752490" y="646981"/>
                        </a:lnTo>
                        <a:lnTo>
                          <a:pt x="3623094" y="370936"/>
                        </a:lnTo>
                        <a:lnTo>
                          <a:pt x="3329796" y="86264"/>
                        </a:lnTo>
                        <a:lnTo>
                          <a:pt x="3096883" y="0"/>
                        </a:lnTo>
                        <a:lnTo>
                          <a:pt x="2786332" y="0"/>
                        </a:lnTo>
                        <a:lnTo>
                          <a:pt x="2432649" y="86264"/>
                        </a:lnTo>
                        <a:lnTo>
                          <a:pt x="2165230" y="327804"/>
                        </a:lnTo>
                        <a:lnTo>
                          <a:pt x="1975449" y="664234"/>
                        </a:lnTo>
                        <a:lnTo>
                          <a:pt x="1940943" y="974785"/>
                        </a:lnTo>
                        <a:lnTo>
                          <a:pt x="2027207" y="1328468"/>
                        </a:lnTo>
                        <a:lnTo>
                          <a:pt x="2104845" y="1475117"/>
                        </a:lnTo>
                        <a:lnTo>
                          <a:pt x="2199736" y="1587260"/>
                        </a:lnTo>
                        <a:lnTo>
                          <a:pt x="2415396" y="1768415"/>
                        </a:lnTo>
                        <a:lnTo>
                          <a:pt x="2544792" y="1915064"/>
                        </a:lnTo>
                        <a:close/>
                      </a:path>
                    </a:pathLst>
                  </a:custGeom>
                  <a:solidFill>
                    <a:schemeClr val="bg2">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350"/>
                  </a:p>
                </p:txBody>
              </p:sp>
              <p:sp>
                <p:nvSpPr>
                  <p:cNvPr id="6" name="Freeform 5"/>
                  <p:cNvSpPr/>
                  <p:nvPr/>
                </p:nvSpPr>
                <p:spPr>
                  <a:xfrm rot="484911">
                    <a:off x="3808009" y="1608825"/>
                    <a:ext cx="698740" cy="733245"/>
                  </a:xfrm>
                  <a:custGeom>
                    <a:avLst/>
                    <a:gdLst>
                      <a:gd name="connsiteX0" fmla="*/ 1682151 w 3648974"/>
                      <a:gd name="connsiteY0" fmla="*/ 17253 h 3683479"/>
                      <a:gd name="connsiteX1" fmla="*/ 1708031 w 3648974"/>
                      <a:gd name="connsiteY1" fmla="*/ 1224951 h 3683479"/>
                      <a:gd name="connsiteX2" fmla="*/ 1423359 w 3648974"/>
                      <a:gd name="connsiteY2" fmla="*/ 1440611 h 3683479"/>
                      <a:gd name="connsiteX3" fmla="*/ 1388853 w 3648974"/>
                      <a:gd name="connsiteY3" fmla="*/ 1328468 h 3683479"/>
                      <a:gd name="connsiteX4" fmla="*/ 1440612 w 3648974"/>
                      <a:gd name="connsiteY4" fmla="*/ 1130060 h 3683479"/>
                      <a:gd name="connsiteX5" fmla="*/ 1423359 w 3648974"/>
                      <a:gd name="connsiteY5" fmla="*/ 914400 h 3683479"/>
                      <a:gd name="connsiteX6" fmla="*/ 1285336 w 3648974"/>
                      <a:gd name="connsiteY6" fmla="*/ 707366 h 3683479"/>
                      <a:gd name="connsiteX7" fmla="*/ 1026544 w 3648974"/>
                      <a:gd name="connsiteY7" fmla="*/ 750498 h 3683479"/>
                      <a:gd name="connsiteX8" fmla="*/ 612476 w 3648974"/>
                      <a:gd name="connsiteY8" fmla="*/ 1112808 h 3683479"/>
                      <a:gd name="connsiteX9" fmla="*/ 362310 w 3648974"/>
                      <a:gd name="connsiteY9" fmla="*/ 1449238 h 3683479"/>
                      <a:gd name="connsiteX10" fmla="*/ 155276 w 3648974"/>
                      <a:gd name="connsiteY10" fmla="*/ 1863306 h 3683479"/>
                      <a:gd name="connsiteX11" fmla="*/ 77638 w 3648974"/>
                      <a:gd name="connsiteY11" fmla="*/ 2225615 h 3683479"/>
                      <a:gd name="connsiteX12" fmla="*/ 0 w 3648974"/>
                      <a:gd name="connsiteY12" fmla="*/ 2976113 h 3683479"/>
                      <a:gd name="connsiteX13" fmla="*/ 8627 w 3648974"/>
                      <a:gd name="connsiteY13" fmla="*/ 3528204 h 3683479"/>
                      <a:gd name="connsiteX14" fmla="*/ 284672 w 3648974"/>
                      <a:gd name="connsiteY14" fmla="*/ 3683479 h 3683479"/>
                      <a:gd name="connsiteX15" fmla="*/ 879895 w 3648974"/>
                      <a:gd name="connsiteY15" fmla="*/ 3623094 h 3683479"/>
                      <a:gd name="connsiteX16" fmla="*/ 1130061 w 3648974"/>
                      <a:gd name="connsiteY16" fmla="*/ 3519577 h 3683479"/>
                      <a:gd name="connsiteX17" fmla="*/ 1319842 w 3648974"/>
                      <a:gd name="connsiteY17" fmla="*/ 3234906 h 3683479"/>
                      <a:gd name="connsiteX18" fmla="*/ 1354348 w 3648974"/>
                      <a:gd name="connsiteY18" fmla="*/ 3140015 h 3683479"/>
                      <a:gd name="connsiteX19" fmla="*/ 1509623 w 3648974"/>
                      <a:gd name="connsiteY19" fmla="*/ 2967487 h 3683479"/>
                      <a:gd name="connsiteX20" fmla="*/ 1500997 w 3648974"/>
                      <a:gd name="connsiteY20" fmla="*/ 2536166 h 3683479"/>
                      <a:gd name="connsiteX21" fmla="*/ 1500997 w 3648974"/>
                      <a:gd name="connsiteY21" fmla="*/ 2251494 h 3683479"/>
                      <a:gd name="connsiteX22" fmla="*/ 1570008 w 3648974"/>
                      <a:gd name="connsiteY22" fmla="*/ 2001328 h 3683479"/>
                      <a:gd name="connsiteX23" fmla="*/ 1483744 w 3648974"/>
                      <a:gd name="connsiteY23" fmla="*/ 1759789 h 3683479"/>
                      <a:gd name="connsiteX24" fmla="*/ 1837427 w 3648974"/>
                      <a:gd name="connsiteY24" fmla="*/ 1466491 h 3683479"/>
                      <a:gd name="connsiteX25" fmla="*/ 2147978 w 3648974"/>
                      <a:gd name="connsiteY25" fmla="*/ 1699404 h 3683479"/>
                      <a:gd name="connsiteX26" fmla="*/ 2104846 w 3648974"/>
                      <a:gd name="connsiteY26" fmla="*/ 1889185 h 3683479"/>
                      <a:gd name="connsiteX27" fmla="*/ 2130725 w 3648974"/>
                      <a:gd name="connsiteY27" fmla="*/ 2113472 h 3683479"/>
                      <a:gd name="connsiteX28" fmla="*/ 2165231 w 3648974"/>
                      <a:gd name="connsiteY28" fmla="*/ 2467155 h 3683479"/>
                      <a:gd name="connsiteX29" fmla="*/ 2139351 w 3648974"/>
                      <a:gd name="connsiteY29" fmla="*/ 2717321 h 3683479"/>
                      <a:gd name="connsiteX30" fmla="*/ 2139351 w 3648974"/>
                      <a:gd name="connsiteY30" fmla="*/ 2932981 h 3683479"/>
                      <a:gd name="connsiteX31" fmla="*/ 2286000 w 3648974"/>
                      <a:gd name="connsiteY31" fmla="*/ 3131389 h 3683479"/>
                      <a:gd name="connsiteX32" fmla="*/ 2380891 w 3648974"/>
                      <a:gd name="connsiteY32" fmla="*/ 3260785 h 3683479"/>
                      <a:gd name="connsiteX33" fmla="*/ 2484408 w 3648974"/>
                      <a:gd name="connsiteY33" fmla="*/ 3467819 h 3683479"/>
                      <a:gd name="connsiteX34" fmla="*/ 2691442 w 3648974"/>
                      <a:gd name="connsiteY34" fmla="*/ 3579962 h 3683479"/>
                      <a:gd name="connsiteX35" fmla="*/ 3364302 w 3648974"/>
                      <a:gd name="connsiteY35" fmla="*/ 3657600 h 3683479"/>
                      <a:gd name="connsiteX36" fmla="*/ 3562710 w 3648974"/>
                      <a:gd name="connsiteY36" fmla="*/ 3588589 h 3683479"/>
                      <a:gd name="connsiteX37" fmla="*/ 3648974 w 3648974"/>
                      <a:gd name="connsiteY37" fmla="*/ 3424687 h 3683479"/>
                      <a:gd name="connsiteX38" fmla="*/ 3614468 w 3648974"/>
                      <a:gd name="connsiteY38" fmla="*/ 2682815 h 3683479"/>
                      <a:gd name="connsiteX39" fmla="*/ 3545457 w 3648974"/>
                      <a:gd name="connsiteY39" fmla="*/ 2027208 h 3683479"/>
                      <a:gd name="connsiteX40" fmla="*/ 3390181 w 3648974"/>
                      <a:gd name="connsiteY40" fmla="*/ 1604513 h 3683479"/>
                      <a:gd name="connsiteX41" fmla="*/ 3140015 w 3648974"/>
                      <a:gd name="connsiteY41" fmla="*/ 1250830 h 3683479"/>
                      <a:gd name="connsiteX42" fmla="*/ 2820838 w 3648974"/>
                      <a:gd name="connsiteY42" fmla="*/ 897147 h 3683479"/>
                      <a:gd name="connsiteX43" fmla="*/ 2536166 w 3648974"/>
                      <a:gd name="connsiteY43" fmla="*/ 707366 h 3683479"/>
                      <a:gd name="connsiteX44" fmla="*/ 2380891 w 3648974"/>
                      <a:gd name="connsiteY44" fmla="*/ 698740 h 3683479"/>
                      <a:gd name="connsiteX45" fmla="*/ 2311880 w 3648974"/>
                      <a:gd name="connsiteY45" fmla="*/ 750498 h 3683479"/>
                      <a:gd name="connsiteX46" fmla="*/ 2242868 w 3648974"/>
                      <a:gd name="connsiteY46" fmla="*/ 914400 h 3683479"/>
                      <a:gd name="connsiteX47" fmla="*/ 2216989 w 3648974"/>
                      <a:gd name="connsiteY47" fmla="*/ 1086928 h 3683479"/>
                      <a:gd name="connsiteX48" fmla="*/ 2260121 w 3648974"/>
                      <a:gd name="connsiteY48" fmla="*/ 1233577 h 3683479"/>
                      <a:gd name="connsiteX49" fmla="*/ 2268748 w 3648974"/>
                      <a:gd name="connsiteY49" fmla="*/ 1345721 h 3683479"/>
                      <a:gd name="connsiteX50" fmla="*/ 2225615 w 3648974"/>
                      <a:gd name="connsiteY50" fmla="*/ 1440611 h 3683479"/>
                      <a:gd name="connsiteX51" fmla="*/ 1966823 w 3648974"/>
                      <a:gd name="connsiteY51" fmla="*/ 1216325 h 3683479"/>
                      <a:gd name="connsiteX52" fmla="*/ 1958197 w 3648974"/>
                      <a:gd name="connsiteY52" fmla="*/ 0 h 3683479"/>
                      <a:gd name="connsiteX53" fmla="*/ 1682151 w 3648974"/>
                      <a:gd name="connsiteY53" fmla="*/ 17253 h 3683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648974" h="3683479">
                        <a:moveTo>
                          <a:pt x="1682151" y="17253"/>
                        </a:moveTo>
                        <a:lnTo>
                          <a:pt x="1708031" y="1224951"/>
                        </a:lnTo>
                        <a:lnTo>
                          <a:pt x="1423359" y="1440611"/>
                        </a:lnTo>
                        <a:lnTo>
                          <a:pt x="1388853" y="1328468"/>
                        </a:lnTo>
                        <a:lnTo>
                          <a:pt x="1440612" y="1130060"/>
                        </a:lnTo>
                        <a:lnTo>
                          <a:pt x="1423359" y="914400"/>
                        </a:lnTo>
                        <a:lnTo>
                          <a:pt x="1285336" y="707366"/>
                        </a:lnTo>
                        <a:lnTo>
                          <a:pt x="1026544" y="750498"/>
                        </a:lnTo>
                        <a:lnTo>
                          <a:pt x="612476" y="1112808"/>
                        </a:lnTo>
                        <a:lnTo>
                          <a:pt x="362310" y="1449238"/>
                        </a:lnTo>
                        <a:lnTo>
                          <a:pt x="155276" y="1863306"/>
                        </a:lnTo>
                        <a:lnTo>
                          <a:pt x="77638" y="2225615"/>
                        </a:lnTo>
                        <a:lnTo>
                          <a:pt x="0" y="2976113"/>
                        </a:lnTo>
                        <a:lnTo>
                          <a:pt x="8627" y="3528204"/>
                        </a:lnTo>
                        <a:lnTo>
                          <a:pt x="284672" y="3683479"/>
                        </a:lnTo>
                        <a:lnTo>
                          <a:pt x="879895" y="3623094"/>
                        </a:lnTo>
                        <a:lnTo>
                          <a:pt x="1130061" y="3519577"/>
                        </a:lnTo>
                        <a:lnTo>
                          <a:pt x="1319842" y="3234906"/>
                        </a:lnTo>
                        <a:lnTo>
                          <a:pt x="1354348" y="3140015"/>
                        </a:lnTo>
                        <a:lnTo>
                          <a:pt x="1509623" y="2967487"/>
                        </a:lnTo>
                        <a:lnTo>
                          <a:pt x="1500997" y="2536166"/>
                        </a:lnTo>
                        <a:lnTo>
                          <a:pt x="1500997" y="2251494"/>
                        </a:lnTo>
                        <a:lnTo>
                          <a:pt x="1570008" y="2001328"/>
                        </a:lnTo>
                        <a:lnTo>
                          <a:pt x="1483744" y="1759789"/>
                        </a:lnTo>
                        <a:lnTo>
                          <a:pt x="1837427" y="1466491"/>
                        </a:lnTo>
                        <a:lnTo>
                          <a:pt x="2147978" y="1699404"/>
                        </a:lnTo>
                        <a:lnTo>
                          <a:pt x="2104846" y="1889185"/>
                        </a:lnTo>
                        <a:lnTo>
                          <a:pt x="2130725" y="2113472"/>
                        </a:lnTo>
                        <a:lnTo>
                          <a:pt x="2165231" y="2467155"/>
                        </a:lnTo>
                        <a:lnTo>
                          <a:pt x="2139351" y="2717321"/>
                        </a:lnTo>
                        <a:lnTo>
                          <a:pt x="2139351" y="2932981"/>
                        </a:lnTo>
                        <a:lnTo>
                          <a:pt x="2286000" y="3131389"/>
                        </a:lnTo>
                        <a:lnTo>
                          <a:pt x="2380891" y="3260785"/>
                        </a:lnTo>
                        <a:lnTo>
                          <a:pt x="2484408" y="3467819"/>
                        </a:lnTo>
                        <a:lnTo>
                          <a:pt x="2691442" y="3579962"/>
                        </a:lnTo>
                        <a:lnTo>
                          <a:pt x="3364302" y="3657600"/>
                        </a:lnTo>
                        <a:lnTo>
                          <a:pt x="3562710" y="3588589"/>
                        </a:lnTo>
                        <a:lnTo>
                          <a:pt x="3648974" y="3424687"/>
                        </a:lnTo>
                        <a:lnTo>
                          <a:pt x="3614468" y="2682815"/>
                        </a:lnTo>
                        <a:lnTo>
                          <a:pt x="3545457" y="2027208"/>
                        </a:lnTo>
                        <a:lnTo>
                          <a:pt x="3390181" y="1604513"/>
                        </a:lnTo>
                        <a:lnTo>
                          <a:pt x="3140015" y="1250830"/>
                        </a:lnTo>
                        <a:lnTo>
                          <a:pt x="2820838" y="897147"/>
                        </a:lnTo>
                        <a:lnTo>
                          <a:pt x="2536166" y="707366"/>
                        </a:lnTo>
                        <a:lnTo>
                          <a:pt x="2380891" y="698740"/>
                        </a:lnTo>
                        <a:lnTo>
                          <a:pt x="2311880" y="750498"/>
                        </a:lnTo>
                        <a:lnTo>
                          <a:pt x="2242868" y="914400"/>
                        </a:lnTo>
                        <a:lnTo>
                          <a:pt x="2216989" y="1086928"/>
                        </a:lnTo>
                        <a:lnTo>
                          <a:pt x="2260121" y="1233577"/>
                        </a:lnTo>
                        <a:lnTo>
                          <a:pt x="2268748" y="1345721"/>
                        </a:lnTo>
                        <a:lnTo>
                          <a:pt x="2225615" y="1440611"/>
                        </a:lnTo>
                        <a:lnTo>
                          <a:pt x="1966823" y="1216325"/>
                        </a:lnTo>
                        <a:cubicBezTo>
                          <a:pt x="1963948" y="810883"/>
                          <a:pt x="1961072" y="405442"/>
                          <a:pt x="1958197" y="0"/>
                        </a:cubicBezTo>
                        <a:lnTo>
                          <a:pt x="1682151" y="17253"/>
                        </a:lnTo>
                        <a:close/>
                      </a:path>
                    </a:pathLst>
                  </a:custGeom>
                  <a:grpFill/>
                  <a:ln w="127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350"/>
                  </a:p>
                </p:txBody>
              </p:sp>
            </p:grpSp>
            <p:sp>
              <p:nvSpPr>
                <p:cNvPr id="9" name="TextBox 8"/>
                <p:cNvSpPr txBox="1"/>
                <p:nvPr/>
              </p:nvSpPr>
              <p:spPr>
                <a:xfrm>
                  <a:off x="2706248" y="1664269"/>
                  <a:ext cx="901209" cy="369332"/>
                </a:xfrm>
                <a:prstGeom prst="rect">
                  <a:avLst/>
                </a:prstGeom>
                <a:noFill/>
              </p:spPr>
              <p:txBody>
                <a:bodyPr wrap="none" rtlCol="0">
                  <a:spAutoFit/>
                </a:bodyPr>
                <a:lstStyle/>
                <a:p>
                  <a:pPr algn="ctr"/>
                  <a:r>
                    <a:rPr lang="en-US" b="1" dirty="0"/>
                    <a:t>Inhaled</a:t>
                  </a:r>
                </a:p>
              </p:txBody>
            </p:sp>
          </p:grpSp>
          <p:grpSp>
            <p:nvGrpSpPr>
              <p:cNvPr id="11" name="Group 10"/>
              <p:cNvGrpSpPr/>
              <p:nvPr/>
            </p:nvGrpSpPr>
            <p:grpSpPr>
              <a:xfrm>
                <a:off x="5141345" y="1664269"/>
                <a:ext cx="2568515" cy="2997230"/>
                <a:chOff x="5141345" y="1664269"/>
                <a:chExt cx="2568515" cy="2997230"/>
              </a:xfrm>
            </p:grpSpPr>
            <p:sp>
              <p:nvSpPr>
                <p:cNvPr id="7" name="Freeform 6"/>
                <p:cNvSpPr/>
                <p:nvPr/>
              </p:nvSpPr>
              <p:spPr>
                <a:xfrm>
                  <a:off x="5141345" y="2215910"/>
                  <a:ext cx="2568515" cy="2445589"/>
                </a:xfrm>
                <a:custGeom>
                  <a:avLst/>
                  <a:gdLst>
                    <a:gd name="connsiteX0" fmla="*/ 2544792 w 5633049"/>
                    <a:gd name="connsiteY0" fmla="*/ 1915064 h 5960853"/>
                    <a:gd name="connsiteX1" fmla="*/ 2260121 w 5633049"/>
                    <a:gd name="connsiteY1" fmla="*/ 1889185 h 5960853"/>
                    <a:gd name="connsiteX2" fmla="*/ 1319841 w 5633049"/>
                    <a:gd name="connsiteY2" fmla="*/ 1604513 h 5960853"/>
                    <a:gd name="connsiteX3" fmla="*/ 1009290 w 5633049"/>
                    <a:gd name="connsiteY3" fmla="*/ 1414732 h 5960853"/>
                    <a:gd name="connsiteX4" fmla="*/ 1086928 w 5633049"/>
                    <a:gd name="connsiteY4" fmla="*/ 1293962 h 5960853"/>
                    <a:gd name="connsiteX5" fmla="*/ 1043796 w 5633049"/>
                    <a:gd name="connsiteY5" fmla="*/ 1224951 h 5960853"/>
                    <a:gd name="connsiteX6" fmla="*/ 1052423 w 5633049"/>
                    <a:gd name="connsiteY6" fmla="*/ 1017917 h 5960853"/>
                    <a:gd name="connsiteX7" fmla="*/ 854015 w 5633049"/>
                    <a:gd name="connsiteY7" fmla="*/ 1061049 h 5960853"/>
                    <a:gd name="connsiteX8" fmla="*/ 819509 w 5633049"/>
                    <a:gd name="connsiteY8" fmla="*/ 1233577 h 5960853"/>
                    <a:gd name="connsiteX9" fmla="*/ 715992 w 5633049"/>
                    <a:gd name="connsiteY9" fmla="*/ 1311215 h 5960853"/>
                    <a:gd name="connsiteX10" fmla="*/ 491706 w 5633049"/>
                    <a:gd name="connsiteY10" fmla="*/ 1293962 h 5960853"/>
                    <a:gd name="connsiteX11" fmla="*/ 310551 w 5633049"/>
                    <a:gd name="connsiteY11" fmla="*/ 1233577 h 5960853"/>
                    <a:gd name="connsiteX12" fmla="*/ 0 w 5633049"/>
                    <a:gd name="connsiteY12" fmla="*/ 1397479 h 5960853"/>
                    <a:gd name="connsiteX13" fmla="*/ 138023 w 5633049"/>
                    <a:gd name="connsiteY13" fmla="*/ 1664898 h 5960853"/>
                    <a:gd name="connsiteX14" fmla="*/ 508958 w 5633049"/>
                    <a:gd name="connsiteY14" fmla="*/ 1733910 h 5960853"/>
                    <a:gd name="connsiteX15" fmla="*/ 802256 w 5633049"/>
                    <a:gd name="connsiteY15" fmla="*/ 1708030 h 5960853"/>
                    <a:gd name="connsiteX16" fmla="*/ 1311215 w 5633049"/>
                    <a:gd name="connsiteY16" fmla="*/ 2096219 h 5960853"/>
                    <a:gd name="connsiteX17" fmla="*/ 1992702 w 5633049"/>
                    <a:gd name="connsiteY17" fmla="*/ 2493034 h 5960853"/>
                    <a:gd name="connsiteX18" fmla="*/ 2113472 w 5633049"/>
                    <a:gd name="connsiteY18" fmla="*/ 2700068 h 5960853"/>
                    <a:gd name="connsiteX19" fmla="*/ 2087592 w 5633049"/>
                    <a:gd name="connsiteY19" fmla="*/ 2958860 h 5960853"/>
                    <a:gd name="connsiteX20" fmla="*/ 1880558 w 5633049"/>
                    <a:gd name="connsiteY20" fmla="*/ 3657600 h 5960853"/>
                    <a:gd name="connsiteX21" fmla="*/ 1846053 w 5633049"/>
                    <a:gd name="connsiteY21" fmla="*/ 4106174 h 5960853"/>
                    <a:gd name="connsiteX22" fmla="*/ 1897811 w 5633049"/>
                    <a:gd name="connsiteY22" fmla="*/ 5443268 h 5960853"/>
                    <a:gd name="connsiteX23" fmla="*/ 1682151 w 5633049"/>
                    <a:gd name="connsiteY23" fmla="*/ 5564038 h 5960853"/>
                    <a:gd name="connsiteX24" fmla="*/ 1604513 w 5633049"/>
                    <a:gd name="connsiteY24" fmla="*/ 5633049 h 5960853"/>
                    <a:gd name="connsiteX25" fmla="*/ 1595887 w 5633049"/>
                    <a:gd name="connsiteY25" fmla="*/ 5822830 h 5960853"/>
                    <a:gd name="connsiteX26" fmla="*/ 1785668 w 5633049"/>
                    <a:gd name="connsiteY26" fmla="*/ 5909094 h 5960853"/>
                    <a:gd name="connsiteX27" fmla="*/ 1984075 w 5633049"/>
                    <a:gd name="connsiteY27" fmla="*/ 5917721 h 5960853"/>
                    <a:gd name="connsiteX28" fmla="*/ 2139351 w 5633049"/>
                    <a:gd name="connsiteY28" fmla="*/ 5891842 h 5960853"/>
                    <a:gd name="connsiteX29" fmla="*/ 2139351 w 5633049"/>
                    <a:gd name="connsiteY29" fmla="*/ 5883215 h 5960853"/>
                    <a:gd name="connsiteX30" fmla="*/ 2544792 w 5633049"/>
                    <a:gd name="connsiteY30" fmla="*/ 5641676 h 5960853"/>
                    <a:gd name="connsiteX31" fmla="*/ 2587924 w 5633049"/>
                    <a:gd name="connsiteY31" fmla="*/ 5555411 h 5960853"/>
                    <a:gd name="connsiteX32" fmla="*/ 2484407 w 5633049"/>
                    <a:gd name="connsiteY32" fmla="*/ 5365630 h 5960853"/>
                    <a:gd name="connsiteX33" fmla="*/ 2527540 w 5633049"/>
                    <a:gd name="connsiteY33" fmla="*/ 4804913 h 5960853"/>
                    <a:gd name="connsiteX34" fmla="*/ 2527540 w 5633049"/>
                    <a:gd name="connsiteY34" fmla="*/ 4192438 h 5960853"/>
                    <a:gd name="connsiteX35" fmla="*/ 2579298 w 5633049"/>
                    <a:gd name="connsiteY35" fmla="*/ 4063042 h 5960853"/>
                    <a:gd name="connsiteX36" fmla="*/ 2743200 w 5633049"/>
                    <a:gd name="connsiteY36" fmla="*/ 4149306 h 5960853"/>
                    <a:gd name="connsiteX37" fmla="*/ 3165894 w 5633049"/>
                    <a:gd name="connsiteY37" fmla="*/ 5244860 h 5960853"/>
                    <a:gd name="connsiteX38" fmla="*/ 3209026 w 5633049"/>
                    <a:gd name="connsiteY38" fmla="*/ 5460521 h 5960853"/>
                    <a:gd name="connsiteX39" fmla="*/ 3183147 w 5633049"/>
                    <a:gd name="connsiteY39" fmla="*/ 5693434 h 5960853"/>
                    <a:gd name="connsiteX40" fmla="*/ 3398807 w 5633049"/>
                    <a:gd name="connsiteY40" fmla="*/ 5900468 h 5960853"/>
                    <a:gd name="connsiteX41" fmla="*/ 3717985 w 5633049"/>
                    <a:gd name="connsiteY41" fmla="*/ 5960853 h 5960853"/>
                    <a:gd name="connsiteX42" fmla="*/ 3942272 w 5633049"/>
                    <a:gd name="connsiteY42" fmla="*/ 5883215 h 5960853"/>
                    <a:gd name="connsiteX43" fmla="*/ 3994030 w 5633049"/>
                    <a:gd name="connsiteY43" fmla="*/ 5676181 h 5960853"/>
                    <a:gd name="connsiteX44" fmla="*/ 3812875 w 5633049"/>
                    <a:gd name="connsiteY44" fmla="*/ 5426015 h 5960853"/>
                    <a:gd name="connsiteX45" fmla="*/ 3631721 w 5633049"/>
                    <a:gd name="connsiteY45" fmla="*/ 4520242 h 5960853"/>
                    <a:gd name="connsiteX46" fmla="*/ 3381555 w 5633049"/>
                    <a:gd name="connsiteY46" fmla="*/ 3441940 h 5960853"/>
                    <a:gd name="connsiteX47" fmla="*/ 3381555 w 5633049"/>
                    <a:gd name="connsiteY47" fmla="*/ 3321170 h 5960853"/>
                    <a:gd name="connsiteX48" fmla="*/ 3554083 w 5633049"/>
                    <a:gd name="connsiteY48" fmla="*/ 2769079 h 5960853"/>
                    <a:gd name="connsiteX49" fmla="*/ 3812875 w 5633049"/>
                    <a:gd name="connsiteY49" fmla="*/ 2967487 h 5960853"/>
                    <a:gd name="connsiteX50" fmla="*/ 4011283 w 5633049"/>
                    <a:gd name="connsiteY50" fmla="*/ 3157268 h 5960853"/>
                    <a:gd name="connsiteX51" fmla="*/ 4546121 w 5633049"/>
                    <a:gd name="connsiteY51" fmla="*/ 3390181 h 5960853"/>
                    <a:gd name="connsiteX52" fmla="*/ 4744528 w 5633049"/>
                    <a:gd name="connsiteY52" fmla="*/ 3623094 h 5960853"/>
                    <a:gd name="connsiteX53" fmla="*/ 4925683 w 5633049"/>
                    <a:gd name="connsiteY53" fmla="*/ 3812876 h 5960853"/>
                    <a:gd name="connsiteX54" fmla="*/ 5080958 w 5633049"/>
                    <a:gd name="connsiteY54" fmla="*/ 3881887 h 5960853"/>
                    <a:gd name="connsiteX55" fmla="*/ 5227607 w 5633049"/>
                    <a:gd name="connsiteY55" fmla="*/ 3942272 h 5960853"/>
                    <a:gd name="connsiteX56" fmla="*/ 5538158 w 5633049"/>
                    <a:gd name="connsiteY56" fmla="*/ 3856008 h 5960853"/>
                    <a:gd name="connsiteX57" fmla="*/ 5633049 w 5633049"/>
                    <a:gd name="connsiteY57" fmla="*/ 3683479 h 5960853"/>
                    <a:gd name="connsiteX58" fmla="*/ 5486400 w 5633049"/>
                    <a:gd name="connsiteY58" fmla="*/ 3510951 h 5960853"/>
                    <a:gd name="connsiteX59" fmla="*/ 5339751 w 5633049"/>
                    <a:gd name="connsiteY59" fmla="*/ 3450566 h 5960853"/>
                    <a:gd name="connsiteX60" fmla="*/ 5184475 w 5633049"/>
                    <a:gd name="connsiteY60" fmla="*/ 3321170 h 5960853"/>
                    <a:gd name="connsiteX61" fmla="*/ 5055079 w 5633049"/>
                    <a:gd name="connsiteY61" fmla="*/ 3209026 h 5960853"/>
                    <a:gd name="connsiteX62" fmla="*/ 5287992 w 5633049"/>
                    <a:gd name="connsiteY62" fmla="*/ 3209026 h 5960853"/>
                    <a:gd name="connsiteX63" fmla="*/ 5382883 w 5633049"/>
                    <a:gd name="connsiteY63" fmla="*/ 3114136 h 5960853"/>
                    <a:gd name="connsiteX64" fmla="*/ 5365630 w 5633049"/>
                    <a:gd name="connsiteY64" fmla="*/ 3010619 h 5960853"/>
                    <a:gd name="connsiteX65" fmla="*/ 4934309 w 5633049"/>
                    <a:gd name="connsiteY65" fmla="*/ 2958860 h 5960853"/>
                    <a:gd name="connsiteX66" fmla="*/ 4675517 w 5633049"/>
                    <a:gd name="connsiteY66" fmla="*/ 3088257 h 5960853"/>
                    <a:gd name="connsiteX67" fmla="*/ 4494362 w 5633049"/>
                    <a:gd name="connsiteY67" fmla="*/ 3027872 h 5960853"/>
                    <a:gd name="connsiteX68" fmla="*/ 3778370 w 5633049"/>
                    <a:gd name="connsiteY68" fmla="*/ 2225615 h 5960853"/>
                    <a:gd name="connsiteX69" fmla="*/ 3519577 w 5633049"/>
                    <a:gd name="connsiteY69" fmla="*/ 2078966 h 5960853"/>
                    <a:gd name="connsiteX70" fmla="*/ 3200400 w 5633049"/>
                    <a:gd name="connsiteY70" fmla="*/ 1949570 h 5960853"/>
                    <a:gd name="connsiteX71" fmla="*/ 3269411 w 5633049"/>
                    <a:gd name="connsiteY71" fmla="*/ 1880559 h 5960853"/>
                    <a:gd name="connsiteX72" fmla="*/ 3476445 w 5633049"/>
                    <a:gd name="connsiteY72" fmla="*/ 1690777 h 5960853"/>
                    <a:gd name="connsiteX73" fmla="*/ 3657600 w 5633049"/>
                    <a:gd name="connsiteY73" fmla="*/ 1457864 h 5960853"/>
                    <a:gd name="connsiteX74" fmla="*/ 3778370 w 5633049"/>
                    <a:gd name="connsiteY74" fmla="*/ 1181819 h 5960853"/>
                    <a:gd name="connsiteX75" fmla="*/ 3795623 w 5633049"/>
                    <a:gd name="connsiteY75" fmla="*/ 931653 h 5960853"/>
                    <a:gd name="connsiteX76" fmla="*/ 3752490 w 5633049"/>
                    <a:gd name="connsiteY76" fmla="*/ 646981 h 5960853"/>
                    <a:gd name="connsiteX77" fmla="*/ 3623094 w 5633049"/>
                    <a:gd name="connsiteY77" fmla="*/ 370936 h 5960853"/>
                    <a:gd name="connsiteX78" fmla="*/ 3329796 w 5633049"/>
                    <a:gd name="connsiteY78" fmla="*/ 86264 h 5960853"/>
                    <a:gd name="connsiteX79" fmla="*/ 3096883 w 5633049"/>
                    <a:gd name="connsiteY79" fmla="*/ 0 h 5960853"/>
                    <a:gd name="connsiteX80" fmla="*/ 2786332 w 5633049"/>
                    <a:gd name="connsiteY80" fmla="*/ 0 h 5960853"/>
                    <a:gd name="connsiteX81" fmla="*/ 2432649 w 5633049"/>
                    <a:gd name="connsiteY81" fmla="*/ 86264 h 5960853"/>
                    <a:gd name="connsiteX82" fmla="*/ 2165230 w 5633049"/>
                    <a:gd name="connsiteY82" fmla="*/ 327804 h 5960853"/>
                    <a:gd name="connsiteX83" fmla="*/ 1975449 w 5633049"/>
                    <a:gd name="connsiteY83" fmla="*/ 664234 h 5960853"/>
                    <a:gd name="connsiteX84" fmla="*/ 1940943 w 5633049"/>
                    <a:gd name="connsiteY84" fmla="*/ 974785 h 5960853"/>
                    <a:gd name="connsiteX85" fmla="*/ 2027207 w 5633049"/>
                    <a:gd name="connsiteY85" fmla="*/ 1328468 h 5960853"/>
                    <a:gd name="connsiteX86" fmla="*/ 2104845 w 5633049"/>
                    <a:gd name="connsiteY86" fmla="*/ 1475117 h 5960853"/>
                    <a:gd name="connsiteX87" fmla="*/ 2199736 w 5633049"/>
                    <a:gd name="connsiteY87" fmla="*/ 1587260 h 5960853"/>
                    <a:gd name="connsiteX88" fmla="*/ 2415396 w 5633049"/>
                    <a:gd name="connsiteY88" fmla="*/ 1768415 h 5960853"/>
                    <a:gd name="connsiteX89" fmla="*/ 2544792 w 5633049"/>
                    <a:gd name="connsiteY89" fmla="*/ 1915064 h 596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633049" h="5960853">
                      <a:moveTo>
                        <a:pt x="2544792" y="1915064"/>
                      </a:moveTo>
                      <a:lnTo>
                        <a:pt x="2260121" y="1889185"/>
                      </a:lnTo>
                      <a:lnTo>
                        <a:pt x="1319841" y="1604513"/>
                      </a:lnTo>
                      <a:lnTo>
                        <a:pt x="1009290" y="1414732"/>
                      </a:lnTo>
                      <a:lnTo>
                        <a:pt x="1086928" y="1293962"/>
                      </a:lnTo>
                      <a:lnTo>
                        <a:pt x="1043796" y="1224951"/>
                      </a:lnTo>
                      <a:lnTo>
                        <a:pt x="1052423" y="1017917"/>
                      </a:lnTo>
                      <a:lnTo>
                        <a:pt x="854015" y="1061049"/>
                      </a:lnTo>
                      <a:lnTo>
                        <a:pt x="819509" y="1233577"/>
                      </a:lnTo>
                      <a:lnTo>
                        <a:pt x="715992" y="1311215"/>
                      </a:lnTo>
                      <a:lnTo>
                        <a:pt x="491706" y="1293962"/>
                      </a:lnTo>
                      <a:lnTo>
                        <a:pt x="310551" y="1233577"/>
                      </a:lnTo>
                      <a:lnTo>
                        <a:pt x="0" y="1397479"/>
                      </a:lnTo>
                      <a:lnTo>
                        <a:pt x="138023" y="1664898"/>
                      </a:lnTo>
                      <a:lnTo>
                        <a:pt x="508958" y="1733910"/>
                      </a:lnTo>
                      <a:lnTo>
                        <a:pt x="802256" y="1708030"/>
                      </a:lnTo>
                      <a:lnTo>
                        <a:pt x="1311215" y="2096219"/>
                      </a:lnTo>
                      <a:lnTo>
                        <a:pt x="1992702" y="2493034"/>
                      </a:lnTo>
                      <a:lnTo>
                        <a:pt x="2113472" y="2700068"/>
                      </a:lnTo>
                      <a:lnTo>
                        <a:pt x="2087592" y="2958860"/>
                      </a:lnTo>
                      <a:lnTo>
                        <a:pt x="1880558" y="3657600"/>
                      </a:lnTo>
                      <a:lnTo>
                        <a:pt x="1846053" y="4106174"/>
                      </a:lnTo>
                      <a:lnTo>
                        <a:pt x="1897811" y="5443268"/>
                      </a:lnTo>
                      <a:lnTo>
                        <a:pt x="1682151" y="5564038"/>
                      </a:lnTo>
                      <a:lnTo>
                        <a:pt x="1604513" y="5633049"/>
                      </a:lnTo>
                      <a:lnTo>
                        <a:pt x="1595887" y="5822830"/>
                      </a:lnTo>
                      <a:lnTo>
                        <a:pt x="1785668" y="5909094"/>
                      </a:lnTo>
                      <a:lnTo>
                        <a:pt x="1984075" y="5917721"/>
                      </a:lnTo>
                      <a:lnTo>
                        <a:pt x="2139351" y="5891842"/>
                      </a:lnTo>
                      <a:lnTo>
                        <a:pt x="2139351" y="5883215"/>
                      </a:lnTo>
                      <a:lnTo>
                        <a:pt x="2544792" y="5641676"/>
                      </a:lnTo>
                      <a:lnTo>
                        <a:pt x="2587924" y="5555411"/>
                      </a:lnTo>
                      <a:lnTo>
                        <a:pt x="2484407" y="5365630"/>
                      </a:lnTo>
                      <a:lnTo>
                        <a:pt x="2527540" y="4804913"/>
                      </a:lnTo>
                      <a:lnTo>
                        <a:pt x="2527540" y="4192438"/>
                      </a:lnTo>
                      <a:lnTo>
                        <a:pt x="2579298" y="4063042"/>
                      </a:lnTo>
                      <a:lnTo>
                        <a:pt x="2743200" y="4149306"/>
                      </a:lnTo>
                      <a:lnTo>
                        <a:pt x="3165894" y="5244860"/>
                      </a:lnTo>
                      <a:lnTo>
                        <a:pt x="3209026" y="5460521"/>
                      </a:lnTo>
                      <a:lnTo>
                        <a:pt x="3183147" y="5693434"/>
                      </a:lnTo>
                      <a:lnTo>
                        <a:pt x="3398807" y="5900468"/>
                      </a:lnTo>
                      <a:lnTo>
                        <a:pt x="3717985" y="5960853"/>
                      </a:lnTo>
                      <a:lnTo>
                        <a:pt x="3942272" y="5883215"/>
                      </a:lnTo>
                      <a:lnTo>
                        <a:pt x="3994030" y="5676181"/>
                      </a:lnTo>
                      <a:lnTo>
                        <a:pt x="3812875" y="5426015"/>
                      </a:lnTo>
                      <a:lnTo>
                        <a:pt x="3631721" y="4520242"/>
                      </a:lnTo>
                      <a:lnTo>
                        <a:pt x="3381555" y="3441940"/>
                      </a:lnTo>
                      <a:lnTo>
                        <a:pt x="3381555" y="3321170"/>
                      </a:lnTo>
                      <a:lnTo>
                        <a:pt x="3554083" y="2769079"/>
                      </a:lnTo>
                      <a:lnTo>
                        <a:pt x="3812875" y="2967487"/>
                      </a:lnTo>
                      <a:lnTo>
                        <a:pt x="4011283" y="3157268"/>
                      </a:lnTo>
                      <a:lnTo>
                        <a:pt x="4546121" y="3390181"/>
                      </a:lnTo>
                      <a:lnTo>
                        <a:pt x="4744528" y="3623094"/>
                      </a:lnTo>
                      <a:lnTo>
                        <a:pt x="4925683" y="3812876"/>
                      </a:lnTo>
                      <a:lnTo>
                        <a:pt x="5080958" y="3881887"/>
                      </a:lnTo>
                      <a:lnTo>
                        <a:pt x="5227607" y="3942272"/>
                      </a:lnTo>
                      <a:lnTo>
                        <a:pt x="5538158" y="3856008"/>
                      </a:lnTo>
                      <a:lnTo>
                        <a:pt x="5633049" y="3683479"/>
                      </a:lnTo>
                      <a:lnTo>
                        <a:pt x="5486400" y="3510951"/>
                      </a:lnTo>
                      <a:lnTo>
                        <a:pt x="5339751" y="3450566"/>
                      </a:lnTo>
                      <a:lnTo>
                        <a:pt x="5184475" y="3321170"/>
                      </a:lnTo>
                      <a:lnTo>
                        <a:pt x="5055079" y="3209026"/>
                      </a:lnTo>
                      <a:lnTo>
                        <a:pt x="5287992" y="3209026"/>
                      </a:lnTo>
                      <a:lnTo>
                        <a:pt x="5382883" y="3114136"/>
                      </a:lnTo>
                      <a:lnTo>
                        <a:pt x="5365630" y="3010619"/>
                      </a:lnTo>
                      <a:lnTo>
                        <a:pt x="4934309" y="2958860"/>
                      </a:lnTo>
                      <a:lnTo>
                        <a:pt x="4675517" y="3088257"/>
                      </a:lnTo>
                      <a:lnTo>
                        <a:pt x="4494362" y="3027872"/>
                      </a:lnTo>
                      <a:lnTo>
                        <a:pt x="3778370" y="2225615"/>
                      </a:lnTo>
                      <a:lnTo>
                        <a:pt x="3519577" y="2078966"/>
                      </a:lnTo>
                      <a:lnTo>
                        <a:pt x="3200400" y="1949570"/>
                      </a:lnTo>
                      <a:lnTo>
                        <a:pt x="3269411" y="1880559"/>
                      </a:lnTo>
                      <a:lnTo>
                        <a:pt x="3476445" y="1690777"/>
                      </a:lnTo>
                      <a:lnTo>
                        <a:pt x="3657600" y="1457864"/>
                      </a:lnTo>
                      <a:lnTo>
                        <a:pt x="3778370" y="1181819"/>
                      </a:lnTo>
                      <a:lnTo>
                        <a:pt x="3795623" y="931653"/>
                      </a:lnTo>
                      <a:lnTo>
                        <a:pt x="3752490" y="646981"/>
                      </a:lnTo>
                      <a:lnTo>
                        <a:pt x="3623094" y="370936"/>
                      </a:lnTo>
                      <a:lnTo>
                        <a:pt x="3329796" y="86264"/>
                      </a:lnTo>
                      <a:lnTo>
                        <a:pt x="3096883" y="0"/>
                      </a:lnTo>
                      <a:lnTo>
                        <a:pt x="2786332" y="0"/>
                      </a:lnTo>
                      <a:lnTo>
                        <a:pt x="2432649" y="86264"/>
                      </a:lnTo>
                      <a:lnTo>
                        <a:pt x="2165230" y="327804"/>
                      </a:lnTo>
                      <a:lnTo>
                        <a:pt x="1975449" y="664234"/>
                      </a:lnTo>
                      <a:lnTo>
                        <a:pt x="1940943" y="974785"/>
                      </a:lnTo>
                      <a:lnTo>
                        <a:pt x="2027207" y="1328468"/>
                      </a:lnTo>
                      <a:lnTo>
                        <a:pt x="2104845" y="1475117"/>
                      </a:lnTo>
                      <a:lnTo>
                        <a:pt x="2199736" y="1587260"/>
                      </a:lnTo>
                      <a:lnTo>
                        <a:pt x="2415396" y="1768415"/>
                      </a:lnTo>
                      <a:lnTo>
                        <a:pt x="2544792" y="1915064"/>
                      </a:lnTo>
                      <a:close/>
                    </a:path>
                  </a:pathLst>
                </a:custGeom>
                <a:solidFill>
                  <a:schemeClr val="bg2">
                    <a:lumMod val="60000"/>
                    <a:lumOff val="4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350"/>
                </a:p>
              </p:txBody>
            </p:sp>
            <p:sp>
              <p:nvSpPr>
                <p:cNvPr id="8" name="Freeform 7"/>
                <p:cNvSpPr/>
                <p:nvPr/>
              </p:nvSpPr>
              <p:spPr>
                <a:xfrm rot="484911">
                  <a:off x="6172130" y="3031059"/>
                  <a:ext cx="524055" cy="549934"/>
                </a:xfrm>
                <a:custGeom>
                  <a:avLst/>
                  <a:gdLst>
                    <a:gd name="connsiteX0" fmla="*/ 1682151 w 3648974"/>
                    <a:gd name="connsiteY0" fmla="*/ 17253 h 3683479"/>
                    <a:gd name="connsiteX1" fmla="*/ 1708031 w 3648974"/>
                    <a:gd name="connsiteY1" fmla="*/ 1224951 h 3683479"/>
                    <a:gd name="connsiteX2" fmla="*/ 1423359 w 3648974"/>
                    <a:gd name="connsiteY2" fmla="*/ 1440611 h 3683479"/>
                    <a:gd name="connsiteX3" fmla="*/ 1388853 w 3648974"/>
                    <a:gd name="connsiteY3" fmla="*/ 1328468 h 3683479"/>
                    <a:gd name="connsiteX4" fmla="*/ 1440612 w 3648974"/>
                    <a:gd name="connsiteY4" fmla="*/ 1130060 h 3683479"/>
                    <a:gd name="connsiteX5" fmla="*/ 1423359 w 3648974"/>
                    <a:gd name="connsiteY5" fmla="*/ 914400 h 3683479"/>
                    <a:gd name="connsiteX6" fmla="*/ 1285336 w 3648974"/>
                    <a:gd name="connsiteY6" fmla="*/ 707366 h 3683479"/>
                    <a:gd name="connsiteX7" fmla="*/ 1026544 w 3648974"/>
                    <a:gd name="connsiteY7" fmla="*/ 750498 h 3683479"/>
                    <a:gd name="connsiteX8" fmla="*/ 612476 w 3648974"/>
                    <a:gd name="connsiteY8" fmla="*/ 1112808 h 3683479"/>
                    <a:gd name="connsiteX9" fmla="*/ 362310 w 3648974"/>
                    <a:gd name="connsiteY9" fmla="*/ 1449238 h 3683479"/>
                    <a:gd name="connsiteX10" fmla="*/ 155276 w 3648974"/>
                    <a:gd name="connsiteY10" fmla="*/ 1863306 h 3683479"/>
                    <a:gd name="connsiteX11" fmla="*/ 77638 w 3648974"/>
                    <a:gd name="connsiteY11" fmla="*/ 2225615 h 3683479"/>
                    <a:gd name="connsiteX12" fmla="*/ 0 w 3648974"/>
                    <a:gd name="connsiteY12" fmla="*/ 2976113 h 3683479"/>
                    <a:gd name="connsiteX13" fmla="*/ 8627 w 3648974"/>
                    <a:gd name="connsiteY13" fmla="*/ 3528204 h 3683479"/>
                    <a:gd name="connsiteX14" fmla="*/ 284672 w 3648974"/>
                    <a:gd name="connsiteY14" fmla="*/ 3683479 h 3683479"/>
                    <a:gd name="connsiteX15" fmla="*/ 879895 w 3648974"/>
                    <a:gd name="connsiteY15" fmla="*/ 3623094 h 3683479"/>
                    <a:gd name="connsiteX16" fmla="*/ 1130061 w 3648974"/>
                    <a:gd name="connsiteY16" fmla="*/ 3519577 h 3683479"/>
                    <a:gd name="connsiteX17" fmla="*/ 1319842 w 3648974"/>
                    <a:gd name="connsiteY17" fmla="*/ 3234906 h 3683479"/>
                    <a:gd name="connsiteX18" fmla="*/ 1354348 w 3648974"/>
                    <a:gd name="connsiteY18" fmla="*/ 3140015 h 3683479"/>
                    <a:gd name="connsiteX19" fmla="*/ 1509623 w 3648974"/>
                    <a:gd name="connsiteY19" fmla="*/ 2967487 h 3683479"/>
                    <a:gd name="connsiteX20" fmla="*/ 1500997 w 3648974"/>
                    <a:gd name="connsiteY20" fmla="*/ 2536166 h 3683479"/>
                    <a:gd name="connsiteX21" fmla="*/ 1500997 w 3648974"/>
                    <a:gd name="connsiteY21" fmla="*/ 2251494 h 3683479"/>
                    <a:gd name="connsiteX22" fmla="*/ 1570008 w 3648974"/>
                    <a:gd name="connsiteY22" fmla="*/ 2001328 h 3683479"/>
                    <a:gd name="connsiteX23" fmla="*/ 1483744 w 3648974"/>
                    <a:gd name="connsiteY23" fmla="*/ 1759789 h 3683479"/>
                    <a:gd name="connsiteX24" fmla="*/ 1837427 w 3648974"/>
                    <a:gd name="connsiteY24" fmla="*/ 1466491 h 3683479"/>
                    <a:gd name="connsiteX25" fmla="*/ 2147978 w 3648974"/>
                    <a:gd name="connsiteY25" fmla="*/ 1699404 h 3683479"/>
                    <a:gd name="connsiteX26" fmla="*/ 2104846 w 3648974"/>
                    <a:gd name="connsiteY26" fmla="*/ 1889185 h 3683479"/>
                    <a:gd name="connsiteX27" fmla="*/ 2130725 w 3648974"/>
                    <a:gd name="connsiteY27" fmla="*/ 2113472 h 3683479"/>
                    <a:gd name="connsiteX28" fmla="*/ 2165231 w 3648974"/>
                    <a:gd name="connsiteY28" fmla="*/ 2467155 h 3683479"/>
                    <a:gd name="connsiteX29" fmla="*/ 2139351 w 3648974"/>
                    <a:gd name="connsiteY29" fmla="*/ 2717321 h 3683479"/>
                    <a:gd name="connsiteX30" fmla="*/ 2139351 w 3648974"/>
                    <a:gd name="connsiteY30" fmla="*/ 2932981 h 3683479"/>
                    <a:gd name="connsiteX31" fmla="*/ 2286000 w 3648974"/>
                    <a:gd name="connsiteY31" fmla="*/ 3131389 h 3683479"/>
                    <a:gd name="connsiteX32" fmla="*/ 2380891 w 3648974"/>
                    <a:gd name="connsiteY32" fmla="*/ 3260785 h 3683479"/>
                    <a:gd name="connsiteX33" fmla="*/ 2484408 w 3648974"/>
                    <a:gd name="connsiteY33" fmla="*/ 3467819 h 3683479"/>
                    <a:gd name="connsiteX34" fmla="*/ 2691442 w 3648974"/>
                    <a:gd name="connsiteY34" fmla="*/ 3579962 h 3683479"/>
                    <a:gd name="connsiteX35" fmla="*/ 3364302 w 3648974"/>
                    <a:gd name="connsiteY35" fmla="*/ 3657600 h 3683479"/>
                    <a:gd name="connsiteX36" fmla="*/ 3562710 w 3648974"/>
                    <a:gd name="connsiteY36" fmla="*/ 3588589 h 3683479"/>
                    <a:gd name="connsiteX37" fmla="*/ 3648974 w 3648974"/>
                    <a:gd name="connsiteY37" fmla="*/ 3424687 h 3683479"/>
                    <a:gd name="connsiteX38" fmla="*/ 3614468 w 3648974"/>
                    <a:gd name="connsiteY38" fmla="*/ 2682815 h 3683479"/>
                    <a:gd name="connsiteX39" fmla="*/ 3545457 w 3648974"/>
                    <a:gd name="connsiteY39" fmla="*/ 2027208 h 3683479"/>
                    <a:gd name="connsiteX40" fmla="*/ 3390181 w 3648974"/>
                    <a:gd name="connsiteY40" fmla="*/ 1604513 h 3683479"/>
                    <a:gd name="connsiteX41" fmla="*/ 3140015 w 3648974"/>
                    <a:gd name="connsiteY41" fmla="*/ 1250830 h 3683479"/>
                    <a:gd name="connsiteX42" fmla="*/ 2820838 w 3648974"/>
                    <a:gd name="connsiteY42" fmla="*/ 897147 h 3683479"/>
                    <a:gd name="connsiteX43" fmla="*/ 2536166 w 3648974"/>
                    <a:gd name="connsiteY43" fmla="*/ 707366 h 3683479"/>
                    <a:gd name="connsiteX44" fmla="*/ 2380891 w 3648974"/>
                    <a:gd name="connsiteY44" fmla="*/ 698740 h 3683479"/>
                    <a:gd name="connsiteX45" fmla="*/ 2311880 w 3648974"/>
                    <a:gd name="connsiteY45" fmla="*/ 750498 h 3683479"/>
                    <a:gd name="connsiteX46" fmla="*/ 2242868 w 3648974"/>
                    <a:gd name="connsiteY46" fmla="*/ 914400 h 3683479"/>
                    <a:gd name="connsiteX47" fmla="*/ 2216989 w 3648974"/>
                    <a:gd name="connsiteY47" fmla="*/ 1086928 h 3683479"/>
                    <a:gd name="connsiteX48" fmla="*/ 2260121 w 3648974"/>
                    <a:gd name="connsiteY48" fmla="*/ 1233577 h 3683479"/>
                    <a:gd name="connsiteX49" fmla="*/ 2268748 w 3648974"/>
                    <a:gd name="connsiteY49" fmla="*/ 1345721 h 3683479"/>
                    <a:gd name="connsiteX50" fmla="*/ 2225615 w 3648974"/>
                    <a:gd name="connsiteY50" fmla="*/ 1440611 h 3683479"/>
                    <a:gd name="connsiteX51" fmla="*/ 1966823 w 3648974"/>
                    <a:gd name="connsiteY51" fmla="*/ 1216325 h 3683479"/>
                    <a:gd name="connsiteX52" fmla="*/ 1958197 w 3648974"/>
                    <a:gd name="connsiteY52" fmla="*/ 0 h 3683479"/>
                    <a:gd name="connsiteX53" fmla="*/ 1682151 w 3648974"/>
                    <a:gd name="connsiteY53" fmla="*/ 17253 h 3683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648974" h="3683479">
                      <a:moveTo>
                        <a:pt x="1682151" y="17253"/>
                      </a:moveTo>
                      <a:lnTo>
                        <a:pt x="1708031" y="1224951"/>
                      </a:lnTo>
                      <a:lnTo>
                        <a:pt x="1423359" y="1440611"/>
                      </a:lnTo>
                      <a:lnTo>
                        <a:pt x="1388853" y="1328468"/>
                      </a:lnTo>
                      <a:lnTo>
                        <a:pt x="1440612" y="1130060"/>
                      </a:lnTo>
                      <a:lnTo>
                        <a:pt x="1423359" y="914400"/>
                      </a:lnTo>
                      <a:lnTo>
                        <a:pt x="1285336" y="707366"/>
                      </a:lnTo>
                      <a:lnTo>
                        <a:pt x="1026544" y="750498"/>
                      </a:lnTo>
                      <a:lnTo>
                        <a:pt x="612476" y="1112808"/>
                      </a:lnTo>
                      <a:lnTo>
                        <a:pt x="362310" y="1449238"/>
                      </a:lnTo>
                      <a:lnTo>
                        <a:pt x="155276" y="1863306"/>
                      </a:lnTo>
                      <a:lnTo>
                        <a:pt x="77638" y="2225615"/>
                      </a:lnTo>
                      <a:lnTo>
                        <a:pt x="0" y="2976113"/>
                      </a:lnTo>
                      <a:lnTo>
                        <a:pt x="8627" y="3528204"/>
                      </a:lnTo>
                      <a:lnTo>
                        <a:pt x="284672" y="3683479"/>
                      </a:lnTo>
                      <a:lnTo>
                        <a:pt x="879895" y="3623094"/>
                      </a:lnTo>
                      <a:lnTo>
                        <a:pt x="1130061" y="3519577"/>
                      </a:lnTo>
                      <a:lnTo>
                        <a:pt x="1319842" y="3234906"/>
                      </a:lnTo>
                      <a:lnTo>
                        <a:pt x="1354348" y="3140015"/>
                      </a:lnTo>
                      <a:lnTo>
                        <a:pt x="1509623" y="2967487"/>
                      </a:lnTo>
                      <a:lnTo>
                        <a:pt x="1500997" y="2536166"/>
                      </a:lnTo>
                      <a:lnTo>
                        <a:pt x="1500997" y="2251494"/>
                      </a:lnTo>
                      <a:lnTo>
                        <a:pt x="1570008" y="2001328"/>
                      </a:lnTo>
                      <a:lnTo>
                        <a:pt x="1483744" y="1759789"/>
                      </a:lnTo>
                      <a:lnTo>
                        <a:pt x="1837427" y="1466491"/>
                      </a:lnTo>
                      <a:lnTo>
                        <a:pt x="2147978" y="1699404"/>
                      </a:lnTo>
                      <a:lnTo>
                        <a:pt x="2104846" y="1889185"/>
                      </a:lnTo>
                      <a:lnTo>
                        <a:pt x="2130725" y="2113472"/>
                      </a:lnTo>
                      <a:lnTo>
                        <a:pt x="2165231" y="2467155"/>
                      </a:lnTo>
                      <a:lnTo>
                        <a:pt x="2139351" y="2717321"/>
                      </a:lnTo>
                      <a:lnTo>
                        <a:pt x="2139351" y="2932981"/>
                      </a:lnTo>
                      <a:lnTo>
                        <a:pt x="2286000" y="3131389"/>
                      </a:lnTo>
                      <a:lnTo>
                        <a:pt x="2380891" y="3260785"/>
                      </a:lnTo>
                      <a:lnTo>
                        <a:pt x="2484408" y="3467819"/>
                      </a:lnTo>
                      <a:lnTo>
                        <a:pt x="2691442" y="3579962"/>
                      </a:lnTo>
                      <a:lnTo>
                        <a:pt x="3364302" y="3657600"/>
                      </a:lnTo>
                      <a:lnTo>
                        <a:pt x="3562710" y="3588589"/>
                      </a:lnTo>
                      <a:lnTo>
                        <a:pt x="3648974" y="3424687"/>
                      </a:lnTo>
                      <a:lnTo>
                        <a:pt x="3614468" y="2682815"/>
                      </a:lnTo>
                      <a:lnTo>
                        <a:pt x="3545457" y="2027208"/>
                      </a:lnTo>
                      <a:lnTo>
                        <a:pt x="3390181" y="1604513"/>
                      </a:lnTo>
                      <a:lnTo>
                        <a:pt x="3140015" y="1250830"/>
                      </a:lnTo>
                      <a:lnTo>
                        <a:pt x="2820838" y="897147"/>
                      </a:lnTo>
                      <a:lnTo>
                        <a:pt x="2536166" y="707366"/>
                      </a:lnTo>
                      <a:lnTo>
                        <a:pt x="2380891" y="698740"/>
                      </a:lnTo>
                      <a:lnTo>
                        <a:pt x="2311880" y="750498"/>
                      </a:lnTo>
                      <a:lnTo>
                        <a:pt x="2242868" y="914400"/>
                      </a:lnTo>
                      <a:lnTo>
                        <a:pt x="2216989" y="1086928"/>
                      </a:lnTo>
                      <a:lnTo>
                        <a:pt x="2260121" y="1233577"/>
                      </a:lnTo>
                      <a:lnTo>
                        <a:pt x="2268748" y="1345721"/>
                      </a:lnTo>
                      <a:lnTo>
                        <a:pt x="2225615" y="1440611"/>
                      </a:lnTo>
                      <a:lnTo>
                        <a:pt x="1966823" y="1216325"/>
                      </a:lnTo>
                      <a:cubicBezTo>
                        <a:pt x="1963948" y="810883"/>
                        <a:pt x="1961072" y="405442"/>
                        <a:pt x="1958197" y="0"/>
                      </a:cubicBezTo>
                      <a:lnTo>
                        <a:pt x="1682151" y="17253"/>
                      </a:lnTo>
                      <a:close/>
                    </a:path>
                  </a:pathLst>
                </a:custGeom>
                <a:solidFill>
                  <a:schemeClr val="bg2">
                    <a:lumMod val="60000"/>
                    <a:lumOff val="40000"/>
                  </a:schemeClr>
                </a:solidFill>
                <a:ln w="127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350"/>
                </a:p>
              </p:txBody>
            </p:sp>
            <p:sp>
              <p:nvSpPr>
                <p:cNvPr id="10" name="TextBox 9"/>
                <p:cNvSpPr txBox="1"/>
                <p:nvPr/>
              </p:nvSpPr>
              <p:spPr>
                <a:xfrm>
                  <a:off x="5915944" y="1664269"/>
                  <a:ext cx="1019317" cy="369332"/>
                </a:xfrm>
                <a:prstGeom prst="rect">
                  <a:avLst/>
                </a:prstGeom>
                <a:noFill/>
              </p:spPr>
              <p:txBody>
                <a:bodyPr wrap="none" rtlCol="0">
                  <a:spAutoFit/>
                </a:bodyPr>
                <a:lstStyle/>
                <a:p>
                  <a:pPr algn="ctr"/>
                  <a:r>
                    <a:rPr lang="en-US" b="1" dirty="0"/>
                    <a:t>Systemic</a:t>
                  </a:r>
                </a:p>
              </p:txBody>
            </p:sp>
          </p:grpSp>
        </p:grpSp>
        <p:sp>
          <p:nvSpPr>
            <p:cNvPr id="15" name="TextBox 14"/>
            <p:cNvSpPr txBox="1"/>
            <p:nvPr/>
          </p:nvSpPr>
          <p:spPr>
            <a:xfrm>
              <a:off x="1485014" y="5013177"/>
              <a:ext cx="3028809" cy="738664"/>
            </a:xfrm>
            <a:prstGeom prst="rect">
              <a:avLst/>
            </a:prstGeom>
            <a:noFill/>
          </p:spPr>
          <p:txBody>
            <a:bodyPr wrap="square" rtlCol="0">
              <a:spAutoFit/>
            </a:bodyPr>
            <a:lstStyle/>
            <a:p>
              <a:pPr algn="ctr"/>
              <a:r>
                <a:rPr lang="en-US" sz="1400" dirty="0">
                  <a:latin typeface="Calibri Light" panose="020F0302020204030204" pitchFamily="34" charset="0"/>
                  <a:cs typeface="Calibri Light" panose="020F0302020204030204" pitchFamily="34" charset="0"/>
                </a:rPr>
                <a:t>Local delivery is well </a:t>
              </a:r>
              <a:br>
                <a:rPr lang="en-US" sz="1400" dirty="0">
                  <a:latin typeface="Calibri Light" panose="020F0302020204030204" pitchFamily="34" charset="0"/>
                  <a:cs typeface="Calibri Light" panose="020F0302020204030204" pitchFamily="34" charset="0"/>
                </a:rPr>
              </a:br>
              <a:r>
                <a:rPr lang="en-US" sz="1400" dirty="0">
                  <a:latin typeface="Calibri Light" panose="020F0302020204030204" pitchFamily="34" charset="0"/>
                  <a:cs typeface="Calibri Light" panose="020F0302020204030204" pitchFamily="34" charset="0"/>
                </a:rPr>
                <a:t>tolerated with low systemic exposure and improved safety</a:t>
              </a:r>
            </a:p>
          </p:txBody>
        </p:sp>
        <p:sp>
          <p:nvSpPr>
            <p:cNvPr id="17" name="TextBox 16"/>
            <p:cNvSpPr txBox="1"/>
            <p:nvPr/>
          </p:nvSpPr>
          <p:spPr>
            <a:xfrm>
              <a:off x="4626525" y="5013176"/>
              <a:ext cx="3028809" cy="523220"/>
            </a:xfrm>
            <a:prstGeom prst="rect">
              <a:avLst/>
            </a:prstGeom>
            <a:noFill/>
          </p:spPr>
          <p:txBody>
            <a:bodyPr wrap="square" rtlCol="0">
              <a:spAutoFit/>
            </a:bodyPr>
            <a:lstStyle/>
            <a:p>
              <a:pPr algn="ctr"/>
              <a:r>
                <a:rPr lang="en-US" sz="1400" dirty="0">
                  <a:latin typeface="Calibri Light" panose="020F0302020204030204" pitchFamily="34" charset="0"/>
                  <a:cs typeface="Calibri Light" panose="020F0302020204030204" pitchFamily="34" charset="0"/>
                </a:rPr>
                <a:t>Systemic delivery is poorly </a:t>
              </a:r>
            </a:p>
            <a:p>
              <a:pPr algn="ctr"/>
              <a:r>
                <a:rPr lang="en-US" sz="1400" dirty="0">
                  <a:latin typeface="Calibri Light" panose="020F0302020204030204" pitchFamily="34" charset="0"/>
                  <a:cs typeface="Calibri Light" panose="020F0302020204030204" pitchFamily="34" charset="0"/>
                </a:rPr>
                <a:t>tolerated with high risk of side effects</a:t>
              </a:r>
            </a:p>
          </p:txBody>
        </p:sp>
      </p:grpSp>
      <p:sp>
        <p:nvSpPr>
          <p:cNvPr id="21" name="Title 1">
            <a:extLst>
              <a:ext uri="{FF2B5EF4-FFF2-40B4-BE49-F238E27FC236}">
                <a16:creationId xmlns:a16="http://schemas.microsoft.com/office/drawing/2014/main" id="{1CC0F922-A990-514E-82AD-9EE671C1668F}"/>
              </a:ext>
            </a:extLst>
          </p:cNvPr>
          <p:cNvSpPr txBox="1">
            <a:spLocks/>
          </p:cNvSpPr>
          <p:nvPr/>
        </p:nvSpPr>
        <p:spPr>
          <a:xfrm>
            <a:off x="611188" y="232987"/>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VP02 – the principle of targeted delivery</a:t>
            </a:r>
          </a:p>
        </p:txBody>
      </p:sp>
      <p:sp>
        <p:nvSpPr>
          <p:cNvPr id="25" name="Rektangel 24">
            <a:extLst>
              <a:ext uri="{FF2B5EF4-FFF2-40B4-BE49-F238E27FC236}">
                <a16:creationId xmlns:a16="http://schemas.microsoft.com/office/drawing/2014/main" id="{FB541508-888E-B24F-83C0-C2555C0EE840}"/>
              </a:ext>
            </a:extLst>
          </p:cNvPr>
          <p:cNvSpPr/>
          <p:nvPr/>
        </p:nvSpPr>
        <p:spPr>
          <a:xfrm>
            <a:off x="1129821" y="5914733"/>
            <a:ext cx="5317747" cy="276999"/>
          </a:xfrm>
          <a:prstGeom prst="rect">
            <a:avLst/>
          </a:prstGeom>
          <a:solidFill>
            <a:schemeClr val="bg1"/>
          </a:solidFill>
        </p:spPr>
        <p:txBody>
          <a:bodyPr wrap="square">
            <a:spAutoFit/>
          </a:bodyPr>
          <a:lstStyle/>
          <a:p>
            <a:endParaRPr lang="en-GB" sz="1200" dirty="0">
              <a:latin typeface="Calibri Light" panose="020F0302020204030204" pitchFamily="34" charset="0"/>
              <a:cs typeface="Calibri Light" panose="020F0302020204030204" pitchFamily="34" charset="0"/>
            </a:endParaRPr>
          </a:p>
        </p:txBody>
      </p:sp>
      <p:sp>
        <p:nvSpPr>
          <p:cNvPr id="29" name="Rektangel 28">
            <a:extLst>
              <a:ext uri="{FF2B5EF4-FFF2-40B4-BE49-F238E27FC236}">
                <a16:creationId xmlns:a16="http://schemas.microsoft.com/office/drawing/2014/main" id="{FFD208A7-92D0-314C-9984-0AA497A8E328}"/>
              </a:ext>
            </a:extLst>
          </p:cNvPr>
          <p:cNvSpPr/>
          <p:nvPr/>
        </p:nvSpPr>
        <p:spPr>
          <a:xfrm>
            <a:off x="834680" y="6350510"/>
            <a:ext cx="5321496" cy="307777"/>
          </a:xfrm>
          <a:prstGeom prst="rect">
            <a:avLst/>
          </a:prstGeom>
          <a:solidFill>
            <a:schemeClr val="bg1"/>
          </a:solidFill>
        </p:spPr>
        <p:txBody>
          <a:bodyPr wrap="square">
            <a:spAutoFit/>
          </a:bodyPr>
          <a:lstStyle/>
          <a:p>
            <a:r>
              <a:rPr lang="en-GB" sz="1400" b="1" dirty="0">
                <a:latin typeface="Calibri Light" panose="020F0302020204030204" pitchFamily="34" charset="0"/>
                <a:cs typeface="Calibri Light" panose="020F0302020204030204" pitchFamily="34" charset="0"/>
              </a:rPr>
              <a:t>Drug delivered directly to the lungs, reduces the risk of adverse effects </a:t>
            </a:r>
          </a:p>
        </p:txBody>
      </p:sp>
      <p:sp>
        <p:nvSpPr>
          <p:cNvPr id="30" name="Ellips 29">
            <a:extLst>
              <a:ext uri="{FF2B5EF4-FFF2-40B4-BE49-F238E27FC236}">
                <a16:creationId xmlns:a16="http://schemas.microsoft.com/office/drawing/2014/main" id="{C456BC57-2DF3-BF4C-9053-0C6DFC010B7C}"/>
              </a:ext>
            </a:extLst>
          </p:cNvPr>
          <p:cNvSpPr/>
          <p:nvPr/>
        </p:nvSpPr>
        <p:spPr>
          <a:xfrm>
            <a:off x="683567" y="6435723"/>
            <a:ext cx="106571" cy="10657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21549781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8EB17E7-28C0-47B7-9821-B9F3A2C66D34}"/>
              </a:ext>
            </a:extLst>
          </p:cNvPr>
          <p:cNvSpPr txBox="1">
            <a:spLocks/>
          </p:cNvSpPr>
          <p:nvPr/>
        </p:nvSpPr>
        <p:spPr>
          <a:xfrm>
            <a:off x="8532812" y="6589483"/>
            <a:ext cx="611187" cy="268517"/>
          </a:xfrm>
          <a:prstGeom prst="rect">
            <a:avLst/>
          </a:prstGeom>
        </p:spPr>
        <p:txBody>
          <a:bodyPr vert="horz" wrap="square" lIns="72000" tIns="72000" rIns="72000" bIns="72000" rtlCol="0" anchor="b" anchorCtr="0">
            <a:spAutoFit/>
          </a:bodyPr>
          <a:lstStyle>
            <a:defPPr>
              <a:defRPr lang="en-US"/>
            </a:defPPr>
            <a:lvl1pPr marL="0" algn="ctr" defTabSz="457200" rtl="0" eaLnBrk="1" latinLnBrk="0" hangingPunct="1">
              <a:defRPr sz="800" kern="1200">
                <a:solidFill>
                  <a:schemeClr val="tx2">
                    <a:lumMod val="60000"/>
                    <a:lumOff val="4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EF24F9D-2C9E-4E03-997D-44B995B0C00D}" type="slidenum">
              <a:rPr lang="en-GB" smtClean="0"/>
              <a:pPr/>
              <a:t>22</a:t>
            </a:fld>
            <a:endParaRPr lang="en-GB" dirty="0"/>
          </a:p>
        </p:txBody>
      </p:sp>
      <p:sp>
        <p:nvSpPr>
          <p:cNvPr id="4" name="Slide Number Placeholder 3"/>
          <p:cNvSpPr>
            <a:spLocks noGrp="1"/>
          </p:cNvSpPr>
          <p:nvPr>
            <p:ph type="sldNum" sz="quarter" idx="11"/>
          </p:nvPr>
        </p:nvSpPr>
        <p:spPr/>
        <p:txBody>
          <a:bodyPr/>
          <a:lstStyle/>
          <a:p>
            <a:fld id="{791F9E67-69C0-442F-AE74-05852A3629F7}" type="slidenum">
              <a:rPr lang="en-GB" smtClean="0"/>
              <a:pPr/>
              <a:t>22</a:t>
            </a:fld>
            <a:endParaRPr lang="en-GB" dirty="0"/>
          </a:p>
        </p:txBody>
      </p:sp>
      <p:sp>
        <p:nvSpPr>
          <p:cNvPr id="12" name="Title 2">
            <a:extLst>
              <a:ext uri="{FF2B5EF4-FFF2-40B4-BE49-F238E27FC236}">
                <a16:creationId xmlns:a16="http://schemas.microsoft.com/office/drawing/2014/main" id="{D7A56080-696B-C145-A2E3-A7C84E7A49FB}"/>
              </a:ext>
            </a:extLst>
          </p:cNvPr>
          <p:cNvSpPr txBox="1">
            <a:spLocks/>
          </p:cNvSpPr>
          <p:nvPr/>
        </p:nvSpPr>
        <p:spPr>
          <a:xfrm>
            <a:off x="1547664" y="2106466"/>
            <a:ext cx="4968552" cy="5609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b="0" i="0" kern="1200">
                <a:solidFill>
                  <a:schemeClr val="tx2"/>
                </a:solidFill>
                <a:latin typeface="+mj-lt"/>
                <a:ea typeface="+mj-ea"/>
                <a:cs typeface="+mj-cs"/>
              </a:defRPr>
            </a:lvl1pPr>
          </a:lstStyle>
          <a:p>
            <a:r>
              <a:rPr lang="en-US" sz="3000" b="1" dirty="0"/>
              <a:t>The team</a:t>
            </a:r>
            <a:endParaRPr lang="en-GB" sz="3000" b="1" dirty="0"/>
          </a:p>
        </p:txBody>
      </p:sp>
      <p:sp>
        <p:nvSpPr>
          <p:cNvPr id="13" name="Subtitle 1">
            <a:extLst>
              <a:ext uri="{FF2B5EF4-FFF2-40B4-BE49-F238E27FC236}">
                <a16:creationId xmlns:a16="http://schemas.microsoft.com/office/drawing/2014/main" id="{9890B932-1F0C-D349-BC05-39E6FE572900}"/>
              </a:ext>
            </a:extLst>
          </p:cNvPr>
          <p:cNvSpPr>
            <a:spLocks noGrp="1"/>
          </p:cNvSpPr>
          <p:nvPr>
            <p:ph type="subTitle" idx="1"/>
          </p:nvPr>
        </p:nvSpPr>
        <p:spPr>
          <a:xfrm>
            <a:off x="1547664" y="2873612"/>
            <a:ext cx="4713385" cy="422405"/>
          </a:xfrm>
        </p:spPr>
        <p:txBody>
          <a:bodyPr/>
          <a:lstStyle/>
          <a:p>
            <a:r>
              <a:rPr lang="en-US" sz="2000" dirty="0">
                <a:solidFill>
                  <a:schemeClr val="tx1"/>
                </a:solidFill>
                <a:latin typeface="Calibri Light" panose="020F0302020204030204" pitchFamily="34" charset="0"/>
                <a:cs typeface="Calibri Light" panose="020F0302020204030204" pitchFamily="34" charset="0"/>
              </a:rPr>
              <a:t>First class drug development team</a:t>
            </a:r>
          </a:p>
        </p:txBody>
      </p:sp>
    </p:spTree>
    <p:extLst>
      <p:ext uri="{BB962C8B-B14F-4D97-AF65-F5344CB8AC3E}">
        <p14:creationId xmlns:p14="http://schemas.microsoft.com/office/powerpoint/2010/main" val="268019053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467544" y="908720"/>
            <a:ext cx="4050066" cy="806349"/>
            <a:chOff x="467544" y="1196752"/>
            <a:chExt cx="4050066" cy="806349"/>
          </a:xfrm>
        </p:grpSpPr>
        <p:sp>
          <p:nvSpPr>
            <p:cNvPr id="4" name="Rectangle 3"/>
            <p:cNvSpPr/>
            <p:nvPr/>
          </p:nvSpPr>
          <p:spPr>
            <a:xfrm>
              <a:off x="1061610" y="1250828"/>
              <a:ext cx="3456000" cy="752273"/>
            </a:xfrm>
            <a:prstGeom prst="rect">
              <a:avLst/>
            </a:prstGeom>
            <a:solidFill>
              <a:srgbClr val="F0F0F0"/>
            </a:solidFill>
          </p:spPr>
          <p:txBody>
            <a:bodyPr wrap="square" lIns="270000" tIns="54000" rIns="54000" bIns="54000" anchor="ctr" anchorCtr="0">
              <a:noAutofit/>
            </a:bodyPr>
            <a:lstStyle/>
            <a:p>
              <a:r>
                <a:rPr lang="en-US" sz="1000" b="1" dirty="0">
                  <a:latin typeface="+mj-lt"/>
                  <a:ea typeface="Lato Black" panose="020F0502020204030203" pitchFamily="34" charset="0"/>
                  <a:cs typeface="Calibri Light" panose="020F0302020204030204" pitchFamily="34" charset="0"/>
                </a:rPr>
                <a:t>CARL-JOHAN DALSGAARD, CEO</a:t>
              </a:r>
            </a:p>
            <a:p>
              <a:pPr marL="134541" lvl="2" indent="-134541">
                <a:buClr>
                  <a:schemeClr val="tx2"/>
                </a:buClr>
                <a:buSzPct val="70000"/>
                <a:buBlip>
                  <a:blip r:embed="rId2"/>
                </a:buBlip>
              </a:pPr>
              <a:r>
                <a:rPr lang="en-US" sz="800" dirty="0"/>
                <a:t>MD, PhD, Karolinska Institute with post-doc experience from Harvard </a:t>
              </a:r>
            </a:p>
            <a:p>
              <a:pPr marL="134541" lvl="2" indent="-134541">
                <a:buClr>
                  <a:schemeClr val="tx2"/>
                </a:buClr>
                <a:buSzPct val="70000"/>
                <a:buBlip>
                  <a:blip r:embed="rId2"/>
                </a:buBlip>
              </a:pPr>
              <a:r>
                <a:rPr lang="en-US" sz="800" dirty="0"/>
                <a:t>Former Head of Therapy Area Pain Control, AstraZeneca R&amp;D</a:t>
              </a:r>
            </a:p>
            <a:p>
              <a:pPr marL="134541" lvl="2" indent="-134541">
                <a:buClr>
                  <a:schemeClr val="tx2"/>
                </a:buClr>
                <a:buSzPct val="70000"/>
                <a:buBlip>
                  <a:blip r:embed="rId2"/>
                </a:buBlip>
              </a:pPr>
              <a:r>
                <a:rPr lang="en-US" sz="800" dirty="0"/>
                <a:t>10 years of experience from senior management, AstraZeneca</a:t>
              </a:r>
            </a:p>
            <a:p>
              <a:pPr marL="134541" lvl="2" indent="-134541">
                <a:buClr>
                  <a:schemeClr val="tx2"/>
                </a:buClr>
                <a:buSzPct val="70000"/>
                <a:buBlip>
                  <a:blip r:embed="rId2"/>
                </a:buBlip>
              </a:pPr>
              <a:r>
                <a:rPr lang="en-US" sz="800" dirty="0"/>
                <a:t>19 years of experience as Venture Partner at HealthCap</a:t>
              </a:r>
            </a:p>
          </p:txBody>
        </p:sp>
        <p:pic>
          <p:nvPicPr>
            <p:cNvPr id="2056" name="Picture 8" descr="Bildresultat fÃ¶r carl johan dalsgaard"/>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8859" r="6041" b="43239"/>
            <a:stretch/>
          </p:blipFill>
          <p:spPr bwMode="auto">
            <a:xfrm>
              <a:off x="467544" y="1196752"/>
              <a:ext cx="756047" cy="755537"/>
            </a:xfrm>
            <a:prstGeom prst="ellipse">
              <a:avLst/>
            </a:prstGeom>
            <a:ln w="12700">
              <a:solidFill>
                <a:schemeClr val="tx2"/>
              </a:solidFill>
            </a:ln>
            <a:extLst>
              <a:ext uri="{909E8E84-426E-40DD-AFC4-6F175D3DCCD1}">
                <a14:hiddenFill xmlns:a14="http://schemas.microsoft.com/office/drawing/2010/main">
                  <a:solidFill>
                    <a:srgbClr val="FFFFFF"/>
                  </a:solidFill>
                </a14:hiddenFill>
              </a:ext>
            </a:extLst>
          </p:spPr>
        </p:pic>
      </p:grpSp>
      <p:grpSp>
        <p:nvGrpSpPr>
          <p:cNvPr id="27" name="Group 26"/>
          <p:cNvGrpSpPr/>
          <p:nvPr/>
        </p:nvGrpSpPr>
        <p:grpSpPr>
          <a:xfrm>
            <a:off x="4626725" y="2931593"/>
            <a:ext cx="4049731" cy="804821"/>
            <a:chOff x="4626725" y="3741043"/>
            <a:chExt cx="4049731" cy="804821"/>
          </a:xfrm>
        </p:grpSpPr>
        <p:sp>
          <p:nvSpPr>
            <p:cNvPr id="33" name="Rectangle 32">
              <a:extLst>
                <a:ext uri="{FF2B5EF4-FFF2-40B4-BE49-F238E27FC236}">
                  <a16:creationId xmlns:a16="http://schemas.microsoft.com/office/drawing/2014/main" id="{DDDB742D-B478-4C87-8D48-2C99E7060BE1}"/>
                </a:ext>
              </a:extLst>
            </p:cNvPr>
            <p:cNvSpPr/>
            <p:nvPr/>
          </p:nvSpPr>
          <p:spPr>
            <a:xfrm>
              <a:off x="5220456" y="3795243"/>
              <a:ext cx="3456000" cy="750621"/>
            </a:xfrm>
            <a:prstGeom prst="rect">
              <a:avLst/>
            </a:prstGeom>
            <a:solidFill>
              <a:srgbClr val="F0F0F0"/>
            </a:solidFill>
          </p:spPr>
          <p:txBody>
            <a:bodyPr wrap="square" lIns="270000" tIns="54000" rIns="54000" bIns="54000" anchor="ctr" anchorCtr="0">
              <a:noAutofit/>
            </a:bodyPr>
            <a:lstStyle/>
            <a:p>
              <a:r>
                <a:rPr lang="en-GB" sz="1000" b="1" dirty="0">
                  <a:latin typeface="+mj-lt"/>
                  <a:ea typeface="Lato Black" panose="020F0502020204030203" pitchFamily="34" charset="0"/>
                  <a:cs typeface="Calibri Light" panose="020F0302020204030204" pitchFamily="34" charset="0"/>
                </a:rPr>
                <a:t>OLA CAMBER, CMC </a:t>
              </a:r>
            </a:p>
            <a:p>
              <a:pPr marL="134541" lvl="2" indent="-134541">
                <a:buClr>
                  <a:schemeClr val="tx2"/>
                </a:buClr>
                <a:buSzPct val="70000"/>
                <a:buBlip>
                  <a:blip r:embed="rId2"/>
                </a:buBlip>
              </a:pPr>
              <a:r>
                <a:rPr lang="en-GB" sz="800" dirty="0"/>
                <a:t>MSc, PhD, Uppsala University</a:t>
              </a:r>
            </a:p>
            <a:p>
              <a:pPr marL="134541" lvl="2" indent="-134541">
                <a:buClr>
                  <a:schemeClr val="tx2"/>
                </a:buClr>
                <a:buSzPct val="70000"/>
                <a:buBlip>
                  <a:blip r:embed="rId2"/>
                </a:buBlip>
              </a:pPr>
              <a:r>
                <a:rPr lang="en-GB" sz="800" dirty="0"/>
                <a:t>Former Director Pharmaceutics &amp; Biopharmaceuticals, Pharmacia</a:t>
              </a:r>
            </a:p>
            <a:p>
              <a:pPr marL="134541" lvl="2" indent="-134541">
                <a:buClr>
                  <a:schemeClr val="tx2"/>
                </a:buClr>
                <a:buSzPct val="70000"/>
                <a:buBlip>
                  <a:blip r:embed="rId2"/>
                </a:buBlip>
              </a:pPr>
              <a:r>
                <a:rPr lang="en-GB" sz="800" dirty="0"/>
                <a:t>Former Director Astra Zeneca, Pre-formulation &amp; Biopharmaceuticals</a:t>
              </a:r>
            </a:p>
            <a:p>
              <a:pPr marL="134541" lvl="2" indent="-134541">
                <a:buClr>
                  <a:schemeClr val="tx2"/>
                </a:buClr>
                <a:buSzPct val="70000"/>
                <a:buBlip>
                  <a:blip r:embed="rId2"/>
                </a:buBlip>
              </a:pPr>
              <a:r>
                <a:rPr lang="en-GB" sz="800" dirty="0"/>
                <a:t>More than 30 years of experience in drug development </a:t>
              </a:r>
            </a:p>
          </p:txBody>
        </p:sp>
        <p:pic>
          <p:nvPicPr>
            <p:cNvPr id="21" name="Bildobjekt 18"/>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Lst>
            </a:blip>
            <a:srcRect l="5028" b="37768"/>
            <a:stretch/>
          </p:blipFill>
          <p:spPr>
            <a:xfrm>
              <a:off x="4626725" y="3741043"/>
              <a:ext cx="755712" cy="756122"/>
            </a:xfrm>
            <a:prstGeom prst="ellipse">
              <a:avLst/>
            </a:prstGeom>
            <a:ln w="12700">
              <a:solidFill>
                <a:schemeClr val="tx2"/>
              </a:solidFill>
            </a:ln>
          </p:spPr>
        </p:pic>
      </p:grpSp>
      <p:grpSp>
        <p:nvGrpSpPr>
          <p:cNvPr id="22" name="Group 21"/>
          <p:cNvGrpSpPr/>
          <p:nvPr/>
        </p:nvGrpSpPr>
        <p:grpSpPr>
          <a:xfrm>
            <a:off x="467544" y="2935629"/>
            <a:ext cx="4050066" cy="804807"/>
            <a:chOff x="467544" y="3741057"/>
            <a:chExt cx="4050066" cy="804807"/>
          </a:xfrm>
          <a:solidFill>
            <a:schemeClr val="accent1">
              <a:lumMod val="20000"/>
              <a:lumOff val="80000"/>
            </a:schemeClr>
          </a:solidFill>
        </p:grpSpPr>
        <p:sp>
          <p:nvSpPr>
            <p:cNvPr id="24" name="Rectangle 23">
              <a:extLst>
                <a:ext uri="{FF2B5EF4-FFF2-40B4-BE49-F238E27FC236}">
                  <a16:creationId xmlns:a16="http://schemas.microsoft.com/office/drawing/2014/main" id="{2BF9D5F3-265F-49B3-9044-6A708D0D475E}"/>
                </a:ext>
              </a:extLst>
            </p:cNvPr>
            <p:cNvSpPr/>
            <p:nvPr/>
          </p:nvSpPr>
          <p:spPr>
            <a:xfrm>
              <a:off x="1061610" y="3795182"/>
              <a:ext cx="3456000" cy="750682"/>
            </a:xfrm>
            <a:prstGeom prst="rect">
              <a:avLst/>
            </a:prstGeom>
            <a:solidFill>
              <a:srgbClr val="F0F0F0"/>
            </a:solidFill>
            <a:ln>
              <a:noFill/>
            </a:ln>
          </p:spPr>
          <p:txBody>
            <a:bodyPr wrap="square" lIns="270000" tIns="54000" rIns="54000" bIns="54000" anchor="ctr" anchorCtr="0">
              <a:noAutofit/>
            </a:bodyPr>
            <a:lstStyle/>
            <a:p>
              <a:r>
                <a:rPr lang="en-GB" sz="1000" b="1" dirty="0">
                  <a:latin typeface="+mj-lt"/>
                  <a:ea typeface="Lato Black" panose="020F0502020204030203" pitchFamily="34" charset="0"/>
                  <a:cs typeface="Calibri Light" panose="020F0302020204030204" pitchFamily="34" charset="0"/>
                </a:rPr>
                <a:t>KICKI JOHANSSON, HEAD OF PROJECT MANAGEMENT</a:t>
              </a:r>
              <a:endParaRPr lang="en-US" sz="1000" b="1" dirty="0">
                <a:latin typeface="+mj-lt"/>
                <a:ea typeface="Lato Black" panose="020F0502020204030203" pitchFamily="34" charset="0"/>
                <a:cs typeface="Calibri Light" panose="020F0302020204030204" pitchFamily="34" charset="0"/>
              </a:endParaRPr>
            </a:p>
            <a:p>
              <a:pPr marL="134541" lvl="2" indent="-134541">
                <a:buClr>
                  <a:schemeClr val="tx2"/>
                </a:buClr>
                <a:buSzPct val="70000"/>
                <a:buBlip>
                  <a:blip r:embed="rId2"/>
                </a:buBlip>
              </a:pPr>
              <a:r>
                <a:rPr lang="en-GB" sz="800" dirty="0"/>
                <a:t>MSc Pharm, PhD </a:t>
              </a:r>
            </a:p>
            <a:p>
              <a:pPr marL="134541" lvl="2" indent="-134541">
                <a:buClr>
                  <a:schemeClr val="tx2"/>
                </a:buClr>
                <a:buSzPct val="70000"/>
                <a:buBlip>
                  <a:blip r:embed="rId2"/>
                </a:buBlip>
              </a:pPr>
              <a:r>
                <a:rPr lang="en-GB" sz="800" dirty="0"/>
                <a:t>Former Senior Project Leader/VP AstraZeneca</a:t>
              </a:r>
            </a:p>
            <a:p>
              <a:pPr marL="134541" lvl="2" indent="-134541">
                <a:buClr>
                  <a:schemeClr val="tx2"/>
                </a:buClr>
                <a:buSzPct val="70000"/>
                <a:buBlip>
                  <a:blip r:embed="rId2"/>
                </a:buBlip>
              </a:pPr>
              <a:r>
                <a:rPr lang="en-GB" sz="800" dirty="0"/>
                <a:t>Accountable for the development of over 40 new compounds</a:t>
              </a:r>
            </a:p>
            <a:p>
              <a:pPr marL="134541" lvl="2" indent="-134541">
                <a:buClr>
                  <a:schemeClr val="tx2"/>
                </a:buClr>
                <a:buSzPct val="70000"/>
                <a:buBlip>
                  <a:blip r:embed="rId2"/>
                </a:buBlip>
              </a:pPr>
              <a:r>
                <a:rPr lang="en-GB" sz="800" dirty="0"/>
                <a:t>Approximately 30 years’ experience of drug development</a:t>
              </a:r>
            </a:p>
          </p:txBody>
        </p:sp>
        <p:pic>
          <p:nvPicPr>
            <p:cNvPr id="3" name="Bildobjekt 2">
              <a:extLst>
                <a:ext uri="{FF2B5EF4-FFF2-40B4-BE49-F238E27FC236}">
                  <a16:creationId xmlns:a16="http://schemas.microsoft.com/office/drawing/2014/main" id="{483F9D5D-D518-4357-93B6-2BF29CC3E930}"/>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l="6393" t="13033" r="11670" b="26182"/>
            <a:stretch/>
          </p:blipFill>
          <p:spPr>
            <a:xfrm>
              <a:off x="467544" y="3741057"/>
              <a:ext cx="756047" cy="756047"/>
            </a:xfrm>
            <a:prstGeom prst="ellipse">
              <a:avLst/>
            </a:prstGeom>
            <a:grpFill/>
            <a:ln w="12700">
              <a:solidFill>
                <a:schemeClr val="tx2"/>
              </a:solidFill>
            </a:ln>
          </p:spPr>
        </p:pic>
      </p:grpSp>
      <p:grpSp>
        <p:nvGrpSpPr>
          <p:cNvPr id="35" name="Group 34"/>
          <p:cNvGrpSpPr/>
          <p:nvPr/>
        </p:nvGrpSpPr>
        <p:grpSpPr>
          <a:xfrm>
            <a:off x="4626724" y="3942594"/>
            <a:ext cx="4049732" cy="792241"/>
            <a:chOff x="4633183" y="5013251"/>
            <a:chExt cx="4049732" cy="792241"/>
          </a:xfrm>
        </p:grpSpPr>
        <p:sp>
          <p:nvSpPr>
            <p:cNvPr id="34" name="Rectangle 33">
              <a:extLst>
                <a:ext uri="{FF2B5EF4-FFF2-40B4-BE49-F238E27FC236}">
                  <a16:creationId xmlns:a16="http://schemas.microsoft.com/office/drawing/2014/main" id="{62EF2B05-8B3C-4A48-9E9E-D43E75C9EB57}"/>
                </a:ext>
              </a:extLst>
            </p:cNvPr>
            <p:cNvSpPr/>
            <p:nvPr/>
          </p:nvSpPr>
          <p:spPr>
            <a:xfrm>
              <a:off x="5226915" y="5067292"/>
              <a:ext cx="3456000" cy="738200"/>
            </a:xfrm>
            <a:prstGeom prst="rect">
              <a:avLst/>
            </a:prstGeom>
            <a:solidFill>
              <a:srgbClr val="F0F0F0"/>
            </a:solidFill>
          </p:spPr>
          <p:txBody>
            <a:bodyPr wrap="square" lIns="270000" tIns="54000" rIns="54000" bIns="54000" anchor="ctr" anchorCtr="0">
              <a:noAutofit/>
            </a:bodyPr>
            <a:lstStyle/>
            <a:p>
              <a:r>
                <a:rPr lang="en-GB" sz="1000" b="1" dirty="0">
                  <a:latin typeface="+mj-lt"/>
                  <a:ea typeface="Lato Black" panose="020F0502020204030203" pitchFamily="34" charset="0"/>
                  <a:cs typeface="Calibri Light" panose="020F0302020204030204" pitchFamily="34" charset="0"/>
                </a:rPr>
                <a:t>JOHANNA GRÄNS, PROJECT MANAGER</a:t>
              </a:r>
            </a:p>
            <a:p>
              <a:pPr marL="134541" lvl="2" indent="-134541">
                <a:buClr>
                  <a:schemeClr val="tx2"/>
                </a:buClr>
                <a:buSzPct val="70000"/>
                <a:buBlip>
                  <a:blip r:embed="rId2"/>
                </a:buBlip>
              </a:pPr>
              <a:r>
                <a:rPr lang="en-GB" sz="800" dirty="0"/>
                <a:t>MSc, PhD, University of Gothenburg  </a:t>
              </a:r>
            </a:p>
            <a:p>
              <a:pPr marL="134541" lvl="2" indent="-134541">
                <a:buClr>
                  <a:schemeClr val="tx2"/>
                </a:buClr>
                <a:buSzPct val="70000"/>
                <a:buBlip>
                  <a:blip r:embed="rId2"/>
                </a:buBlip>
              </a:pPr>
              <a:r>
                <a:rPr lang="en-GB" sz="800" dirty="0"/>
                <a:t>Extensive experience in preclinical R&amp;D</a:t>
              </a:r>
            </a:p>
            <a:p>
              <a:pPr marL="134541" lvl="2" indent="-134541">
                <a:buClr>
                  <a:schemeClr val="tx2"/>
                </a:buClr>
                <a:buSzPct val="70000"/>
                <a:buBlip>
                  <a:blip r:embed="rId2"/>
                </a:buBlip>
              </a:pPr>
              <a:r>
                <a:rPr lang="en-GB" sz="800" dirty="0"/>
                <a:t>Research experience in drug metabolism</a:t>
              </a:r>
            </a:p>
          </p:txBody>
        </p:sp>
        <p:pic>
          <p:nvPicPr>
            <p:cNvPr id="6" name="Bildobjekt 5">
              <a:extLst>
                <a:ext uri="{FF2B5EF4-FFF2-40B4-BE49-F238E27FC236}">
                  <a16:creationId xmlns:a16="http://schemas.microsoft.com/office/drawing/2014/main" id="{2017A8B4-8148-4F3C-9EDE-3DE11226B956}"/>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t="-952" r="3395" b="36656"/>
            <a:stretch/>
          </p:blipFill>
          <p:spPr>
            <a:xfrm>
              <a:off x="4633183" y="5013251"/>
              <a:ext cx="756419" cy="756047"/>
            </a:xfrm>
            <a:prstGeom prst="ellipse">
              <a:avLst/>
            </a:prstGeom>
            <a:ln w="12700">
              <a:solidFill>
                <a:schemeClr val="tx2"/>
              </a:solidFill>
            </a:ln>
          </p:spPr>
        </p:pic>
      </p:grpSp>
      <p:grpSp>
        <p:nvGrpSpPr>
          <p:cNvPr id="18" name="Group 17"/>
          <p:cNvGrpSpPr/>
          <p:nvPr/>
        </p:nvGrpSpPr>
        <p:grpSpPr>
          <a:xfrm>
            <a:off x="4626725" y="908755"/>
            <a:ext cx="4049731" cy="806314"/>
            <a:chOff x="4626725" y="1196787"/>
            <a:chExt cx="4049731" cy="806314"/>
          </a:xfrm>
          <a:solidFill>
            <a:schemeClr val="accent1">
              <a:lumMod val="20000"/>
              <a:lumOff val="80000"/>
            </a:schemeClr>
          </a:solidFill>
        </p:grpSpPr>
        <p:sp>
          <p:nvSpPr>
            <p:cNvPr id="31" name="Rectangle 30">
              <a:extLst>
                <a:ext uri="{FF2B5EF4-FFF2-40B4-BE49-F238E27FC236}">
                  <a16:creationId xmlns:a16="http://schemas.microsoft.com/office/drawing/2014/main" id="{53BEBEB2-F7E2-4853-A035-8C90E2BD3E76}"/>
                </a:ext>
              </a:extLst>
            </p:cNvPr>
            <p:cNvSpPr/>
            <p:nvPr/>
          </p:nvSpPr>
          <p:spPr>
            <a:xfrm>
              <a:off x="5220456" y="1250829"/>
              <a:ext cx="3456000" cy="752272"/>
            </a:xfrm>
            <a:prstGeom prst="rect">
              <a:avLst/>
            </a:prstGeom>
            <a:solidFill>
              <a:srgbClr val="F0F0F0"/>
            </a:solidFill>
          </p:spPr>
          <p:txBody>
            <a:bodyPr wrap="square" lIns="270000" tIns="54000" rIns="54000" bIns="54000" anchor="ctr" anchorCtr="0">
              <a:noAutofit/>
            </a:bodyPr>
            <a:lstStyle/>
            <a:p>
              <a:r>
                <a:rPr lang="en-US" sz="1000" b="1" dirty="0">
                  <a:latin typeface="+mj-lt"/>
                  <a:ea typeface="Lato Black" panose="020F0502020204030203" pitchFamily="34" charset="0"/>
                  <a:cs typeface="Calibri Light" panose="020F0302020204030204" pitchFamily="34" charset="0"/>
                </a:rPr>
                <a:t>HANS JEPPSSON, CFO</a:t>
              </a:r>
            </a:p>
            <a:p>
              <a:pPr marL="134541" lvl="2" indent="-134541">
                <a:buClr>
                  <a:schemeClr val="tx2"/>
                </a:buClr>
                <a:buSzPct val="70000"/>
                <a:buBlip>
                  <a:blip r:embed="rId2"/>
                </a:buBlip>
              </a:pPr>
              <a:r>
                <a:rPr lang="en-GB" sz="800" dirty="0"/>
                <a:t>PhD, Finance with post-doc research at UC Berkeley</a:t>
              </a:r>
            </a:p>
            <a:p>
              <a:pPr marL="134541" lvl="2" indent="-134541">
                <a:buClr>
                  <a:schemeClr val="tx2"/>
                </a:buClr>
                <a:buSzPct val="70000"/>
                <a:buBlip>
                  <a:blip r:embed="rId2"/>
                </a:buBlip>
              </a:pPr>
              <a:r>
                <a:rPr lang="en-GB" sz="800" dirty="0"/>
                <a:t>Cross-disciplinary background in finance and medicine</a:t>
              </a:r>
            </a:p>
            <a:p>
              <a:pPr marL="134541" lvl="2" indent="-134541">
                <a:buClr>
                  <a:schemeClr val="tx2"/>
                </a:buClr>
                <a:buSzPct val="70000"/>
                <a:buBlip>
                  <a:blip r:embed="rId2"/>
                </a:buBlip>
              </a:pPr>
              <a:r>
                <a:rPr lang="en-GB" sz="800" dirty="0"/>
                <a:t>Former equity research analyst at Danske Bank</a:t>
              </a:r>
            </a:p>
            <a:p>
              <a:pPr marL="134541" lvl="2" indent="-134541">
                <a:buClr>
                  <a:schemeClr val="tx2"/>
                </a:buClr>
                <a:buSzPct val="70000"/>
                <a:buBlip>
                  <a:blip r:embed="rId2"/>
                </a:buBlip>
              </a:pPr>
              <a:r>
                <a:rPr lang="en-GB" sz="800" dirty="0"/>
                <a:t>Professor in Finance at the University of Gothenburg</a:t>
              </a:r>
            </a:p>
          </p:txBody>
        </p:sp>
        <p:pic>
          <p:nvPicPr>
            <p:cNvPr id="8" name="Bildobjekt 7">
              <a:extLst>
                <a:ext uri="{FF2B5EF4-FFF2-40B4-BE49-F238E27FC236}">
                  <a16:creationId xmlns:a16="http://schemas.microsoft.com/office/drawing/2014/main" id="{46A26697-C1F9-4074-89A1-CC4D0D01AECE}"/>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t="4970" b="25554"/>
            <a:stretch/>
          </p:blipFill>
          <p:spPr>
            <a:xfrm>
              <a:off x="4626725" y="1196787"/>
              <a:ext cx="756000" cy="756048"/>
            </a:xfrm>
            <a:prstGeom prst="ellipse">
              <a:avLst/>
            </a:prstGeom>
            <a:grpFill/>
            <a:ln w="12700">
              <a:solidFill>
                <a:schemeClr val="tx2"/>
              </a:solidFill>
            </a:ln>
          </p:spPr>
        </p:pic>
      </p:grpSp>
      <p:grpSp>
        <p:nvGrpSpPr>
          <p:cNvPr id="19" name="Group 18"/>
          <p:cNvGrpSpPr/>
          <p:nvPr/>
        </p:nvGrpSpPr>
        <p:grpSpPr>
          <a:xfrm>
            <a:off x="467544" y="1923281"/>
            <a:ext cx="4050066" cy="804136"/>
            <a:chOff x="467544" y="2468864"/>
            <a:chExt cx="4050066" cy="804136"/>
          </a:xfrm>
        </p:grpSpPr>
        <p:sp>
          <p:nvSpPr>
            <p:cNvPr id="23" name="Rectangle 22">
              <a:extLst>
                <a:ext uri="{FF2B5EF4-FFF2-40B4-BE49-F238E27FC236}">
                  <a16:creationId xmlns:a16="http://schemas.microsoft.com/office/drawing/2014/main" id="{EF992CC8-50E7-44ED-B6C8-045AE8DB54FC}"/>
                </a:ext>
              </a:extLst>
            </p:cNvPr>
            <p:cNvSpPr/>
            <p:nvPr/>
          </p:nvSpPr>
          <p:spPr>
            <a:xfrm>
              <a:off x="1061610" y="2523064"/>
              <a:ext cx="3456000" cy="749936"/>
            </a:xfrm>
            <a:prstGeom prst="rect">
              <a:avLst/>
            </a:prstGeom>
            <a:solidFill>
              <a:srgbClr val="F0F0F0"/>
            </a:solidFill>
            <a:ln>
              <a:noFill/>
            </a:ln>
          </p:spPr>
          <p:txBody>
            <a:bodyPr wrap="square" lIns="270000" tIns="54000" rIns="54000" bIns="54000" anchor="ctr" anchorCtr="0">
              <a:noAutofit/>
            </a:bodyPr>
            <a:lstStyle/>
            <a:p>
              <a:r>
                <a:rPr lang="en-US" sz="1000" b="1" dirty="0">
                  <a:latin typeface="+mj-lt"/>
                  <a:ea typeface="Lato Black" panose="020F0502020204030203" pitchFamily="34" charset="0"/>
                  <a:cs typeface="Calibri Light" panose="020F0302020204030204" pitchFamily="34" charset="0"/>
                </a:rPr>
                <a:t>ROHIT BATTA, CMO </a:t>
              </a:r>
            </a:p>
            <a:p>
              <a:pPr marL="134541" lvl="2" indent="-134541">
                <a:buClr>
                  <a:schemeClr val="tx2"/>
                </a:buClr>
                <a:buSzPct val="70000"/>
                <a:buBlip>
                  <a:blip r:embed="rId2"/>
                </a:buBlip>
              </a:pPr>
              <a:r>
                <a:rPr lang="en-GB" sz="800" dirty="0"/>
                <a:t>MBBS, King’s College London, MFPM</a:t>
              </a:r>
            </a:p>
            <a:p>
              <a:pPr marL="134541" lvl="2" indent="-134541">
                <a:buClr>
                  <a:schemeClr val="tx2"/>
                </a:buClr>
                <a:buSzPct val="70000"/>
                <a:buBlip>
                  <a:blip r:embed="rId2"/>
                </a:buBlip>
              </a:pPr>
              <a:r>
                <a:rPr lang="en-GB" sz="800" dirty="0"/>
                <a:t>Medical doctor with extensive industry experience in Rare Diseases</a:t>
              </a:r>
            </a:p>
            <a:p>
              <a:pPr marL="134541" lvl="2" indent="-134541">
                <a:buClr>
                  <a:schemeClr val="tx2"/>
                </a:buClr>
                <a:buSzPct val="70000"/>
                <a:buBlip>
                  <a:blip r:embed="rId2"/>
                </a:buBlip>
              </a:pPr>
              <a:r>
                <a:rPr lang="en-GB" sz="800" dirty="0"/>
                <a:t>Joins us from GSK, where he led the global medical and clinical development of the world’s first paediatric gene therapy</a:t>
              </a:r>
            </a:p>
          </p:txBody>
        </p:sp>
        <p:pic>
          <p:nvPicPr>
            <p:cNvPr id="29" name="Bildobjekt 18"/>
            <p:cNvPicPr>
              <a:picLocks noChangeAspect="1"/>
            </p:cNvPicPr>
            <p:nvPr/>
          </p:nvPicPr>
          <p:blipFill rotWithShape="1">
            <a:blip r:embed="rId13" cstate="print">
              <a:extLst>
                <a:ext uri="{BEBA8EAE-BF5A-486C-A8C5-ECC9F3942E4B}">
                  <a14:imgProps xmlns:a14="http://schemas.microsoft.com/office/drawing/2010/main">
                    <a14:imgLayer r:embed="rId14">
                      <a14:imgEffect>
                        <a14:saturation sat="0"/>
                      </a14:imgEffect>
                    </a14:imgLayer>
                  </a14:imgProps>
                </a:ext>
                <a:ext uri="{28A0092B-C50C-407E-A947-70E740481C1C}">
                  <a14:useLocalDpi xmlns:a14="http://schemas.microsoft.com/office/drawing/2010/main" val="0"/>
                </a:ext>
              </a:extLst>
            </a:blip>
            <a:srcRect l="16963" r="14629" b="25884"/>
            <a:stretch/>
          </p:blipFill>
          <p:spPr>
            <a:xfrm>
              <a:off x="467544" y="2468864"/>
              <a:ext cx="756047" cy="756122"/>
            </a:xfrm>
            <a:prstGeom prst="ellipse">
              <a:avLst/>
            </a:prstGeom>
            <a:ln w="12700">
              <a:solidFill>
                <a:schemeClr val="tx2"/>
              </a:solidFill>
            </a:ln>
          </p:spPr>
        </p:pic>
      </p:grpSp>
      <p:grpSp>
        <p:nvGrpSpPr>
          <p:cNvPr id="28" name="Group 27"/>
          <p:cNvGrpSpPr/>
          <p:nvPr/>
        </p:nvGrpSpPr>
        <p:grpSpPr>
          <a:xfrm>
            <a:off x="467544" y="3948648"/>
            <a:ext cx="4050065" cy="784153"/>
            <a:chOff x="474004" y="5013176"/>
            <a:chExt cx="4050065" cy="784153"/>
          </a:xfrm>
        </p:grpSpPr>
        <p:sp>
          <p:nvSpPr>
            <p:cNvPr id="25" name="Rectangle 24">
              <a:extLst>
                <a:ext uri="{FF2B5EF4-FFF2-40B4-BE49-F238E27FC236}">
                  <a16:creationId xmlns:a16="http://schemas.microsoft.com/office/drawing/2014/main" id="{1CC47B40-5824-4558-9757-20B5915D63C2}"/>
                </a:ext>
              </a:extLst>
            </p:cNvPr>
            <p:cNvSpPr/>
            <p:nvPr/>
          </p:nvSpPr>
          <p:spPr>
            <a:xfrm>
              <a:off x="1068069" y="5067292"/>
              <a:ext cx="3456000" cy="730037"/>
            </a:xfrm>
            <a:prstGeom prst="rect">
              <a:avLst/>
            </a:prstGeom>
            <a:solidFill>
              <a:srgbClr val="F0F0F0"/>
            </a:solidFill>
          </p:spPr>
          <p:txBody>
            <a:bodyPr wrap="square" lIns="270000" tIns="54000" rIns="54000" bIns="54000" anchor="ctr" anchorCtr="0">
              <a:noAutofit/>
            </a:bodyPr>
            <a:lstStyle/>
            <a:p>
              <a:r>
                <a:rPr lang="en-GB" sz="1000" b="1" dirty="0">
                  <a:latin typeface="+mj-lt"/>
                  <a:ea typeface="Lato Black" panose="020F0502020204030203" pitchFamily="34" charset="0"/>
                  <a:cs typeface="Calibri Light" panose="020F0302020204030204" pitchFamily="34" charset="0"/>
                </a:rPr>
                <a:t>GÖRAN TORNLING, SENIOR MEDICAL ADVISOR</a:t>
              </a:r>
            </a:p>
            <a:p>
              <a:pPr marL="134541" lvl="2" indent="-134541">
                <a:buClr>
                  <a:schemeClr val="tx2"/>
                </a:buClr>
                <a:buSzPct val="70000"/>
                <a:buBlip>
                  <a:blip r:embed="rId2"/>
                </a:buBlip>
              </a:pPr>
              <a:r>
                <a:rPr lang="en-GB" sz="800" dirty="0"/>
                <a:t>MD, PhD, Karolinska Institutet</a:t>
              </a:r>
            </a:p>
            <a:p>
              <a:pPr marL="134541" lvl="2" indent="-134541">
                <a:buClr>
                  <a:schemeClr val="tx2"/>
                </a:buClr>
                <a:buSzPct val="70000"/>
                <a:buBlip>
                  <a:blip r:embed="rId2"/>
                </a:buBlip>
              </a:pPr>
              <a:r>
                <a:rPr lang="en-GB" sz="800" dirty="0"/>
                <a:t>Pulmonologist with more than 20 years of clinical experience</a:t>
              </a:r>
            </a:p>
            <a:p>
              <a:pPr marL="134541" lvl="2" indent="-134541">
                <a:buClr>
                  <a:schemeClr val="tx2"/>
                </a:buClr>
                <a:buSzPct val="70000"/>
                <a:buBlip>
                  <a:blip r:embed="rId2"/>
                </a:buBlip>
              </a:pPr>
              <a:r>
                <a:rPr lang="en-GB" sz="800" dirty="0"/>
                <a:t>Former Director Clinical Strategy, AZ and responsible for IPF study designs</a:t>
              </a:r>
            </a:p>
          </p:txBody>
        </p:sp>
        <p:pic>
          <p:nvPicPr>
            <p:cNvPr id="30" name="Bildobjekt 18"/>
            <p:cNvPicPr>
              <a:picLocks noChangeAspect="1"/>
            </p:cNvPicPr>
            <p:nvPr/>
          </p:nvPicPr>
          <p:blipFill rotWithShape="1">
            <a:blip r:embed="rId15" cstate="print">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rcRect l="8506" r="6693" b="16646"/>
            <a:stretch/>
          </p:blipFill>
          <p:spPr>
            <a:xfrm>
              <a:off x="474004" y="5013176"/>
              <a:ext cx="756047" cy="756122"/>
            </a:xfrm>
            <a:prstGeom prst="ellipse">
              <a:avLst/>
            </a:prstGeom>
            <a:ln w="12700">
              <a:solidFill>
                <a:schemeClr val="tx2"/>
              </a:solidFill>
            </a:ln>
          </p:spPr>
        </p:pic>
      </p:grpSp>
      <p:grpSp>
        <p:nvGrpSpPr>
          <p:cNvPr id="20" name="Group 19"/>
          <p:cNvGrpSpPr/>
          <p:nvPr/>
        </p:nvGrpSpPr>
        <p:grpSpPr>
          <a:xfrm>
            <a:off x="4626725" y="1921249"/>
            <a:ext cx="4049731" cy="804164"/>
            <a:chOff x="4626725" y="2468836"/>
            <a:chExt cx="4049731" cy="804164"/>
          </a:xfrm>
          <a:solidFill>
            <a:schemeClr val="accent1">
              <a:lumMod val="20000"/>
              <a:lumOff val="80000"/>
            </a:schemeClr>
          </a:solidFill>
        </p:grpSpPr>
        <p:sp>
          <p:nvSpPr>
            <p:cNvPr id="32" name="Rectangle 31">
              <a:extLst>
                <a:ext uri="{FF2B5EF4-FFF2-40B4-BE49-F238E27FC236}">
                  <a16:creationId xmlns:a16="http://schemas.microsoft.com/office/drawing/2014/main" id="{541BAD88-3FF0-42B0-ACDD-AD1E109BBBD3}"/>
                </a:ext>
              </a:extLst>
            </p:cNvPr>
            <p:cNvSpPr/>
            <p:nvPr/>
          </p:nvSpPr>
          <p:spPr>
            <a:xfrm>
              <a:off x="5220456" y="2523036"/>
              <a:ext cx="3456000" cy="749964"/>
            </a:xfrm>
            <a:prstGeom prst="rect">
              <a:avLst/>
            </a:prstGeom>
            <a:solidFill>
              <a:srgbClr val="F0F0F0"/>
            </a:solidFill>
          </p:spPr>
          <p:txBody>
            <a:bodyPr wrap="square" lIns="270000" tIns="54000" rIns="54000" bIns="54000" anchor="ctr" anchorCtr="0">
              <a:noAutofit/>
            </a:bodyPr>
            <a:lstStyle/>
            <a:p>
              <a:r>
                <a:rPr lang="en-US" sz="1000" b="1" dirty="0">
                  <a:latin typeface="+mj-lt"/>
                  <a:ea typeface="Lato Black" panose="020F0502020204030203" pitchFamily="34" charset="0"/>
                  <a:cs typeface="Calibri Light" panose="020F0302020204030204" pitchFamily="34" charset="0"/>
                </a:rPr>
                <a:t>JOHAN RAUD, CSO </a:t>
              </a:r>
            </a:p>
            <a:p>
              <a:pPr marL="134541" lvl="2" indent="-134541">
                <a:buClr>
                  <a:schemeClr val="tx2"/>
                </a:buClr>
                <a:buSzPct val="70000"/>
                <a:buBlip>
                  <a:blip r:embed="rId2"/>
                </a:buBlip>
              </a:pPr>
              <a:r>
                <a:rPr lang="en-GB" sz="800" dirty="0"/>
                <a:t>MD, PhD, Karolinska Institutet</a:t>
              </a:r>
            </a:p>
            <a:p>
              <a:pPr marL="134541" lvl="2" indent="-134541">
                <a:buClr>
                  <a:schemeClr val="tx2"/>
                </a:buClr>
                <a:buSzPct val="70000"/>
                <a:buBlip>
                  <a:blip r:embed="rId2"/>
                </a:buBlip>
              </a:pPr>
              <a:r>
                <a:rPr lang="en-GB" sz="800" dirty="0"/>
                <a:t>Former Director Inflammation research AstraZeneca</a:t>
              </a:r>
            </a:p>
            <a:p>
              <a:pPr marL="134541" lvl="2" indent="-134541">
                <a:buClr>
                  <a:schemeClr val="tx2"/>
                </a:buClr>
                <a:buSzPct val="70000"/>
                <a:buBlip>
                  <a:blip r:embed="rId2"/>
                </a:buBlip>
              </a:pPr>
              <a:r>
                <a:rPr lang="en-GB" sz="800" dirty="0"/>
                <a:t>Investment Manager KIF</a:t>
              </a:r>
            </a:p>
            <a:p>
              <a:pPr marL="134541" lvl="2" indent="-134541">
                <a:buClr>
                  <a:schemeClr val="tx2"/>
                </a:buClr>
                <a:buSzPct val="70000"/>
                <a:buBlip>
                  <a:blip r:embed="rId2"/>
                </a:buBlip>
              </a:pPr>
              <a:r>
                <a:rPr lang="en-GB" sz="800" dirty="0"/>
                <a:t>25 years of experience in drug development </a:t>
              </a:r>
            </a:p>
          </p:txBody>
        </p:sp>
        <p:pic>
          <p:nvPicPr>
            <p:cNvPr id="26" name="Bildobjekt 18"/>
            <p:cNvPicPr>
              <a:picLocks noChangeAspect="1"/>
            </p:cNvPicPr>
            <p:nvPr/>
          </p:nvPicPr>
          <p:blipFill rotWithShape="1">
            <a:blip r:embed="rId17" cstate="print">
              <a:extLst>
                <a:ext uri="{BEBA8EAE-BF5A-486C-A8C5-ECC9F3942E4B}">
                  <a14:imgProps xmlns:a14="http://schemas.microsoft.com/office/drawing/2010/main">
                    <a14:imgLayer r:embed="rId18">
                      <a14:imgEffect>
                        <a14:saturation sat="0"/>
                      </a14:imgEffect>
                    </a14:imgLayer>
                  </a14:imgProps>
                </a:ext>
                <a:ext uri="{28A0092B-C50C-407E-A947-70E740481C1C}">
                  <a14:useLocalDpi xmlns:a14="http://schemas.microsoft.com/office/drawing/2010/main" val="0"/>
                </a:ext>
              </a:extLst>
            </a:blip>
            <a:srcRect b="7861"/>
            <a:stretch/>
          </p:blipFill>
          <p:spPr>
            <a:xfrm>
              <a:off x="4626725" y="2468836"/>
              <a:ext cx="756000" cy="756122"/>
            </a:xfrm>
            <a:prstGeom prst="ellipse">
              <a:avLst/>
            </a:prstGeom>
            <a:grpFill/>
            <a:ln w="12700">
              <a:solidFill>
                <a:schemeClr val="tx2"/>
              </a:solidFill>
            </a:ln>
          </p:spPr>
        </p:pic>
      </p:grpSp>
      <p:sp>
        <p:nvSpPr>
          <p:cNvPr id="5" name="Slide Number Placeholder 4">
            <a:extLst>
              <a:ext uri="{FF2B5EF4-FFF2-40B4-BE49-F238E27FC236}">
                <a16:creationId xmlns:a16="http://schemas.microsoft.com/office/drawing/2014/main" id="{C832E5DA-1B74-4038-99BC-BD05E2CC278E}"/>
              </a:ext>
            </a:extLst>
          </p:cNvPr>
          <p:cNvSpPr>
            <a:spLocks noGrp="1"/>
          </p:cNvSpPr>
          <p:nvPr>
            <p:ph type="sldNum" sz="quarter" idx="12"/>
          </p:nvPr>
        </p:nvSpPr>
        <p:spPr/>
        <p:txBody>
          <a:bodyPr/>
          <a:lstStyle/>
          <a:p>
            <a:fld id="{6EF24F9D-2C9E-4E03-997D-44B995B0C00D}" type="slidenum">
              <a:rPr lang="en-GB" smtClean="0"/>
              <a:pPr/>
              <a:t>23</a:t>
            </a:fld>
            <a:endParaRPr lang="en-GB" dirty="0"/>
          </a:p>
        </p:txBody>
      </p:sp>
      <p:grpSp>
        <p:nvGrpSpPr>
          <p:cNvPr id="45" name="Group 44"/>
          <p:cNvGrpSpPr/>
          <p:nvPr/>
        </p:nvGrpSpPr>
        <p:grpSpPr>
          <a:xfrm>
            <a:off x="4626724" y="4938168"/>
            <a:ext cx="4049732" cy="795088"/>
            <a:chOff x="4626724" y="5226200"/>
            <a:chExt cx="4049732" cy="795088"/>
          </a:xfrm>
        </p:grpSpPr>
        <p:sp>
          <p:nvSpPr>
            <p:cNvPr id="43" name="Rectangle 42">
              <a:extLst>
                <a:ext uri="{FF2B5EF4-FFF2-40B4-BE49-F238E27FC236}">
                  <a16:creationId xmlns:a16="http://schemas.microsoft.com/office/drawing/2014/main" id="{62EF2B05-8B3C-4A48-9E9E-D43E75C9EB57}"/>
                </a:ext>
              </a:extLst>
            </p:cNvPr>
            <p:cNvSpPr/>
            <p:nvPr/>
          </p:nvSpPr>
          <p:spPr>
            <a:xfrm>
              <a:off x="5220456" y="5283088"/>
              <a:ext cx="3456000" cy="738200"/>
            </a:xfrm>
            <a:prstGeom prst="rect">
              <a:avLst/>
            </a:prstGeom>
            <a:solidFill>
              <a:srgbClr val="F0F0F0"/>
            </a:solidFill>
          </p:spPr>
          <p:txBody>
            <a:bodyPr wrap="square" lIns="270000" tIns="54000" rIns="54000" bIns="54000" anchor="ctr" anchorCtr="0">
              <a:noAutofit/>
            </a:bodyPr>
            <a:lstStyle/>
            <a:p>
              <a:r>
                <a:rPr lang="en-GB" sz="1000" b="1" dirty="0">
                  <a:latin typeface="+mj-lt"/>
                  <a:ea typeface="Lato Black" panose="020F0502020204030203" pitchFamily="34" charset="0"/>
                  <a:cs typeface="Calibri Light" panose="020F0302020204030204" pitchFamily="34" charset="0"/>
                </a:rPr>
                <a:t>NINA CARLÈN, CHIEF ADMINISTRATIVE OFFICER</a:t>
              </a:r>
            </a:p>
            <a:p>
              <a:pPr marL="134541" lvl="2" indent="-134541">
                <a:buClr>
                  <a:schemeClr val="tx2"/>
                </a:buClr>
                <a:buSzPct val="70000"/>
                <a:buBlip>
                  <a:blip r:embed="rId2"/>
                </a:buBlip>
              </a:pPr>
              <a:r>
                <a:rPr lang="en-GB" sz="800" dirty="0"/>
                <a:t>Education from </a:t>
              </a:r>
              <a:r>
                <a:rPr lang="en-GB" sz="800" dirty="0" err="1"/>
                <a:t>Berghs</a:t>
              </a:r>
              <a:r>
                <a:rPr lang="en-GB" sz="800" dirty="0"/>
                <a:t> School of Communication</a:t>
              </a:r>
            </a:p>
            <a:p>
              <a:pPr marL="134541" lvl="2" indent="-134541">
                <a:buClr>
                  <a:schemeClr val="tx2"/>
                </a:buClr>
                <a:buSzPct val="70000"/>
                <a:buBlip>
                  <a:blip r:embed="rId2"/>
                </a:buBlip>
              </a:pPr>
              <a:r>
                <a:rPr lang="en-GB" sz="800" dirty="0"/>
                <a:t>More than 15 years of marketing and communications</a:t>
              </a:r>
            </a:p>
            <a:p>
              <a:pPr marL="134541" lvl="2" indent="-134541">
                <a:buClr>
                  <a:schemeClr val="tx2"/>
                </a:buClr>
                <a:buSzPct val="70000"/>
                <a:buBlip>
                  <a:blip r:embed="rId2"/>
                </a:buBlip>
              </a:pPr>
              <a:r>
                <a:rPr lang="en-GB" sz="800" dirty="0"/>
                <a:t>Responsible for HR and company administration</a:t>
              </a:r>
            </a:p>
          </p:txBody>
        </p:sp>
        <p:sp>
          <p:nvSpPr>
            <p:cNvPr id="38" name="Oval 37"/>
            <p:cNvSpPr/>
            <p:nvPr/>
          </p:nvSpPr>
          <p:spPr>
            <a:xfrm>
              <a:off x="4626724" y="5226200"/>
              <a:ext cx="755712" cy="744997"/>
            </a:xfrm>
            <a:prstGeom prst="ellipse">
              <a:avLst/>
            </a:prstGeom>
            <a:blipFill rotWithShape="1">
              <a:blip r:embed="rId19"/>
              <a:stretch>
                <a:fillRect/>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grpSp>
        <p:nvGrpSpPr>
          <p:cNvPr id="36" name="Group 35"/>
          <p:cNvGrpSpPr/>
          <p:nvPr/>
        </p:nvGrpSpPr>
        <p:grpSpPr>
          <a:xfrm>
            <a:off x="467544" y="4946794"/>
            <a:ext cx="4049732" cy="789227"/>
            <a:chOff x="467544" y="5234826"/>
            <a:chExt cx="4049732" cy="789227"/>
          </a:xfrm>
        </p:grpSpPr>
        <p:sp>
          <p:nvSpPr>
            <p:cNvPr id="40" name="Rectangle 39">
              <a:extLst>
                <a:ext uri="{FF2B5EF4-FFF2-40B4-BE49-F238E27FC236}">
                  <a16:creationId xmlns:a16="http://schemas.microsoft.com/office/drawing/2014/main" id="{62EF2B05-8B3C-4A48-9E9E-D43E75C9EB57}"/>
                </a:ext>
              </a:extLst>
            </p:cNvPr>
            <p:cNvSpPr/>
            <p:nvPr/>
          </p:nvSpPr>
          <p:spPr>
            <a:xfrm>
              <a:off x="1061276" y="5283088"/>
              <a:ext cx="3456000" cy="738200"/>
            </a:xfrm>
            <a:prstGeom prst="rect">
              <a:avLst/>
            </a:prstGeom>
            <a:solidFill>
              <a:srgbClr val="F0F0F0"/>
            </a:solidFill>
          </p:spPr>
          <p:txBody>
            <a:bodyPr wrap="square" lIns="270000" tIns="54000" rIns="54000" bIns="54000" anchor="ctr" anchorCtr="0">
              <a:noAutofit/>
            </a:bodyPr>
            <a:lstStyle/>
            <a:p>
              <a:r>
                <a:rPr lang="en-GB" sz="1000" b="1" dirty="0">
                  <a:latin typeface="+mj-lt"/>
                  <a:ea typeface="Lato Black" panose="020F0502020204030203" pitchFamily="34" charset="0"/>
                  <a:cs typeface="Calibri Light" panose="020F0302020204030204" pitchFamily="34" charset="0"/>
                </a:rPr>
                <a:t>CHRISTIAN HALL, INVESTOR RELATIONS</a:t>
              </a:r>
            </a:p>
            <a:p>
              <a:pPr marL="134541" lvl="2" indent="-134541">
                <a:buClr>
                  <a:schemeClr val="tx2"/>
                </a:buClr>
                <a:buSzPct val="70000"/>
                <a:buBlip>
                  <a:blip r:embed="rId2"/>
                </a:buBlip>
              </a:pPr>
              <a:r>
                <a:rPr lang="en-GB" sz="800" dirty="0"/>
                <a:t>MSc, Stockholm School of Economics  </a:t>
              </a:r>
            </a:p>
            <a:p>
              <a:pPr marL="134541" lvl="2" indent="-134541">
                <a:buClr>
                  <a:schemeClr val="tx2"/>
                </a:buClr>
                <a:buSzPct val="70000"/>
                <a:buBlip>
                  <a:blip r:embed="rId2"/>
                </a:buBlip>
              </a:pPr>
              <a:r>
                <a:rPr lang="en-GB" sz="800" dirty="0"/>
                <a:t>Experience as sell side analyst at </a:t>
              </a:r>
              <a:r>
                <a:rPr lang="en-GB" sz="800" dirty="0" err="1"/>
                <a:t>Swedbank</a:t>
              </a:r>
              <a:endParaRPr lang="en-GB" sz="800" dirty="0"/>
            </a:p>
            <a:p>
              <a:pPr marL="134541" lvl="2" indent="-134541">
                <a:buClr>
                  <a:schemeClr val="tx2"/>
                </a:buClr>
                <a:buSzPct val="70000"/>
                <a:buBlip>
                  <a:blip r:embed="rId2"/>
                </a:buBlip>
              </a:pPr>
              <a:r>
                <a:rPr lang="en-GB" sz="800" dirty="0"/>
                <a:t>IR consultant at Oxenstierna &amp; Partners</a:t>
              </a:r>
            </a:p>
          </p:txBody>
        </p:sp>
        <p:sp>
          <p:nvSpPr>
            <p:cNvPr id="37" name="Oval 36"/>
            <p:cNvSpPr/>
            <p:nvPr/>
          </p:nvSpPr>
          <p:spPr>
            <a:xfrm>
              <a:off x="467544" y="5234826"/>
              <a:ext cx="756047" cy="789227"/>
            </a:xfrm>
            <a:prstGeom prst="ellipse">
              <a:avLst/>
            </a:prstGeom>
            <a:blipFill>
              <a:blip r:embed="rId20"/>
              <a:srcRect/>
              <a:stretch>
                <a:fillRect l="-4000" r="-4000"/>
              </a:stretch>
            </a:blip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sv-SE" dirty="0"/>
            </a:p>
          </p:txBody>
        </p:sp>
      </p:grpSp>
      <p:sp>
        <p:nvSpPr>
          <p:cNvPr id="41" name="Rectangle 40">
            <a:extLst>
              <a:ext uri="{FF2B5EF4-FFF2-40B4-BE49-F238E27FC236}">
                <a16:creationId xmlns:a16="http://schemas.microsoft.com/office/drawing/2014/main" id="{62EF2B05-8B3C-4A48-9E9E-D43E75C9EB57}"/>
              </a:ext>
            </a:extLst>
          </p:cNvPr>
          <p:cNvSpPr/>
          <p:nvPr/>
        </p:nvSpPr>
        <p:spPr>
          <a:xfrm>
            <a:off x="1061276" y="5928395"/>
            <a:ext cx="3456000" cy="738200"/>
          </a:xfrm>
          <a:prstGeom prst="rect">
            <a:avLst/>
          </a:prstGeom>
          <a:solidFill>
            <a:srgbClr val="F0F0F0"/>
          </a:solidFill>
        </p:spPr>
        <p:txBody>
          <a:bodyPr wrap="square" lIns="270000" tIns="54000" rIns="54000" bIns="54000" anchor="ctr" anchorCtr="0">
            <a:noAutofit/>
          </a:bodyPr>
          <a:lstStyle/>
          <a:p>
            <a:r>
              <a:rPr lang="en-GB" sz="1000" b="1" dirty="0">
                <a:latin typeface="+mj-lt"/>
                <a:ea typeface="Lato Black" panose="020F0502020204030203" pitchFamily="34" charset="0"/>
                <a:cs typeface="Calibri Light" panose="020F0302020204030204" pitchFamily="34" charset="0"/>
              </a:rPr>
              <a:t>MIMI FLENSBURG, HEAD OF CLINICAL DEVELOPMENT</a:t>
            </a:r>
          </a:p>
          <a:p>
            <a:pPr marL="134541" lvl="2" indent="-134541">
              <a:buClr>
                <a:schemeClr val="tx2"/>
              </a:buClr>
              <a:buSzPct val="70000"/>
              <a:buBlip>
                <a:blip r:embed="rId2"/>
              </a:buBlip>
            </a:pPr>
            <a:r>
              <a:rPr lang="en-GB" sz="800" dirty="0"/>
              <a:t>DMV, PhD </a:t>
            </a:r>
          </a:p>
          <a:p>
            <a:pPr marL="134541" lvl="2" indent="-134541">
              <a:buClr>
                <a:schemeClr val="tx2"/>
              </a:buClr>
              <a:buSzPct val="70000"/>
              <a:buBlip>
                <a:blip r:embed="rId2"/>
              </a:buBlip>
            </a:pPr>
            <a:r>
              <a:rPr lang="en-GB" sz="800" dirty="0"/>
              <a:t>Experience from Novo, </a:t>
            </a:r>
            <a:r>
              <a:rPr lang="en-GB" sz="800" dirty="0" err="1"/>
              <a:t>Lundbeck</a:t>
            </a:r>
            <a:r>
              <a:rPr lang="en-GB" sz="800" dirty="0"/>
              <a:t> and several biotech companies</a:t>
            </a:r>
          </a:p>
          <a:p>
            <a:pPr marL="134541" lvl="2" indent="-134541">
              <a:buClr>
                <a:schemeClr val="tx2"/>
              </a:buClr>
              <a:buSzPct val="70000"/>
              <a:buBlip>
                <a:blip r:embed="rId2"/>
              </a:buBlip>
            </a:pPr>
            <a:r>
              <a:rPr lang="en-GB" sz="800" dirty="0"/>
              <a:t>Successfully leading drug candidates through phase I-IV</a:t>
            </a:r>
          </a:p>
        </p:txBody>
      </p:sp>
      <p:pic>
        <p:nvPicPr>
          <p:cNvPr id="46" name="Picture 45"/>
          <p:cNvPicPr>
            <a:picLocks noChangeAspect="1"/>
          </p:cNvPicPr>
          <p:nvPr/>
        </p:nvPicPr>
        <p:blipFill>
          <a:blip r:embed="rId21">
            <a:extLst>
              <a:ext uri="{BEBA8EAE-BF5A-486C-A8C5-ECC9F3942E4B}">
                <a14:imgProps xmlns:a14="http://schemas.microsoft.com/office/drawing/2010/main">
                  <a14:imgLayer r:embed="rId22">
                    <a14:imgEffect>
                      <a14:saturation sat="0"/>
                    </a14:imgEffect>
                  </a14:imgLayer>
                </a14:imgProps>
              </a:ext>
            </a:extLst>
          </a:blip>
          <a:stretch>
            <a:fillRect/>
          </a:stretch>
        </p:blipFill>
        <p:spPr>
          <a:xfrm>
            <a:off x="487160" y="5900626"/>
            <a:ext cx="778804" cy="768734"/>
          </a:xfrm>
          <a:prstGeom prst="ellipse">
            <a:avLst/>
          </a:prstGeom>
          <a:ln w="3175"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9" name="Title 1">
            <a:extLst>
              <a:ext uri="{FF2B5EF4-FFF2-40B4-BE49-F238E27FC236}">
                <a16:creationId xmlns:a16="http://schemas.microsoft.com/office/drawing/2014/main" id="{626C4102-4774-5B4F-8FA4-A2AFE960102E}"/>
              </a:ext>
            </a:extLst>
          </p:cNvPr>
          <p:cNvSpPr txBox="1">
            <a:spLocks/>
          </p:cNvSpPr>
          <p:nvPr/>
        </p:nvSpPr>
        <p:spPr>
          <a:xfrm>
            <a:off x="611188" y="232987"/>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The </a:t>
            </a:r>
            <a:r>
              <a:rPr lang="en-US" b="1" dirty="0" err="1"/>
              <a:t>Vicore</a:t>
            </a:r>
            <a:r>
              <a:rPr lang="en-US" b="1" dirty="0"/>
              <a:t> Team</a:t>
            </a:r>
          </a:p>
        </p:txBody>
      </p:sp>
    </p:spTree>
    <p:extLst>
      <p:ext uri="{BB962C8B-B14F-4D97-AF65-F5344CB8AC3E}">
        <p14:creationId xmlns:p14="http://schemas.microsoft.com/office/powerpoint/2010/main" val="3791779112"/>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791F9E67-69C0-442F-AE74-05852A3629F7}" type="slidenum">
              <a:rPr lang="en-GB" smtClean="0"/>
              <a:t>24</a:t>
            </a:fld>
            <a:endParaRPr lang="en-GB" dirty="0"/>
          </a:p>
        </p:txBody>
      </p:sp>
      <p:sp>
        <p:nvSpPr>
          <p:cNvPr id="7" name="Title 4">
            <a:extLst>
              <a:ext uri="{FF2B5EF4-FFF2-40B4-BE49-F238E27FC236}">
                <a16:creationId xmlns:a16="http://schemas.microsoft.com/office/drawing/2014/main" id="{C8056E1F-D5B4-2E40-87A8-C08AACAEE92D}"/>
              </a:ext>
            </a:extLst>
          </p:cNvPr>
          <p:cNvSpPr txBox="1">
            <a:spLocks/>
          </p:cNvSpPr>
          <p:nvPr/>
        </p:nvSpPr>
        <p:spPr>
          <a:xfrm>
            <a:off x="611188" y="2664612"/>
            <a:ext cx="5905028"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b="0" i="0" kern="1200">
                <a:solidFill>
                  <a:schemeClr val="tx2"/>
                </a:solidFill>
                <a:latin typeface="+mj-lt"/>
                <a:ea typeface="+mj-ea"/>
                <a:cs typeface="+mj-cs"/>
              </a:defRPr>
            </a:lvl1pPr>
          </a:lstStyle>
          <a:p>
            <a:r>
              <a:rPr lang="en-US" b="1" dirty="0"/>
              <a:t>Milestones and financial information</a:t>
            </a:r>
          </a:p>
        </p:txBody>
      </p:sp>
    </p:spTree>
    <p:extLst>
      <p:ext uri="{BB962C8B-B14F-4D97-AF65-F5344CB8AC3E}">
        <p14:creationId xmlns:p14="http://schemas.microsoft.com/office/powerpoint/2010/main" val="2901825381"/>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000" y="1052736"/>
            <a:ext cx="7920000" cy="891764"/>
          </a:xfrm>
        </p:spPr>
        <p:txBody>
          <a:bodyPr/>
          <a:lstStyle/>
          <a:p>
            <a:endParaRPr lang="en-US" dirty="0"/>
          </a:p>
          <a:p>
            <a:endParaRPr lang="en-US" dirty="0"/>
          </a:p>
        </p:txBody>
      </p:sp>
      <p:sp>
        <p:nvSpPr>
          <p:cNvPr id="4" name="Slide Number Placeholder 3"/>
          <p:cNvSpPr>
            <a:spLocks noGrp="1"/>
          </p:cNvSpPr>
          <p:nvPr>
            <p:ph type="sldNum" sz="quarter" idx="12"/>
          </p:nvPr>
        </p:nvSpPr>
        <p:spPr/>
        <p:txBody>
          <a:bodyPr/>
          <a:lstStyle/>
          <a:p>
            <a:fld id="{791F9E67-69C0-442F-AE74-05852A3629F7}" type="slidenum">
              <a:rPr lang="en-GB" smtClean="0"/>
              <a:t>25</a:t>
            </a:fld>
            <a:endParaRPr lang="en-GB" dirty="0"/>
          </a:p>
        </p:txBody>
      </p:sp>
      <p:grpSp>
        <p:nvGrpSpPr>
          <p:cNvPr id="49" name="Group 48"/>
          <p:cNvGrpSpPr/>
          <p:nvPr/>
        </p:nvGrpSpPr>
        <p:grpSpPr>
          <a:xfrm>
            <a:off x="1115616" y="1498618"/>
            <a:ext cx="7200800" cy="3764161"/>
            <a:chOff x="1259632" y="1700808"/>
            <a:chExt cx="7200800" cy="3764161"/>
          </a:xfrm>
        </p:grpSpPr>
        <p:grpSp>
          <p:nvGrpSpPr>
            <p:cNvPr id="25" name="Group 24"/>
            <p:cNvGrpSpPr/>
            <p:nvPr/>
          </p:nvGrpSpPr>
          <p:grpSpPr>
            <a:xfrm>
              <a:off x="1259632" y="1700808"/>
              <a:ext cx="6624736" cy="1013217"/>
              <a:chOff x="1259632" y="2987660"/>
              <a:chExt cx="6624736" cy="1013217"/>
            </a:xfrm>
          </p:grpSpPr>
          <p:cxnSp>
            <p:nvCxnSpPr>
              <p:cNvPr id="6" name="Straight Connector 5"/>
              <p:cNvCxnSpPr/>
              <p:nvPr/>
            </p:nvCxnSpPr>
            <p:spPr>
              <a:xfrm>
                <a:off x="1259632" y="3789040"/>
                <a:ext cx="6624736"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259632" y="3603033"/>
                <a:ext cx="0"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204542" y="3603033"/>
                <a:ext cx="0"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149452" y="3603033"/>
                <a:ext cx="0"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094362" y="3565229"/>
                <a:ext cx="0" cy="43564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039272" y="3603033"/>
                <a:ext cx="0"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984182" y="3603033"/>
                <a:ext cx="0"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929092" y="3603033"/>
                <a:ext cx="0"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7874000" y="3565229"/>
                <a:ext cx="0" cy="43564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503498" y="3418367"/>
                <a:ext cx="457176" cy="369332"/>
              </a:xfrm>
              <a:prstGeom prst="rect">
                <a:avLst/>
              </a:prstGeom>
              <a:noFill/>
            </p:spPr>
            <p:txBody>
              <a:bodyPr wrap="none" rtlCol="0">
                <a:spAutoFit/>
              </a:bodyPr>
              <a:lstStyle/>
              <a:p>
                <a:pPr algn="ctr"/>
                <a:r>
                  <a:rPr lang="en-US" dirty="0"/>
                  <a:t>Q2</a:t>
                </a:r>
              </a:p>
            </p:txBody>
          </p:sp>
          <p:sp>
            <p:nvSpPr>
              <p:cNvPr id="17" name="TextBox 16"/>
              <p:cNvSpPr txBox="1"/>
              <p:nvPr/>
            </p:nvSpPr>
            <p:spPr>
              <a:xfrm>
                <a:off x="5283138" y="3430342"/>
                <a:ext cx="457176" cy="369332"/>
              </a:xfrm>
              <a:prstGeom prst="rect">
                <a:avLst/>
              </a:prstGeom>
              <a:noFill/>
            </p:spPr>
            <p:txBody>
              <a:bodyPr wrap="none" rtlCol="0">
                <a:spAutoFit/>
              </a:bodyPr>
              <a:lstStyle/>
              <a:p>
                <a:pPr algn="ctr"/>
                <a:r>
                  <a:rPr lang="en-US" dirty="0"/>
                  <a:t>Q2</a:t>
                </a:r>
              </a:p>
            </p:txBody>
          </p:sp>
          <p:sp>
            <p:nvSpPr>
              <p:cNvPr id="18" name="TextBox 17"/>
              <p:cNvSpPr txBox="1"/>
              <p:nvPr/>
            </p:nvSpPr>
            <p:spPr>
              <a:xfrm>
                <a:off x="6218834" y="3429000"/>
                <a:ext cx="457176" cy="369332"/>
              </a:xfrm>
              <a:prstGeom prst="rect">
                <a:avLst/>
              </a:prstGeom>
              <a:noFill/>
            </p:spPr>
            <p:txBody>
              <a:bodyPr wrap="none" rtlCol="0">
                <a:spAutoFit/>
              </a:bodyPr>
              <a:lstStyle/>
              <a:p>
                <a:pPr algn="ctr"/>
                <a:r>
                  <a:rPr lang="en-US" dirty="0"/>
                  <a:t>Q3</a:t>
                </a:r>
              </a:p>
            </p:txBody>
          </p:sp>
          <p:sp>
            <p:nvSpPr>
              <p:cNvPr id="19" name="TextBox 18"/>
              <p:cNvSpPr txBox="1"/>
              <p:nvPr/>
            </p:nvSpPr>
            <p:spPr>
              <a:xfrm>
                <a:off x="2443311" y="3430342"/>
                <a:ext cx="457176" cy="369332"/>
              </a:xfrm>
              <a:prstGeom prst="rect">
                <a:avLst/>
              </a:prstGeom>
              <a:noFill/>
            </p:spPr>
            <p:txBody>
              <a:bodyPr wrap="none" rtlCol="0">
                <a:spAutoFit/>
              </a:bodyPr>
              <a:lstStyle/>
              <a:p>
                <a:pPr algn="ctr"/>
                <a:r>
                  <a:rPr lang="en-US" dirty="0"/>
                  <a:t>Q3</a:t>
                </a:r>
              </a:p>
            </p:txBody>
          </p:sp>
          <p:sp>
            <p:nvSpPr>
              <p:cNvPr id="20" name="TextBox 19"/>
              <p:cNvSpPr txBox="1"/>
              <p:nvPr/>
            </p:nvSpPr>
            <p:spPr>
              <a:xfrm>
                <a:off x="3378504" y="3430342"/>
                <a:ext cx="457176" cy="369332"/>
              </a:xfrm>
              <a:prstGeom prst="rect">
                <a:avLst/>
              </a:prstGeom>
              <a:noFill/>
            </p:spPr>
            <p:txBody>
              <a:bodyPr wrap="none" rtlCol="0">
                <a:spAutoFit/>
              </a:bodyPr>
              <a:lstStyle/>
              <a:p>
                <a:pPr algn="ctr"/>
                <a:r>
                  <a:rPr lang="en-US" dirty="0"/>
                  <a:t>Q4</a:t>
                </a:r>
              </a:p>
            </p:txBody>
          </p:sp>
          <p:sp>
            <p:nvSpPr>
              <p:cNvPr id="21" name="TextBox 20"/>
              <p:cNvSpPr txBox="1"/>
              <p:nvPr/>
            </p:nvSpPr>
            <p:spPr>
              <a:xfrm>
                <a:off x="7182173" y="3429000"/>
                <a:ext cx="457176" cy="369332"/>
              </a:xfrm>
              <a:prstGeom prst="rect">
                <a:avLst/>
              </a:prstGeom>
              <a:noFill/>
            </p:spPr>
            <p:txBody>
              <a:bodyPr wrap="none" rtlCol="0">
                <a:spAutoFit/>
              </a:bodyPr>
              <a:lstStyle/>
              <a:p>
                <a:pPr algn="ctr"/>
                <a:r>
                  <a:rPr lang="en-US" dirty="0"/>
                  <a:t>Q4</a:t>
                </a:r>
              </a:p>
            </p:txBody>
          </p:sp>
          <p:sp>
            <p:nvSpPr>
              <p:cNvPr id="22" name="TextBox 21"/>
              <p:cNvSpPr txBox="1"/>
              <p:nvPr/>
            </p:nvSpPr>
            <p:spPr>
              <a:xfrm>
                <a:off x="4313696" y="3429000"/>
                <a:ext cx="457177" cy="369332"/>
              </a:xfrm>
              <a:prstGeom prst="rect">
                <a:avLst/>
              </a:prstGeom>
              <a:noFill/>
            </p:spPr>
            <p:txBody>
              <a:bodyPr wrap="none" rtlCol="0">
                <a:spAutoFit/>
              </a:bodyPr>
              <a:lstStyle/>
              <a:p>
                <a:pPr algn="ctr"/>
                <a:r>
                  <a:rPr lang="en-US" dirty="0"/>
                  <a:t>Q1</a:t>
                </a:r>
              </a:p>
            </p:txBody>
          </p:sp>
          <p:sp>
            <p:nvSpPr>
              <p:cNvPr id="23" name="TextBox 22"/>
              <p:cNvSpPr txBox="1"/>
              <p:nvPr/>
            </p:nvSpPr>
            <p:spPr>
              <a:xfrm>
                <a:off x="1898468" y="2987660"/>
                <a:ext cx="652743" cy="369332"/>
              </a:xfrm>
              <a:prstGeom prst="rect">
                <a:avLst/>
              </a:prstGeom>
              <a:noFill/>
            </p:spPr>
            <p:txBody>
              <a:bodyPr wrap="none" rtlCol="0">
                <a:spAutoFit/>
              </a:bodyPr>
              <a:lstStyle/>
              <a:p>
                <a:pPr algn="ctr"/>
                <a:r>
                  <a:rPr lang="en-US" b="1" dirty="0"/>
                  <a:t>2020</a:t>
                </a:r>
              </a:p>
            </p:txBody>
          </p:sp>
          <p:sp>
            <p:nvSpPr>
              <p:cNvPr id="24" name="TextBox 23"/>
              <p:cNvSpPr txBox="1"/>
              <p:nvPr/>
            </p:nvSpPr>
            <p:spPr>
              <a:xfrm>
                <a:off x="5657810" y="2987660"/>
                <a:ext cx="652743" cy="369332"/>
              </a:xfrm>
              <a:prstGeom prst="rect">
                <a:avLst/>
              </a:prstGeom>
              <a:noFill/>
            </p:spPr>
            <p:txBody>
              <a:bodyPr wrap="none" rtlCol="0">
                <a:spAutoFit/>
              </a:bodyPr>
              <a:lstStyle/>
              <a:p>
                <a:pPr algn="ctr"/>
                <a:r>
                  <a:rPr lang="en-US" b="1" dirty="0"/>
                  <a:t>2021</a:t>
                </a:r>
              </a:p>
            </p:txBody>
          </p:sp>
        </p:grpSp>
        <p:sp>
          <p:nvSpPr>
            <p:cNvPr id="26" name="TextBox 25"/>
            <p:cNvSpPr txBox="1"/>
            <p:nvPr/>
          </p:nvSpPr>
          <p:spPr>
            <a:xfrm>
              <a:off x="2204542" y="3554432"/>
              <a:ext cx="1728358" cy="738664"/>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VP01 IPF FPFV</a:t>
              </a:r>
            </a:p>
            <a:p>
              <a:r>
                <a:rPr lang="en-US" sz="1400" dirty="0">
                  <a:latin typeface="Calibri" panose="020F0502020204030204" pitchFamily="34" charset="0"/>
                  <a:cs typeface="Calibri" panose="020F0502020204030204" pitchFamily="34" charset="0"/>
                </a:rPr>
                <a:t>VP01 SUGEN MODEL</a:t>
              </a:r>
            </a:p>
            <a:p>
              <a:endParaRPr lang="en-US" sz="1400" dirty="0">
                <a:latin typeface="Calibri" panose="020F0502020204030204" pitchFamily="34" charset="0"/>
                <a:cs typeface="Calibri" panose="020F0502020204030204" pitchFamily="34" charset="0"/>
              </a:endParaRPr>
            </a:p>
          </p:txBody>
        </p:sp>
        <p:sp>
          <p:nvSpPr>
            <p:cNvPr id="27" name="TextBox 26"/>
            <p:cNvSpPr txBox="1"/>
            <p:nvPr/>
          </p:nvSpPr>
          <p:spPr>
            <a:xfrm>
              <a:off x="3149452" y="4345940"/>
              <a:ext cx="1436996" cy="738664"/>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VP01 SSC DATA</a:t>
              </a:r>
            </a:p>
            <a:p>
              <a:r>
                <a:rPr lang="en-US" sz="1400" dirty="0">
                  <a:latin typeface="Calibri" panose="020F0502020204030204" pitchFamily="34" charset="0"/>
                  <a:cs typeface="Calibri" panose="020F0502020204030204" pitchFamily="34" charset="0"/>
                </a:rPr>
                <a:t>VP02 TOX DATA</a:t>
              </a:r>
            </a:p>
            <a:p>
              <a:r>
                <a:rPr lang="en-US" sz="1400" dirty="0">
                  <a:latin typeface="Calibri" panose="020F0502020204030204" pitchFamily="34" charset="0"/>
                  <a:cs typeface="Calibri" panose="020F0502020204030204" pitchFamily="34" charset="0"/>
                </a:rPr>
                <a:t>VP01 COVID data</a:t>
              </a:r>
            </a:p>
          </p:txBody>
        </p:sp>
        <p:sp>
          <p:nvSpPr>
            <p:cNvPr id="29" name="TextBox 28"/>
            <p:cNvSpPr txBox="1"/>
            <p:nvPr/>
          </p:nvSpPr>
          <p:spPr>
            <a:xfrm>
              <a:off x="4077252" y="2826610"/>
              <a:ext cx="1295547" cy="523220"/>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VP02 </a:t>
              </a:r>
              <a:r>
                <a:rPr lang="en-US" sz="1400" dirty="0" err="1">
                  <a:latin typeface="Calibri" panose="020F0502020204030204" pitchFamily="34" charset="0"/>
                  <a:cs typeface="Calibri" panose="020F0502020204030204" pitchFamily="34" charset="0"/>
                </a:rPr>
                <a:t>Ph</a:t>
              </a:r>
              <a:r>
                <a:rPr lang="en-US" sz="1400" dirty="0">
                  <a:latin typeface="Calibri" panose="020F0502020204030204" pitchFamily="34" charset="0"/>
                  <a:cs typeface="Calibri" panose="020F0502020204030204" pitchFamily="34" charset="0"/>
                </a:rPr>
                <a:t> I FPFV</a:t>
              </a:r>
            </a:p>
            <a:p>
              <a:r>
                <a:rPr lang="en-US" sz="1400" dirty="0">
                  <a:latin typeface="Calibri" panose="020F0502020204030204" pitchFamily="34" charset="0"/>
                  <a:cs typeface="Calibri" panose="020F0502020204030204" pitchFamily="34" charset="0"/>
                </a:rPr>
                <a:t>VP03 CD </a:t>
              </a:r>
            </a:p>
          </p:txBody>
        </p:sp>
        <p:sp>
          <p:nvSpPr>
            <p:cNvPr id="30" name="TextBox 29"/>
            <p:cNvSpPr txBox="1"/>
            <p:nvPr/>
          </p:nvSpPr>
          <p:spPr>
            <a:xfrm>
              <a:off x="1259632" y="2826610"/>
              <a:ext cx="1494705" cy="307777"/>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VP01 COVID FPFV</a:t>
              </a:r>
            </a:p>
          </p:txBody>
        </p:sp>
        <p:cxnSp>
          <p:nvCxnSpPr>
            <p:cNvPr id="32" name="Straight Connector 31"/>
            <p:cNvCxnSpPr/>
            <p:nvPr/>
          </p:nvCxnSpPr>
          <p:spPr>
            <a:xfrm>
              <a:off x="1735980" y="2601864"/>
              <a:ext cx="0" cy="1664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039272" y="3554432"/>
              <a:ext cx="1279325" cy="307777"/>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VP02 </a:t>
              </a:r>
              <a:r>
                <a:rPr lang="en-US" sz="1400" dirty="0" err="1">
                  <a:latin typeface="Calibri" panose="020F0502020204030204" pitchFamily="34" charset="0"/>
                  <a:cs typeface="Calibri" panose="020F0502020204030204" pitchFamily="34" charset="0"/>
                </a:rPr>
                <a:t>Ph</a:t>
              </a:r>
              <a:r>
                <a:rPr lang="en-US" sz="1400" dirty="0">
                  <a:latin typeface="Calibri" panose="020F0502020204030204" pitchFamily="34" charset="0"/>
                  <a:cs typeface="Calibri" panose="020F0502020204030204" pitchFamily="34" charset="0"/>
                </a:rPr>
                <a:t> I Data</a:t>
              </a:r>
            </a:p>
          </p:txBody>
        </p:sp>
        <p:cxnSp>
          <p:nvCxnSpPr>
            <p:cNvPr id="34" name="Straight Connector 33"/>
            <p:cNvCxnSpPr/>
            <p:nvPr/>
          </p:nvCxnSpPr>
          <p:spPr>
            <a:xfrm>
              <a:off x="2672084" y="2601864"/>
              <a:ext cx="0" cy="1664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672084" y="3134387"/>
              <a:ext cx="0" cy="3930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6977334" y="5157192"/>
              <a:ext cx="1483098" cy="307777"/>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VP02 Cough FPFV</a:t>
              </a:r>
            </a:p>
          </p:txBody>
        </p:sp>
        <p:cxnSp>
          <p:nvCxnSpPr>
            <p:cNvPr id="37" name="Straight Connector 36"/>
            <p:cNvCxnSpPr/>
            <p:nvPr/>
          </p:nvCxnSpPr>
          <p:spPr>
            <a:xfrm>
              <a:off x="4536936" y="2601864"/>
              <a:ext cx="0" cy="1664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3610068" y="2601864"/>
              <a:ext cx="0" cy="9255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3608188" y="4100780"/>
              <a:ext cx="0" cy="1664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7380312" y="2601864"/>
              <a:ext cx="0" cy="2483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5968560" y="4345940"/>
              <a:ext cx="1295547" cy="738664"/>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VP01 IPF LPFV</a:t>
              </a:r>
            </a:p>
            <a:p>
              <a:r>
                <a:rPr lang="en-US" sz="1400" dirty="0">
                  <a:latin typeface="Calibri" panose="020F0502020204030204" pitchFamily="34" charset="0"/>
                  <a:cs typeface="Calibri" panose="020F0502020204030204" pitchFamily="34" charset="0"/>
                </a:rPr>
                <a:t>VP03 </a:t>
              </a:r>
              <a:r>
                <a:rPr lang="en-US" sz="1400" dirty="0" err="1">
                  <a:latin typeface="Calibri" panose="020F0502020204030204" pitchFamily="34" charset="0"/>
                  <a:cs typeface="Calibri" panose="020F0502020204030204" pitchFamily="34" charset="0"/>
                </a:rPr>
                <a:t>Ph</a:t>
              </a:r>
              <a:r>
                <a:rPr lang="en-US" sz="1400" dirty="0">
                  <a:latin typeface="Calibri" panose="020F0502020204030204" pitchFamily="34" charset="0"/>
                  <a:cs typeface="Calibri" panose="020F0502020204030204" pitchFamily="34" charset="0"/>
                </a:rPr>
                <a:t> I FPFV</a:t>
              </a:r>
            </a:p>
            <a:p>
              <a:r>
                <a:rPr lang="en-US" sz="1400" dirty="0">
                  <a:latin typeface="Calibri" panose="020F0502020204030204" pitchFamily="34" charset="0"/>
                  <a:cs typeface="Calibri" panose="020F0502020204030204" pitchFamily="34" charset="0"/>
                </a:rPr>
                <a:t> </a:t>
              </a:r>
            </a:p>
          </p:txBody>
        </p:sp>
        <p:cxnSp>
          <p:nvCxnSpPr>
            <p:cNvPr id="45" name="Straight Connector 44"/>
            <p:cNvCxnSpPr/>
            <p:nvPr/>
          </p:nvCxnSpPr>
          <p:spPr>
            <a:xfrm>
              <a:off x="6444208" y="2602213"/>
              <a:ext cx="0" cy="16908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5510034" y="2601864"/>
              <a:ext cx="0" cy="9255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Title 1">
            <a:extLst>
              <a:ext uri="{FF2B5EF4-FFF2-40B4-BE49-F238E27FC236}">
                <a16:creationId xmlns:a16="http://schemas.microsoft.com/office/drawing/2014/main" id="{95EAB1F0-9F29-7742-9F76-F223CC3BB946}"/>
              </a:ext>
            </a:extLst>
          </p:cNvPr>
          <p:cNvSpPr txBox="1">
            <a:spLocks/>
          </p:cNvSpPr>
          <p:nvPr/>
        </p:nvSpPr>
        <p:spPr>
          <a:xfrm>
            <a:off x="611188" y="232987"/>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Vicore tentative milestones</a:t>
            </a:r>
          </a:p>
        </p:txBody>
      </p:sp>
    </p:spTree>
    <p:extLst>
      <p:ext uri="{BB962C8B-B14F-4D97-AF65-F5344CB8AC3E}">
        <p14:creationId xmlns:p14="http://schemas.microsoft.com/office/powerpoint/2010/main" val="302185833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59">
            <a:extLst>
              <a:ext uri="{FF2B5EF4-FFF2-40B4-BE49-F238E27FC236}">
                <a16:creationId xmlns:a16="http://schemas.microsoft.com/office/drawing/2014/main" id="{A211D94C-3F48-0140-83EB-3DD1A95ACC8D}"/>
              </a:ext>
            </a:extLst>
          </p:cNvPr>
          <p:cNvSpPr/>
          <p:nvPr/>
        </p:nvSpPr>
        <p:spPr>
          <a:xfrm>
            <a:off x="2324844" y="3435575"/>
            <a:ext cx="6300700" cy="26642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endParaRPr lang="en-GB" sz="1400" b="1" dirty="0">
              <a:solidFill>
                <a:schemeClr val="tx1"/>
              </a:solidFill>
              <a:latin typeface="+mj-lt"/>
              <a:ea typeface="Lato Light" panose="020F0502020204030203" pitchFamily="34" charset="0"/>
              <a:cs typeface="Calibri Light" panose="020F0302020204030204" pitchFamily="34" charset="0"/>
            </a:endParaRPr>
          </a:p>
        </p:txBody>
      </p:sp>
      <p:sp>
        <p:nvSpPr>
          <p:cNvPr id="8" name="Slide Number Placeholder 7">
            <a:extLst>
              <a:ext uri="{FF2B5EF4-FFF2-40B4-BE49-F238E27FC236}">
                <a16:creationId xmlns:a16="http://schemas.microsoft.com/office/drawing/2014/main" id="{7B30A83D-445B-4DC7-867F-3D5E6B6D3915}"/>
              </a:ext>
            </a:extLst>
          </p:cNvPr>
          <p:cNvSpPr>
            <a:spLocks noGrp="1"/>
          </p:cNvSpPr>
          <p:nvPr>
            <p:ph type="sldNum" sz="quarter" idx="12"/>
          </p:nvPr>
        </p:nvSpPr>
        <p:spPr>
          <a:xfrm>
            <a:off x="8532812" y="6589483"/>
            <a:ext cx="611187" cy="268517"/>
          </a:xfrm>
        </p:spPr>
        <p:txBody>
          <a:bodyPr/>
          <a:lstStyle/>
          <a:p>
            <a:fld id="{6EF24F9D-2C9E-4E03-997D-44B995B0C00D}" type="slidenum">
              <a:rPr lang="en-GB" smtClean="0"/>
              <a:pPr/>
              <a:t>26</a:t>
            </a:fld>
            <a:endParaRPr lang="en-GB" dirty="0"/>
          </a:p>
        </p:txBody>
      </p:sp>
      <p:sp>
        <p:nvSpPr>
          <p:cNvPr id="31" name="Rectangle 30">
            <a:extLst>
              <a:ext uri="{FF2B5EF4-FFF2-40B4-BE49-F238E27FC236}">
                <a16:creationId xmlns:a16="http://schemas.microsoft.com/office/drawing/2014/main" id="{15AE45E4-1F74-4CA3-9431-CC35B68AD066}"/>
              </a:ext>
            </a:extLst>
          </p:cNvPr>
          <p:cNvSpPr/>
          <p:nvPr/>
        </p:nvSpPr>
        <p:spPr>
          <a:xfrm>
            <a:off x="2324844" y="1821205"/>
            <a:ext cx="6300700" cy="5189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54000" rIns="54000" bIns="54000" rtlCol="0" anchor="ctr"/>
          <a:lstStyle/>
          <a:p>
            <a:r>
              <a:rPr lang="en-GB" sz="1400" dirty="0">
                <a:solidFill>
                  <a:schemeClr val="tx1"/>
                </a:solidFill>
                <a:latin typeface="Calibri" panose="020F0502020204030204" pitchFamily="34" charset="0"/>
                <a:ea typeface="Lato Light" panose="020F0502020204030203" pitchFamily="34" charset="0"/>
                <a:cs typeface="Calibri" panose="020F0502020204030204" pitchFamily="34" charset="0"/>
              </a:rPr>
              <a:t>Listed on Nasdaq Stockholm main market</a:t>
            </a:r>
          </a:p>
        </p:txBody>
      </p:sp>
      <p:sp>
        <p:nvSpPr>
          <p:cNvPr id="32" name="Rectangle: Rounded Corners 31">
            <a:extLst>
              <a:ext uri="{FF2B5EF4-FFF2-40B4-BE49-F238E27FC236}">
                <a16:creationId xmlns:a16="http://schemas.microsoft.com/office/drawing/2014/main" id="{4C1CDB50-2F73-4B2B-BE04-C4E8DC3FDFBF}"/>
              </a:ext>
            </a:extLst>
          </p:cNvPr>
          <p:cNvSpPr/>
          <p:nvPr/>
        </p:nvSpPr>
        <p:spPr>
          <a:xfrm>
            <a:off x="450200" y="1821204"/>
            <a:ext cx="1874644" cy="51899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54000" rIns="54000" bIns="54000" rtlCol="0" anchor="ctr"/>
          <a:lstStyle/>
          <a:p>
            <a:r>
              <a:rPr lang="en-US" sz="1400" dirty="0">
                <a:latin typeface="Calibri" panose="020F0502020204030204" pitchFamily="34" charset="0"/>
                <a:ea typeface="Lato Black" panose="020F0502020204030203" pitchFamily="34" charset="0"/>
                <a:cs typeface="Calibri" panose="020F0502020204030204" pitchFamily="34" charset="0"/>
              </a:rPr>
              <a:t>STOCK</a:t>
            </a:r>
            <a:endParaRPr lang="en-US" sz="1200" dirty="0">
              <a:latin typeface="Calibri" panose="020F0502020204030204" pitchFamily="34" charset="0"/>
              <a:ea typeface="Lato Black" panose="020F0502020204030203" pitchFamily="34" charset="0"/>
              <a:cs typeface="Calibri" panose="020F0502020204030204" pitchFamily="34" charset="0"/>
            </a:endParaRPr>
          </a:p>
        </p:txBody>
      </p:sp>
      <p:sp>
        <p:nvSpPr>
          <p:cNvPr id="37" name="Rectangle 36">
            <a:extLst>
              <a:ext uri="{FF2B5EF4-FFF2-40B4-BE49-F238E27FC236}">
                <a16:creationId xmlns:a16="http://schemas.microsoft.com/office/drawing/2014/main" id="{B99189F3-E49D-4D03-B79A-3EFB4B0EEB72}"/>
              </a:ext>
            </a:extLst>
          </p:cNvPr>
          <p:cNvSpPr/>
          <p:nvPr/>
        </p:nvSpPr>
        <p:spPr>
          <a:xfrm>
            <a:off x="2483768" y="3429006"/>
            <a:ext cx="6141776" cy="26642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numCol="1" rtlCol="0" anchor="ctr"/>
          <a:lstStyle/>
          <a:p>
            <a:r>
              <a:rPr lang="en-GB" sz="1200" dirty="0" err="1">
                <a:solidFill>
                  <a:schemeClr val="tx1"/>
                </a:solidFill>
                <a:latin typeface="Calibri" panose="020F0502020204030204" pitchFamily="34" charset="0"/>
                <a:ea typeface="Lato Light" panose="020F0502020204030203" pitchFamily="34" charset="0"/>
                <a:cs typeface="Calibri" panose="020F0502020204030204" pitchFamily="34" charset="0"/>
              </a:rPr>
              <a:t>HealthCap</a:t>
            </a:r>
            <a:r>
              <a:rPr lang="en-GB" sz="1200" dirty="0">
                <a:solidFill>
                  <a:schemeClr val="tx1"/>
                </a:solidFill>
                <a:latin typeface="Calibri" panose="020F0502020204030204" pitchFamily="34" charset="0"/>
                <a:ea typeface="Lato Light" panose="020F0502020204030203" pitchFamily="34" charset="0"/>
                <a:cs typeface="Calibri" panose="020F0502020204030204" pitchFamily="34" charset="0"/>
              </a:rPr>
              <a:t> VII L.P.					25.9%</a:t>
            </a:r>
          </a:p>
          <a:p>
            <a:r>
              <a:rPr lang="en-GB" sz="1200" dirty="0">
                <a:solidFill>
                  <a:schemeClr val="tx1"/>
                </a:solidFill>
                <a:latin typeface="Calibri" panose="020F0502020204030204" pitchFamily="34" charset="0"/>
                <a:ea typeface="Lato Light" panose="020F0502020204030203" pitchFamily="34" charset="0"/>
                <a:cs typeface="Calibri" panose="020F0502020204030204" pitchFamily="34" charset="0"/>
              </a:rPr>
              <a:t>Swedbank Robur					9.8%</a:t>
            </a:r>
          </a:p>
          <a:p>
            <a:r>
              <a:rPr lang="en-GB" sz="1200" dirty="0">
                <a:solidFill>
                  <a:schemeClr val="tx1"/>
                </a:solidFill>
                <a:latin typeface="Calibri" panose="020F0502020204030204" pitchFamily="34" charset="0"/>
                <a:ea typeface="Lato Light" panose="020F0502020204030203" pitchFamily="34" charset="0"/>
                <a:cs typeface="Calibri" panose="020F0502020204030204" pitchFamily="34" charset="0"/>
              </a:rPr>
              <a:t>Göran Wessman					7.2%</a:t>
            </a:r>
          </a:p>
          <a:p>
            <a:r>
              <a:rPr lang="en-GB" sz="1200" dirty="0">
                <a:solidFill>
                  <a:schemeClr val="tx1"/>
                </a:solidFill>
                <a:latin typeface="Calibri" panose="020F0502020204030204" pitchFamily="34" charset="0"/>
                <a:ea typeface="Lato Light" panose="020F0502020204030203" pitchFamily="34" charset="0"/>
                <a:cs typeface="Calibri" panose="020F0502020204030204" pitchFamily="34" charset="0"/>
              </a:rPr>
              <a:t>Fourth Swedish National Pension Fund 		7.1%</a:t>
            </a:r>
          </a:p>
          <a:p>
            <a:r>
              <a:rPr lang="en-GB" sz="1200" dirty="0">
                <a:solidFill>
                  <a:schemeClr val="tx1"/>
                </a:solidFill>
                <a:latin typeface="Calibri" panose="020F0502020204030204" pitchFamily="34" charset="0"/>
                <a:ea typeface="Lato Light" panose="020F0502020204030203" pitchFamily="34" charset="0"/>
                <a:cs typeface="Calibri" panose="020F0502020204030204" pitchFamily="34" charset="0"/>
              </a:rPr>
              <a:t>HBM Healthcare Investments (Cayman) Ltd		4.8%</a:t>
            </a:r>
          </a:p>
          <a:p>
            <a:r>
              <a:rPr lang="en-GB" sz="1200" dirty="0" err="1">
                <a:solidFill>
                  <a:schemeClr val="tx1"/>
                </a:solidFill>
                <a:latin typeface="Calibri" panose="020F0502020204030204" pitchFamily="34" charset="0"/>
                <a:ea typeface="Lato Light" panose="020F0502020204030203" pitchFamily="34" charset="0"/>
                <a:cs typeface="Calibri" panose="020F0502020204030204" pitchFamily="34" charset="0"/>
              </a:rPr>
              <a:t>Unionen</a:t>
            </a:r>
            <a:r>
              <a:rPr lang="en-GB" sz="1200" dirty="0">
                <a:solidFill>
                  <a:schemeClr val="tx1"/>
                </a:solidFill>
                <a:latin typeface="Calibri" panose="020F0502020204030204" pitchFamily="34" charset="0"/>
                <a:ea typeface="Lato Light" panose="020F0502020204030203" pitchFamily="34" charset="0"/>
                <a:cs typeface="Calibri" panose="020F0502020204030204" pitchFamily="34" charset="0"/>
              </a:rPr>
              <a:t>						2.8%</a:t>
            </a:r>
          </a:p>
          <a:p>
            <a:r>
              <a:rPr lang="en-GB" sz="1200" dirty="0">
                <a:solidFill>
                  <a:schemeClr val="tx1"/>
                </a:solidFill>
                <a:latin typeface="Calibri" panose="020F0502020204030204" pitchFamily="34" charset="0"/>
                <a:ea typeface="Lato Light" panose="020F0502020204030203" pitchFamily="34" charset="0"/>
                <a:cs typeface="Calibri" panose="020F0502020204030204" pitchFamily="34" charset="0"/>
              </a:rPr>
              <a:t>Handelsbanken Funds 				2.7%</a:t>
            </a:r>
          </a:p>
          <a:p>
            <a:r>
              <a:rPr lang="en-GB" sz="1200" dirty="0">
                <a:solidFill>
                  <a:schemeClr val="tx1"/>
                </a:solidFill>
                <a:latin typeface="Calibri" panose="020F0502020204030204" pitchFamily="34" charset="0"/>
                <a:ea typeface="Lato Light" panose="020F0502020204030203" pitchFamily="34" charset="0"/>
                <a:cs typeface="Calibri" panose="020F0502020204030204" pitchFamily="34" charset="0"/>
              </a:rPr>
              <a:t>Kjell Stenberg						2.5%</a:t>
            </a:r>
          </a:p>
          <a:p>
            <a:r>
              <a:rPr lang="en-GB" sz="1200" dirty="0">
                <a:solidFill>
                  <a:schemeClr val="tx1"/>
                </a:solidFill>
                <a:latin typeface="Calibri" panose="020F0502020204030204" pitchFamily="34" charset="0"/>
                <a:ea typeface="Lato Light" panose="020F0502020204030203" pitchFamily="34" charset="0"/>
                <a:cs typeface="Calibri" panose="020F0502020204030204" pitchFamily="34" charset="0"/>
              </a:rPr>
              <a:t>Third Swedish National Pension Fund			2.5%</a:t>
            </a:r>
          </a:p>
          <a:p>
            <a:r>
              <a:rPr lang="en-GB" sz="1200" dirty="0" err="1">
                <a:solidFill>
                  <a:schemeClr val="tx1"/>
                </a:solidFill>
                <a:latin typeface="Calibri" panose="020F0502020204030204" pitchFamily="34" charset="0"/>
                <a:ea typeface="Lato Light" panose="020F0502020204030203" pitchFamily="34" charset="0"/>
                <a:cs typeface="Calibri" panose="020F0502020204030204" pitchFamily="34" charset="0"/>
              </a:rPr>
              <a:t>Länsförsäkringar</a:t>
            </a:r>
            <a:r>
              <a:rPr lang="en-GB" sz="1200" dirty="0">
                <a:solidFill>
                  <a:schemeClr val="tx1"/>
                </a:solidFill>
                <a:latin typeface="Calibri" panose="020F0502020204030204" pitchFamily="34" charset="0"/>
                <a:ea typeface="Lato Light" panose="020F0502020204030203" pitchFamily="34" charset="0"/>
                <a:cs typeface="Calibri" panose="020F0502020204030204" pitchFamily="34" charset="0"/>
              </a:rPr>
              <a:t>					2.3%</a:t>
            </a:r>
          </a:p>
          <a:p>
            <a:r>
              <a:rPr lang="en-GB" sz="1200" dirty="0">
                <a:solidFill>
                  <a:schemeClr val="tx1"/>
                </a:solidFill>
                <a:latin typeface="Calibri" panose="020F0502020204030204" pitchFamily="34" charset="0"/>
                <a:ea typeface="Lato Light" panose="020F0502020204030203" pitchFamily="34" charset="0"/>
                <a:cs typeface="Calibri" panose="020F0502020204030204" pitchFamily="34" charset="0"/>
              </a:rPr>
              <a:t>Second Swedish National Pension Fund		1.7%</a:t>
            </a:r>
          </a:p>
          <a:p>
            <a:r>
              <a:rPr lang="en-GB" sz="1200" dirty="0">
                <a:solidFill>
                  <a:schemeClr val="tx1"/>
                </a:solidFill>
                <a:latin typeface="Calibri" panose="020F0502020204030204" pitchFamily="34" charset="0"/>
                <a:ea typeface="Lato Light" panose="020F0502020204030203" pitchFamily="34" charset="0"/>
                <a:cs typeface="Calibri" panose="020F0502020204030204" pitchFamily="34" charset="0"/>
              </a:rPr>
              <a:t>Other							30.6%</a:t>
            </a:r>
          </a:p>
          <a:p>
            <a:r>
              <a:rPr lang="en-GB" sz="1200" dirty="0">
                <a:solidFill>
                  <a:schemeClr val="tx1"/>
                </a:solidFill>
                <a:latin typeface="Calibri" panose="020F0502020204030204" pitchFamily="34" charset="0"/>
                <a:ea typeface="Lato Light" panose="020F0502020204030203" pitchFamily="34" charset="0"/>
                <a:cs typeface="Calibri" panose="020F0502020204030204" pitchFamily="34" charset="0"/>
              </a:rPr>
              <a:t>Total number of shares (60,418,239)			100.0%</a:t>
            </a:r>
          </a:p>
        </p:txBody>
      </p:sp>
      <p:sp>
        <p:nvSpPr>
          <p:cNvPr id="42" name="Rectangle: Rounded Corners 41">
            <a:extLst>
              <a:ext uri="{FF2B5EF4-FFF2-40B4-BE49-F238E27FC236}">
                <a16:creationId xmlns:a16="http://schemas.microsoft.com/office/drawing/2014/main" id="{EE0B0546-7024-46D4-89C2-96AA2B52B748}"/>
              </a:ext>
            </a:extLst>
          </p:cNvPr>
          <p:cNvSpPr/>
          <p:nvPr/>
        </p:nvSpPr>
        <p:spPr>
          <a:xfrm>
            <a:off x="432296" y="3429001"/>
            <a:ext cx="1892548" cy="2664294"/>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54000" rIns="54000" bIns="54000" rtlCol="0" anchor="ctr"/>
          <a:lstStyle/>
          <a:p>
            <a:r>
              <a:rPr lang="en-US" sz="1400" dirty="0">
                <a:latin typeface="Calibri" panose="020F0502020204030204" pitchFamily="34" charset="0"/>
                <a:ea typeface="Lato Black" panose="020F0502020204030203" pitchFamily="34" charset="0"/>
                <a:cs typeface="Calibri" panose="020F0502020204030204" pitchFamily="34" charset="0"/>
              </a:rPr>
              <a:t>LARGEST SHAREHOLDERS</a:t>
            </a:r>
          </a:p>
          <a:p>
            <a:r>
              <a:rPr lang="en-US" sz="1400" dirty="0">
                <a:latin typeface="Calibri" panose="020F0502020204030204" pitchFamily="34" charset="0"/>
                <a:ea typeface="Lato Black" panose="020F0502020204030203" pitchFamily="34" charset="0"/>
                <a:cs typeface="Calibri" panose="020F0502020204030204" pitchFamily="34" charset="0"/>
              </a:rPr>
              <a:t>June 30, 2020</a:t>
            </a:r>
            <a:r>
              <a:rPr lang="en-US" sz="1400" baseline="30000" dirty="0">
                <a:latin typeface="Calibri" panose="020F0502020204030204" pitchFamily="34" charset="0"/>
                <a:ea typeface="Lato Black" panose="020F0502020204030203" pitchFamily="34" charset="0"/>
                <a:cs typeface="Calibri" panose="020F0502020204030204" pitchFamily="34" charset="0"/>
              </a:rPr>
              <a:t>2</a:t>
            </a:r>
          </a:p>
        </p:txBody>
      </p:sp>
      <p:sp>
        <p:nvSpPr>
          <p:cNvPr id="60" name="Rectangle 59">
            <a:extLst>
              <a:ext uri="{FF2B5EF4-FFF2-40B4-BE49-F238E27FC236}">
                <a16:creationId xmlns:a16="http://schemas.microsoft.com/office/drawing/2014/main" id="{D3CAB731-33C8-4588-A0D1-8598EE553AC2}"/>
              </a:ext>
            </a:extLst>
          </p:cNvPr>
          <p:cNvSpPr/>
          <p:nvPr/>
        </p:nvSpPr>
        <p:spPr>
          <a:xfrm>
            <a:off x="2324844" y="2595990"/>
            <a:ext cx="6300700" cy="5189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54000" rIns="54000" bIns="54000" rtlCol="0" anchor="ctr"/>
          <a:lstStyle/>
          <a:p>
            <a:r>
              <a:rPr lang="en-GB" sz="1400" dirty="0">
                <a:solidFill>
                  <a:schemeClr val="tx1"/>
                </a:solidFill>
                <a:latin typeface="Calibri" panose="020F0502020204030204" pitchFamily="34" charset="0"/>
                <a:ea typeface="Lato Light" panose="020F0502020204030203" pitchFamily="34" charset="0"/>
                <a:cs typeface="Calibri" panose="020F0502020204030204" pitchFamily="34" charset="0"/>
              </a:rPr>
              <a:t>1,300 MSEK (130 MEUR)</a:t>
            </a:r>
          </a:p>
        </p:txBody>
      </p:sp>
      <p:sp>
        <p:nvSpPr>
          <p:cNvPr id="61" name="Rectangle: Rounded Corners 60">
            <a:extLst>
              <a:ext uri="{FF2B5EF4-FFF2-40B4-BE49-F238E27FC236}">
                <a16:creationId xmlns:a16="http://schemas.microsoft.com/office/drawing/2014/main" id="{94E44E2D-8B13-4790-A983-0BE600D9E77F}"/>
              </a:ext>
            </a:extLst>
          </p:cNvPr>
          <p:cNvSpPr/>
          <p:nvPr/>
        </p:nvSpPr>
        <p:spPr>
          <a:xfrm>
            <a:off x="432296" y="2595990"/>
            <a:ext cx="1892548" cy="518989"/>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54000" rIns="54000" bIns="54000" rtlCol="0" anchor="ctr"/>
          <a:lstStyle/>
          <a:p>
            <a:r>
              <a:rPr lang="en-US" sz="1400" dirty="0">
                <a:latin typeface="Calibri" panose="020F0502020204030204" pitchFamily="34" charset="0"/>
                <a:ea typeface="Lato Black" panose="020F0502020204030203" pitchFamily="34" charset="0"/>
                <a:cs typeface="Calibri" panose="020F0502020204030204" pitchFamily="34" charset="0"/>
              </a:rPr>
              <a:t>MARKET CAP</a:t>
            </a:r>
          </a:p>
          <a:p>
            <a:r>
              <a:rPr lang="en-US" sz="1400" dirty="0">
                <a:latin typeface="Calibri" panose="020F0502020204030204" pitchFamily="34" charset="0"/>
                <a:ea typeface="Lato Black" panose="020F0502020204030203" pitchFamily="34" charset="0"/>
                <a:cs typeface="Calibri" panose="020F0502020204030204" pitchFamily="34" charset="0"/>
              </a:rPr>
              <a:t>August 24, 2020</a:t>
            </a:r>
          </a:p>
        </p:txBody>
      </p:sp>
      <p:sp>
        <p:nvSpPr>
          <p:cNvPr id="13" name="Rectangle 12">
            <a:extLst>
              <a:ext uri="{FF2B5EF4-FFF2-40B4-BE49-F238E27FC236}">
                <a16:creationId xmlns:a16="http://schemas.microsoft.com/office/drawing/2014/main" id="{15AE45E4-1F74-4CA3-9431-CC35B68AD066}"/>
              </a:ext>
            </a:extLst>
          </p:cNvPr>
          <p:cNvSpPr/>
          <p:nvPr/>
        </p:nvSpPr>
        <p:spPr>
          <a:xfrm>
            <a:off x="2324844" y="1080965"/>
            <a:ext cx="6300700" cy="5189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54000" rIns="54000" bIns="54000" rtlCol="0" anchor="ctr"/>
          <a:lstStyle/>
          <a:p>
            <a:r>
              <a:rPr lang="en-GB" sz="1400" dirty="0">
                <a:solidFill>
                  <a:schemeClr val="tx1"/>
                </a:solidFill>
                <a:latin typeface="Calibri" panose="020F0502020204030204" pitchFamily="34" charset="0"/>
                <a:ea typeface="Lato Light" panose="020F0502020204030203" pitchFamily="34" charset="0"/>
                <a:cs typeface="Calibri" panose="020F0502020204030204" pitchFamily="34" charset="0"/>
              </a:rPr>
              <a:t>397 MSEK (39 MEUR) </a:t>
            </a:r>
          </a:p>
        </p:txBody>
      </p:sp>
      <p:sp>
        <p:nvSpPr>
          <p:cNvPr id="14" name="Rectangle: Rounded Corners 31">
            <a:extLst>
              <a:ext uri="{FF2B5EF4-FFF2-40B4-BE49-F238E27FC236}">
                <a16:creationId xmlns:a16="http://schemas.microsoft.com/office/drawing/2014/main" id="{4C1CDB50-2F73-4B2B-BE04-C4E8DC3FDFBF}"/>
              </a:ext>
            </a:extLst>
          </p:cNvPr>
          <p:cNvSpPr/>
          <p:nvPr/>
        </p:nvSpPr>
        <p:spPr>
          <a:xfrm>
            <a:off x="465108" y="1080966"/>
            <a:ext cx="1874644" cy="518989"/>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54000" rIns="54000" bIns="54000" rtlCol="0" anchor="ctr"/>
          <a:lstStyle/>
          <a:p>
            <a:r>
              <a:rPr lang="en-US" sz="1400" dirty="0">
                <a:latin typeface="Calibri" panose="020F0502020204030204" pitchFamily="34" charset="0"/>
                <a:ea typeface="Lato Black" panose="020F0502020204030203" pitchFamily="34" charset="0"/>
                <a:cs typeface="Calibri" panose="020F0502020204030204" pitchFamily="34" charset="0"/>
              </a:rPr>
              <a:t>FINANCIAL POSITION</a:t>
            </a:r>
            <a:br>
              <a:rPr lang="en-US" sz="1400" dirty="0">
                <a:latin typeface="Calibri" panose="020F0502020204030204" pitchFamily="34" charset="0"/>
                <a:ea typeface="Lato Black" panose="020F0502020204030203" pitchFamily="34" charset="0"/>
                <a:cs typeface="Calibri" panose="020F0502020204030204" pitchFamily="34" charset="0"/>
              </a:rPr>
            </a:br>
            <a:r>
              <a:rPr lang="en-US" sz="1400" dirty="0">
                <a:latin typeface="Calibri" panose="020F0502020204030204" pitchFamily="34" charset="0"/>
                <a:ea typeface="Lato Black" panose="020F0502020204030203" pitchFamily="34" charset="0"/>
                <a:cs typeface="Calibri" panose="020F0502020204030204" pitchFamily="34" charset="0"/>
              </a:rPr>
              <a:t>June 30, 2020</a:t>
            </a:r>
            <a:r>
              <a:rPr lang="en-US" sz="1400" baseline="30000" dirty="0">
                <a:latin typeface="Calibri" panose="020F0502020204030204" pitchFamily="34" charset="0"/>
                <a:ea typeface="Lato Black" panose="020F0502020204030203" pitchFamily="34" charset="0"/>
                <a:cs typeface="Calibri" panose="020F0502020204030204" pitchFamily="34" charset="0"/>
              </a:rPr>
              <a:t>1</a:t>
            </a:r>
            <a:endParaRPr lang="en-US" sz="1400" dirty="0">
              <a:latin typeface="Calibri" panose="020F0502020204030204" pitchFamily="34" charset="0"/>
              <a:ea typeface="Lato Black" panose="020F0502020204030203" pitchFamily="34" charset="0"/>
              <a:cs typeface="Calibri" panose="020F0502020204030204" pitchFamily="34" charset="0"/>
            </a:endParaRPr>
          </a:p>
        </p:txBody>
      </p:sp>
      <p:sp>
        <p:nvSpPr>
          <p:cNvPr id="15" name="Title 1">
            <a:extLst>
              <a:ext uri="{FF2B5EF4-FFF2-40B4-BE49-F238E27FC236}">
                <a16:creationId xmlns:a16="http://schemas.microsoft.com/office/drawing/2014/main" id="{5CDA5DC5-12E9-6B45-96DF-9F501085B359}"/>
              </a:ext>
            </a:extLst>
          </p:cNvPr>
          <p:cNvSpPr txBox="1">
            <a:spLocks/>
          </p:cNvSpPr>
          <p:nvPr/>
        </p:nvSpPr>
        <p:spPr>
          <a:xfrm>
            <a:off x="611188" y="232987"/>
            <a:ext cx="7632000" cy="533205"/>
          </a:xfrm>
          <a:prstGeom prst="rect">
            <a:avLst/>
          </a:prstGeom>
        </p:spPr>
        <p:txBody>
          <a:bodyPr vert="horz" wrap="square" lIns="72000" tIns="72000" rIns="72000" bIns="72000" rtlCol="0" anchor="b" anchorCtr="0">
            <a:spAutoFit/>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b="1" dirty="0"/>
              <a:t>Financial information</a:t>
            </a:r>
          </a:p>
        </p:txBody>
      </p:sp>
      <p:sp>
        <p:nvSpPr>
          <p:cNvPr id="2" name="TextBox 26">
            <a:extLst>
              <a:ext uri="{FF2B5EF4-FFF2-40B4-BE49-F238E27FC236}">
                <a16:creationId xmlns:a16="http://schemas.microsoft.com/office/drawing/2014/main" id="{D4B12231-8302-4C45-8534-C08DE4AB720B}"/>
              </a:ext>
            </a:extLst>
          </p:cNvPr>
          <p:cNvSpPr txBox="1"/>
          <p:nvPr/>
        </p:nvSpPr>
        <p:spPr>
          <a:xfrm>
            <a:off x="432296" y="6124255"/>
            <a:ext cx="6082114" cy="615553"/>
          </a:xfrm>
          <a:prstGeom prst="rect">
            <a:avLst/>
          </a:prstGeom>
          <a:noFill/>
        </p:spPr>
        <p:txBody>
          <a:bodyPr wrap="none" rtlCol="0">
            <a:spAutoFit/>
          </a:bodyPr>
          <a:lstStyle/>
          <a:p>
            <a:r>
              <a:rPr lang="en-US" sz="1000" baseline="30000" dirty="0">
                <a:latin typeface="Calibri" panose="020F0502020204030204" pitchFamily="34" charset="0"/>
                <a:cs typeface="Calibri" panose="020F0502020204030204" pitchFamily="34" charset="0"/>
              </a:rPr>
              <a:t>1</a:t>
            </a:r>
            <a:r>
              <a:rPr lang="en-US" sz="1000" dirty="0">
                <a:latin typeface="Calibri" panose="020F0502020204030204" pitchFamily="34" charset="0"/>
                <a:cs typeface="Calibri" panose="020F0502020204030204" pitchFamily="34" charset="0"/>
              </a:rPr>
              <a:t> Pro forma, including the directed share issue of 185 MSEK (before transaction costs), announced on July 2, 2020</a:t>
            </a:r>
          </a:p>
          <a:p>
            <a:r>
              <a:rPr lang="en-US" sz="1000" baseline="30000" dirty="0">
                <a:latin typeface="Calibri" panose="020F0502020204030204" pitchFamily="34" charset="0"/>
                <a:cs typeface="Calibri" panose="020F0502020204030204" pitchFamily="34" charset="0"/>
              </a:rPr>
              <a:t>2</a:t>
            </a:r>
            <a:r>
              <a:rPr lang="en-US" sz="1000" dirty="0">
                <a:latin typeface="Calibri" panose="020F0502020204030204" pitchFamily="34" charset="0"/>
                <a:cs typeface="Calibri" panose="020F0502020204030204" pitchFamily="34" charset="0"/>
              </a:rPr>
              <a:t> Ownership structure (anticipated), including the directed share issue</a:t>
            </a:r>
          </a:p>
          <a:p>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01813374"/>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3472"/>
            <a:ext cx="9144000" cy="6908856"/>
          </a:xfrm>
          <a:prstGeom prst="rect">
            <a:avLst/>
          </a:prstGeom>
        </p:spPr>
      </p:pic>
      <p:sp>
        <p:nvSpPr>
          <p:cNvPr id="5" name="Rectangle 4">
            <a:extLst>
              <a:ext uri="{FF2B5EF4-FFF2-40B4-BE49-F238E27FC236}">
                <a16:creationId xmlns:a16="http://schemas.microsoft.com/office/drawing/2014/main" id="{05F4153F-032E-4475-BE1B-E7F61D14BF5F}"/>
              </a:ext>
            </a:extLst>
          </p:cNvPr>
          <p:cNvSpPr/>
          <p:nvPr/>
        </p:nvSpPr>
        <p:spPr>
          <a:xfrm>
            <a:off x="5076056" y="5013176"/>
            <a:ext cx="3528392" cy="900040"/>
          </a:xfrm>
          <a:prstGeom prst="rect">
            <a:avLst/>
          </a:prstGeom>
          <a:noFill/>
        </p:spPr>
        <p:txBody>
          <a:bodyPr wrap="square" anchor="ctr" anchorCtr="0">
            <a:noAutofit/>
          </a:bodyPr>
          <a:lstStyle/>
          <a:p>
            <a:pPr algn="ctr"/>
            <a:r>
              <a:rPr lang="en-GB" sz="2000" b="1" dirty="0">
                <a:solidFill>
                  <a:schemeClr val="bg1"/>
                </a:solidFill>
                <a:ea typeface="Lato Light" panose="020F0502020204030203" pitchFamily="34" charset="0"/>
                <a:cs typeface="Calibri Light" panose="020F0302020204030204" pitchFamily="34" charset="0"/>
              </a:rPr>
              <a:t>Vicore is well positioned to develop novel therapies for fibrotic lung disease</a:t>
            </a:r>
          </a:p>
        </p:txBody>
      </p:sp>
      <p:sp>
        <p:nvSpPr>
          <p:cNvPr id="4" name="Slide Number Placeholder 3"/>
          <p:cNvSpPr>
            <a:spLocks noGrp="1"/>
          </p:cNvSpPr>
          <p:nvPr>
            <p:ph type="sldNum" sz="quarter" idx="12"/>
          </p:nvPr>
        </p:nvSpPr>
        <p:spPr/>
        <p:txBody>
          <a:bodyPr/>
          <a:lstStyle/>
          <a:p>
            <a:fld id="{791F9E67-69C0-442F-AE74-05852A3629F7}" type="slidenum">
              <a:rPr lang="en-GB" smtClean="0"/>
              <a:t>27</a:t>
            </a:fld>
            <a:endParaRPr lang="en-GB" dirty="0"/>
          </a:p>
        </p:txBody>
      </p:sp>
    </p:spTree>
    <p:extLst>
      <p:ext uri="{BB962C8B-B14F-4D97-AF65-F5344CB8AC3E}">
        <p14:creationId xmlns:p14="http://schemas.microsoft.com/office/powerpoint/2010/main" val="1792621509"/>
      </p:ext>
    </p:extLst>
  </p:cSld>
  <p:clrMapOvr>
    <a:masterClrMapping/>
  </p:clrMapOvr>
  <p:transition>
    <p:fade/>
  </p:transition>
</p:sld>
</file>

<file path=ppt/theme/theme1.xml><?xml version="1.0" encoding="utf-8"?>
<a:theme xmlns:a="http://schemas.openxmlformats.org/drawingml/2006/main" name="Vicore">
  <a:themeElements>
    <a:clrScheme name="Vicore Phrama">
      <a:dk1>
        <a:sysClr val="windowText" lastClr="000000"/>
      </a:dk1>
      <a:lt1>
        <a:sysClr val="window" lastClr="FFFFFF"/>
      </a:lt1>
      <a:dk2>
        <a:srgbClr val="272A41"/>
      </a:dk2>
      <a:lt2>
        <a:srgbClr val="D94E28"/>
      </a:lt2>
      <a:accent1>
        <a:srgbClr val="D94E28"/>
      </a:accent1>
      <a:accent2>
        <a:srgbClr val="272A41"/>
      </a:accent2>
      <a:accent3>
        <a:srgbClr val="81C185"/>
      </a:accent3>
      <a:accent4>
        <a:srgbClr val="D94E28"/>
      </a:accent4>
      <a:accent5>
        <a:srgbClr val="272A41"/>
      </a:accent5>
      <a:accent6>
        <a:srgbClr val="81C185"/>
      </a:accent6>
      <a:hlink>
        <a:srgbClr val="D94E28"/>
      </a:hlink>
      <a:folHlink>
        <a:srgbClr val="272A41"/>
      </a:folHlink>
    </a:clrScheme>
    <a:fontScheme name="Vicore">
      <a:majorFont>
        <a:latin typeface="Calibr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dirty="0" smtClean="0"/>
        </a:defPPr>
      </a:lstStyle>
    </a:txDef>
  </a:objectDefaults>
  <a:extraClrSchemeLst/>
  <a:extLst>
    <a:ext uri="{05A4C25C-085E-4340-85A3-A5531E510DB2}">
      <thm15:themeFamily xmlns:thm15="http://schemas.microsoft.com/office/thememl/2012/main" name="Vicore template_draft1.potx" id="{36448883-8CC0-4DD3-8F38-4F936E5094B5}" vid="{3CE80146-F8BA-4D84-B9BA-A1455A5CB8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Vicore Phrama">
    <a:dk1>
      <a:sysClr val="windowText" lastClr="000000"/>
    </a:dk1>
    <a:lt1>
      <a:sysClr val="window" lastClr="FFFFFF"/>
    </a:lt1>
    <a:dk2>
      <a:srgbClr val="272A41"/>
    </a:dk2>
    <a:lt2>
      <a:srgbClr val="D94E28"/>
    </a:lt2>
    <a:accent1>
      <a:srgbClr val="D94E28"/>
    </a:accent1>
    <a:accent2>
      <a:srgbClr val="272A41"/>
    </a:accent2>
    <a:accent3>
      <a:srgbClr val="81C185"/>
    </a:accent3>
    <a:accent4>
      <a:srgbClr val="D94E28"/>
    </a:accent4>
    <a:accent5>
      <a:srgbClr val="272A41"/>
    </a:accent5>
    <a:accent6>
      <a:srgbClr val="81C185"/>
    </a:accent6>
    <a:hlink>
      <a:srgbClr val="D94E28"/>
    </a:hlink>
    <a:folHlink>
      <a:srgbClr val="272A41"/>
    </a:folHlink>
  </a:clrScheme>
</a:themeOverride>
</file>

<file path=ppt/theme/themeOverride2.xml><?xml version="1.0" encoding="utf-8"?>
<a:themeOverride xmlns:a="http://schemas.openxmlformats.org/drawingml/2006/main">
  <a:clrScheme name="Vicore Phrama">
    <a:dk1>
      <a:sysClr val="windowText" lastClr="000000"/>
    </a:dk1>
    <a:lt1>
      <a:sysClr val="window" lastClr="FFFFFF"/>
    </a:lt1>
    <a:dk2>
      <a:srgbClr val="272A41"/>
    </a:dk2>
    <a:lt2>
      <a:srgbClr val="D94E28"/>
    </a:lt2>
    <a:accent1>
      <a:srgbClr val="D94E28"/>
    </a:accent1>
    <a:accent2>
      <a:srgbClr val="272A41"/>
    </a:accent2>
    <a:accent3>
      <a:srgbClr val="81C185"/>
    </a:accent3>
    <a:accent4>
      <a:srgbClr val="D94E28"/>
    </a:accent4>
    <a:accent5>
      <a:srgbClr val="272A41"/>
    </a:accent5>
    <a:accent6>
      <a:srgbClr val="81C185"/>
    </a:accent6>
    <a:hlink>
      <a:srgbClr val="D94E28"/>
    </a:hlink>
    <a:folHlink>
      <a:srgbClr val="272A41"/>
    </a:folHlink>
  </a:clrScheme>
</a:themeOverride>
</file>

<file path=ppt/theme/themeOverride3.xml><?xml version="1.0" encoding="utf-8"?>
<a:themeOverride xmlns:a="http://schemas.openxmlformats.org/drawingml/2006/main">
  <a:clrScheme name="Vicore Phrama">
    <a:dk1>
      <a:sysClr val="windowText" lastClr="000000"/>
    </a:dk1>
    <a:lt1>
      <a:sysClr val="window" lastClr="FFFFFF"/>
    </a:lt1>
    <a:dk2>
      <a:srgbClr val="272A41"/>
    </a:dk2>
    <a:lt2>
      <a:srgbClr val="D94E28"/>
    </a:lt2>
    <a:accent1>
      <a:srgbClr val="D94E28"/>
    </a:accent1>
    <a:accent2>
      <a:srgbClr val="272A41"/>
    </a:accent2>
    <a:accent3>
      <a:srgbClr val="81C185"/>
    </a:accent3>
    <a:accent4>
      <a:srgbClr val="D94E28"/>
    </a:accent4>
    <a:accent5>
      <a:srgbClr val="272A41"/>
    </a:accent5>
    <a:accent6>
      <a:srgbClr val="81C185"/>
    </a:accent6>
    <a:hlink>
      <a:srgbClr val="D94E28"/>
    </a:hlink>
    <a:folHlink>
      <a:srgbClr val="272A41"/>
    </a:folHlink>
  </a:clrScheme>
</a:themeOverride>
</file>

<file path=ppt/theme/themeOverride4.xml><?xml version="1.0" encoding="utf-8"?>
<a:themeOverride xmlns:a="http://schemas.openxmlformats.org/drawingml/2006/main">
  <a:clrScheme name="Vicore Phrama">
    <a:dk1>
      <a:sysClr val="windowText" lastClr="000000"/>
    </a:dk1>
    <a:lt1>
      <a:sysClr val="window" lastClr="FFFFFF"/>
    </a:lt1>
    <a:dk2>
      <a:srgbClr val="272A41"/>
    </a:dk2>
    <a:lt2>
      <a:srgbClr val="D94E28"/>
    </a:lt2>
    <a:accent1>
      <a:srgbClr val="D94E28"/>
    </a:accent1>
    <a:accent2>
      <a:srgbClr val="272A41"/>
    </a:accent2>
    <a:accent3>
      <a:srgbClr val="81C185"/>
    </a:accent3>
    <a:accent4>
      <a:srgbClr val="D94E28"/>
    </a:accent4>
    <a:accent5>
      <a:srgbClr val="272A41"/>
    </a:accent5>
    <a:accent6>
      <a:srgbClr val="81C185"/>
    </a:accent6>
    <a:hlink>
      <a:srgbClr val="D94E28"/>
    </a:hlink>
    <a:folHlink>
      <a:srgbClr val="272A41"/>
    </a:folHlink>
  </a:clrScheme>
</a:themeOverride>
</file>

<file path=ppt/theme/themeOverride5.xml><?xml version="1.0" encoding="utf-8"?>
<a:themeOverride xmlns:a="http://schemas.openxmlformats.org/drawingml/2006/main">
  <a:clrScheme name="Vicore Phrama">
    <a:dk1>
      <a:sysClr val="windowText" lastClr="000000"/>
    </a:dk1>
    <a:lt1>
      <a:sysClr val="window" lastClr="FFFFFF"/>
    </a:lt1>
    <a:dk2>
      <a:srgbClr val="272A41"/>
    </a:dk2>
    <a:lt2>
      <a:srgbClr val="D94E28"/>
    </a:lt2>
    <a:accent1>
      <a:srgbClr val="D94E28"/>
    </a:accent1>
    <a:accent2>
      <a:srgbClr val="272A41"/>
    </a:accent2>
    <a:accent3>
      <a:srgbClr val="81C185"/>
    </a:accent3>
    <a:accent4>
      <a:srgbClr val="D94E28"/>
    </a:accent4>
    <a:accent5>
      <a:srgbClr val="272A41"/>
    </a:accent5>
    <a:accent6>
      <a:srgbClr val="81C185"/>
    </a:accent6>
    <a:hlink>
      <a:srgbClr val="D94E28"/>
    </a:hlink>
    <a:folHlink>
      <a:srgbClr val="272A41"/>
    </a:folHlink>
  </a:clrScheme>
</a:themeOverride>
</file>

<file path=ppt/theme/themeOverride6.xml><?xml version="1.0" encoding="utf-8"?>
<a:themeOverride xmlns:a="http://schemas.openxmlformats.org/drawingml/2006/main">
  <a:clrScheme name="Vicore Phrama">
    <a:dk1>
      <a:sysClr val="windowText" lastClr="000000"/>
    </a:dk1>
    <a:lt1>
      <a:sysClr val="window" lastClr="FFFFFF"/>
    </a:lt1>
    <a:dk2>
      <a:srgbClr val="272A41"/>
    </a:dk2>
    <a:lt2>
      <a:srgbClr val="D94E28"/>
    </a:lt2>
    <a:accent1>
      <a:srgbClr val="D94E28"/>
    </a:accent1>
    <a:accent2>
      <a:srgbClr val="272A41"/>
    </a:accent2>
    <a:accent3>
      <a:srgbClr val="81C185"/>
    </a:accent3>
    <a:accent4>
      <a:srgbClr val="D94E28"/>
    </a:accent4>
    <a:accent5>
      <a:srgbClr val="272A41"/>
    </a:accent5>
    <a:accent6>
      <a:srgbClr val="81C185"/>
    </a:accent6>
    <a:hlink>
      <a:srgbClr val="D94E28"/>
    </a:hlink>
    <a:folHlink>
      <a:srgbClr val="272A41"/>
    </a:folHlink>
  </a:clrScheme>
</a:themeOverride>
</file>

<file path=ppt/theme/themeOverride7.xml><?xml version="1.0" encoding="utf-8"?>
<a:themeOverride xmlns:a="http://schemas.openxmlformats.org/drawingml/2006/main">
  <a:clrScheme name="Vicore Phrama">
    <a:dk1>
      <a:sysClr val="windowText" lastClr="000000"/>
    </a:dk1>
    <a:lt1>
      <a:sysClr val="window" lastClr="FFFFFF"/>
    </a:lt1>
    <a:dk2>
      <a:srgbClr val="272A41"/>
    </a:dk2>
    <a:lt2>
      <a:srgbClr val="D94E28"/>
    </a:lt2>
    <a:accent1>
      <a:srgbClr val="D94E28"/>
    </a:accent1>
    <a:accent2>
      <a:srgbClr val="272A41"/>
    </a:accent2>
    <a:accent3>
      <a:srgbClr val="81C185"/>
    </a:accent3>
    <a:accent4>
      <a:srgbClr val="D94E28"/>
    </a:accent4>
    <a:accent5>
      <a:srgbClr val="272A41"/>
    </a:accent5>
    <a:accent6>
      <a:srgbClr val="81C185"/>
    </a:accent6>
    <a:hlink>
      <a:srgbClr val="D94E28"/>
    </a:hlink>
    <a:folHlink>
      <a:srgbClr val="272A41"/>
    </a:folHlink>
  </a:clrScheme>
</a:themeOverride>
</file>

<file path=ppt/theme/themeOverride8.xml><?xml version="1.0" encoding="utf-8"?>
<a:themeOverride xmlns:a="http://schemas.openxmlformats.org/drawingml/2006/main">
  <a:clrScheme name="Vicore Phrama">
    <a:dk1>
      <a:sysClr val="windowText" lastClr="000000"/>
    </a:dk1>
    <a:lt1>
      <a:sysClr val="window" lastClr="FFFFFF"/>
    </a:lt1>
    <a:dk2>
      <a:srgbClr val="272A41"/>
    </a:dk2>
    <a:lt2>
      <a:srgbClr val="D94E28"/>
    </a:lt2>
    <a:accent1>
      <a:srgbClr val="D94E28"/>
    </a:accent1>
    <a:accent2>
      <a:srgbClr val="272A41"/>
    </a:accent2>
    <a:accent3>
      <a:srgbClr val="81C185"/>
    </a:accent3>
    <a:accent4>
      <a:srgbClr val="D94E28"/>
    </a:accent4>
    <a:accent5>
      <a:srgbClr val="272A41"/>
    </a:accent5>
    <a:accent6>
      <a:srgbClr val="81C185"/>
    </a:accent6>
    <a:hlink>
      <a:srgbClr val="D94E28"/>
    </a:hlink>
    <a:folHlink>
      <a:srgbClr val="272A4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421CB2E37EA61748ABEE3C9D2298C16E" ma:contentTypeVersion="13" ma:contentTypeDescription="Skapa ett nytt dokument." ma:contentTypeScope="" ma:versionID="ad289849f9cca7cd5c1c7c1e3efd745a">
  <xsd:schema xmlns:xsd="http://www.w3.org/2001/XMLSchema" xmlns:xs="http://www.w3.org/2001/XMLSchema" xmlns:p="http://schemas.microsoft.com/office/2006/metadata/properties" xmlns:ns3="af877c36-8383-436c-9ecd-405342538544" xmlns:ns4="dbd2e254-d7ad-4de9-bad9-d1f2c15cd4d2" targetNamespace="http://schemas.microsoft.com/office/2006/metadata/properties" ma:root="true" ma:fieldsID="8027f76409a7744adaa56f5bd1dd81da" ns3:_="" ns4:_="">
    <xsd:import namespace="af877c36-8383-436c-9ecd-405342538544"/>
    <xsd:import namespace="dbd2e254-d7ad-4de9-bad9-d1f2c15cd4d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877c36-8383-436c-9ecd-4053425385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bd2e254-d7ad-4de9-bad9-d1f2c15cd4d2" elementFormDefault="qualified">
    <xsd:import namespace="http://schemas.microsoft.com/office/2006/documentManagement/types"/>
    <xsd:import namespace="http://schemas.microsoft.com/office/infopath/2007/PartnerControls"/>
    <xsd:element name="SharedWithUsers" ma:index="14"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at med information" ma:internalName="SharedWithDetails" ma:readOnly="true">
      <xsd:simpleType>
        <xsd:restriction base="dms:Note">
          <xsd:maxLength value="255"/>
        </xsd:restriction>
      </xsd:simpleType>
    </xsd:element>
    <xsd:element name="SharingHintHash" ma:index="16"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3A17928-83DA-4404-BDBB-65126CA7ACCE}">
  <ds:schemaRefs>
    <ds:schemaRef ds:uri="http://schemas.microsoft.com/sharepoint/v3/contenttype/forms"/>
  </ds:schemaRefs>
</ds:datastoreItem>
</file>

<file path=customXml/itemProps2.xml><?xml version="1.0" encoding="utf-8"?>
<ds:datastoreItem xmlns:ds="http://schemas.openxmlformats.org/officeDocument/2006/customXml" ds:itemID="{EFA59630-B3FC-4537-A4F9-417808C9FB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877c36-8383-436c-9ecd-405342538544"/>
    <ds:schemaRef ds:uri="dbd2e254-d7ad-4de9-bad9-d1f2c15cd4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A372559-4098-42C0-8504-594E3320769C}">
  <ds:schemaRefs>
    <ds:schemaRef ds:uri="http://schemas.microsoft.com/office/2006/documentManagement/types"/>
    <ds:schemaRef ds:uri="http://schemas.openxmlformats.org/package/2006/metadata/core-properties"/>
    <ds:schemaRef ds:uri="http://schemas.microsoft.com/office/2006/metadata/properties"/>
    <ds:schemaRef ds:uri="http://purl.org/dc/terms/"/>
    <ds:schemaRef ds:uri="http://purl.org/dc/elements/1.1/"/>
    <ds:schemaRef ds:uri="dbd2e254-d7ad-4de9-bad9-d1f2c15cd4d2"/>
    <ds:schemaRef ds:uri="http://www.w3.org/XML/1998/namespace"/>
    <ds:schemaRef ds:uri="http://schemas.microsoft.com/office/infopath/2007/PartnerControls"/>
    <ds:schemaRef ds:uri="af877c36-8383-436c-9ecd-405342538544"/>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Vicore template_draft1 (003)</Template>
  <TotalTime>25832</TotalTime>
  <Words>1869</Words>
  <Application>Microsoft Office PowerPoint</Application>
  <PresentationFormat>On-screen Show (4:3)</PresentationFormat>
  <Paragraphs>322</Paragraphs>
  <Slides>27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Courier New</vt:lpstr>
      <vt:lpstr>Symbol</vt:lpstr>
      <vt:lpstr>Vicore</vt:lpstr>
      <vt:lpstr>Vicore Pharma AB</vt:lpstr>
      <vt:lpstr>PowerPoint Presentation</vt:lpstr>
      <vt:lpstr>PowerPoint Presentation</vt:lpstr>
      <vt:lpstr>Pipeline</vt:lpstr>
      <vt:lpstr>PowerPoint Presentation</vt:lpstr>
      <vt:lpstr>VP01</vt:lpstr>
      <vt:lpstr>PowerPoint Presentation</vt:lpstr>
      <vt:lpstr>PowerPoint Presentation</vt:lpstr>
      <vt:lpstr>PowerPoint Presentation</vt:lpstr>
      <vt:lpstr>IPF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Formatting Text</dc:title>
  <dc:creator>Marian Byrt</dc:creator>
  <cp:lastModifiedBy>Carl-Johan Dalsgaard</cp:lastModifiedBy>
  <cp:revision>725</cp:revision>
  <cp:lastPrinted>2020-03-03T11:54:20Z</cp:lastPrinted>
  <dcterms:created xsi:type="dcterms:W3CDTF">2019-02-19T10:22:38Z</dcterms:created>
  <dcterms:modified xsi:type="dcterms:W3CDTF">2020-08-27T09:23:51Z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0x010100421CB2E37EA61748ABEE3C9D2298C16E</vt:lpwstr>
  </property>
</Properties>
</file>