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26.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heme/theme4.xml" ContentType="application/vnd.openxmlformats-officedocument.theme+xml"/>
  <Override PartName="/ppt/tags/tag30.xml" ContentType="application/vnd.openxmlformats-officedocument.presentationml.tags+xml"/>
  <Override PartName="/ppt/tags/tag31.xml" ContentType="application/vnd.openxmlformats-officedocument.presentationml.tags+xml"/>
  <Override PartName="/ppt/notesSlides/notesSlide1.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2.xml" ContentType="application/vnd.openxmlformats-officedocument.presentationml.notesSlide+xml"/>
  <Override PartName="/ppt/tags/tag34.xml" ContentType="application/vnd.openxmlformats-officedocument.presentationml.tags+xml"/>
  <Override PartName="/ppt/notesSlides/notesSlide3.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7.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8.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9.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notesSlides/notesSlide10.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12.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13.xml" ContentType="application/vnd.openxmlformats-officedocument.presentationml.notesSlide+xml"/>
  <Override PartName="/ppt/charts/chart7.xml" ContentType="application/vnd.openxmlformats-officedocument.drawingml.chart+xml"/>
  <Override PartName="/ppt/tags/tag111.xml" ContentType="application/vnd.openxmlformats-officedocument.presentationml.tags+xml"/>
  <Override PartName="/ppt/notesSlides/notesSlide14.xml" ContentType="application/vnd.openxmlformats-officedocument.presentationml.notesSlide+xml"/>
  <Override PartName="/ppt/tags/tag11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4"/>
    <p:sldMasterId id="2147483653" r:id="rId5"/>
    <p:sldMasterId id="2147483892" r:id="rId6"/>
  </p:sldMasterIdLst>
  <p:notesMasterIdLst>
    <p:notesMasterId r:id="rId25"/>
  </p:notesMasterIdLst>
  <p:sldIdLst>
    <p:sldId id="270" r:id="rId7"/>
    <p:sldId id="273" r:id="rId8"/>
    <p:sldId id="278" r:id="rId9"/>
    <p:sldId id="1185" r:id="rId10"/>
    <p:sldId id="1175" r:id="rId11"/>
    <p:sldId id="445" r:id="rId12"/>
    <p:sldId id="1171" r:id="rId13"/>
    <p:sldId id="1179" r:id="rId14"/>
    <p:sldId id="1181" r:id="rId15"/>
    <p:sldId id="1172" r:id="rId16"/>
    <p:sldId id="354" r:id="rId17"/>
    <p:sldId id="1178" r:id="rId18"/>
    <p:sldId id="371" r:id="rId19"/>
    <p:sldId id="1180" r:id="rId20"/>
    <p:sldId id="370" r:id="rId21"/>
    <p:sldId id="1174" r:id="rId22"/>
    <p:sldId id="1182" r:id="rId23"/>
    <p:sldId id="345" r:id="rId24"/>
  </p:sldIdLst>
  <p:sldSz cx="9144000" cy="5143500" type="screen16x9"/>
  <p:notesSz cx="6797675" cy="9928225"/>
  <p:custDataLst>
    <p:tags r:id="rId26"/>
  </p:custDataLst>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441" userDrawn="1">
          <p15:clr>
            <a:srgbClr val="A4A3A4"/>
          </p15:clr>
        </p15:guide>
        <p15:guide id="2" pos="15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m Rönnlund" initials="TR" lastIdx="2" clrIdx="0">
    <p:extLst>
      <p:ext uri="{19B8F6BF-5375-455C-9EA6-DF929625EA0E}">
        <p15:presenceInfo xmlns:p15="http://schemas.microsoft.com/office/powerpoint/2012/main" userId="S-1-5-21-3463555585-1647496374-2521680887-4199" providerId="AD"/>
      </p:ext>
    </p:extLst>
  </p:cmAuthor>
  <p:cmAuthor id="2" name="Tom Rönnlund" initials="TR [2]" lastIdx="1" clrIdx="1">
    <p:extLst>
      <p:ext uri="{19B8F6BF-5375-455C-9EA6-DF929625EA0E}">
        <p15:presenceInfo xmlns:p15="http://schemas.microsoft.com/office/powerpoint/2012/main" userId="S::trd@probi.com::45c4b106-db06-4ef0-bba3-51e187f17b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005E7C"/>
    <a:srgbClr val="046992"/>
    <a:srgbClr val="D9531E"/>
    <a:srgbClr val="CA553A"/>
    <a:srgbClr val="008F00"/>
    <a:srgbClr val="C23832"/>
    <a:srgbClr val="E4E4E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F142F1-68B4-3BD3-A2D9-23EBD6B56953}" v="6" dt="2020-08-31T12:15:37.062"/>
    <p1510:client id="{CB63F2B2-ED1C-3572-5243-76BEE7878838}" v="56" dt="2020-08-31T13:51:11.8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61"/>
  </p:normalViewPr>
  <p:slideViewPr>
    <p:cSldViewPr snapToGrid="0">
      <p:cViewPr varScale="1">
        <p:scale>
          <a:sx n="138" d="100"/>
          <a:sy n="138" d="100"/>
        </p:scale>
        <p:origin x="756" y="108"/>
      </p:cViewPr>
      <p:guideLst>
        <p:guide orient="horz" pos="441"/>
        <p:guide pos="15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a Åkesson" userId="S::linda.akesson@probi.com::88dfb5f4-fcf3-46ae-aae6-7a75864765d8" providerId="AD" clId="Web-{CB63F2B2-ED1C-3572-5243-76BEE7878838}"/>
    <pc:docChg chg="modSld">
      <pc:chgData name="Linda Åkesson" userId="S::linda.akesson@probi.com::88dfb5f4-fcf3-46ae-aae6-7a75864765d8" providerId="AD" clId="Web-{CB63F2B2-ED1C-3572-5243-76BEE7878838}" dt="2020-08-31T13:51:11.831" v="55" actId="1076"/>
      <pc:docMkLst>
        <pc:docMk/>
      </pc:docMkLst>
      <pc:sldChg chg="modSp">
        <pc:chgData name="Linda Åkesson" userId="S::linda.akesson@probi.com::88dfb5f4-fcf3-46ae-aae6-7a75864765d8" providerId="AD" clId="Web-{CB63F2B2-ED1C-3572-5243-76BEE7878838}" dt="2020-08-31T13:50:10.251" v="41"/>
        <pc:sldMkLst>
          <pc:docMk/>
          <pc:sldMk cId="3565653439" sldId="278"/>
        </pc:sldMkLst>
        <pc:graphicFrameChg chg="mod modGraphic">
          <ac:chgData name="Linda Åkesson" userId="S::linda.akesson@probi.com::88dfb5f4-fcf3-46ae-aae6-7a75864765d8" providerId="AD" clId="Web-{CB63F2B2-ED1C-3572-5243-76BEE7878838}" dt="2020-08-31T13:50:10.251" v="41"/>
          <ac:graphicFrameMkLst>
            <pc:docMk/>
            <pc:sldMk cId="3565653439" sldId="278"/>
            <ac:graphicFrameMk id="6" creationId="{00000000-0000-0000-0000-000000000000}"/>
          </ac:graphicFrameMkLst>
        </pc:graphicFrameChg>
      </pc:sldChg>
      <pc:sldChg chg="modSp">
        <pc:chgData name="Linda Åkesson" userId="S::linda.akesson@probi.com::88dfb5f4-fcf3-46ae-aae6-7a75864765d8" providerId="AD" clId="Web-{CB63F2B2-ED1C-3572-5243-76BEE7878838}" dt="2020-08-31T13:51:11.831" v="55" actId="1076"/>
        <pc:sldMkLst>
          <pc:docMk/>
          <pc:sldMk cId="2542847760" sldId="345"/>
        </pc:sldMkLst>
        <pc:spChg chg="mod">
          <ac:chgData name="Linda Åkesson" userId="S::linda.akesson@probi.com::88dfb5f4-fcf3-46ae-aae6-7a75864765d8" providerId="AD" clId="Web-{CB63F2B2-ED1C-3572-5243-76BEE7878838}" dt="2020-08-31T13:51:11.831" v="55" actId="1076"/>
          <ac:spMkLst>
            <pc:docMk/>
            <pc:sldMk cId="2542847760" sldId="345"/>
            <ac:spMk id="7" creationId="{EC73A076-E7CE-494C-82F4-88CE1CCCCC3E}"/>
          </ac:spMkLst>
        </pc:spChg>
      </pc:sldChg>
      <pc:sldChg chg="modSp">
        <pc:chgData name="Linda Åkesson" userId="S::linda.akesson@probi.com::88dfb5f4-fcf3-46ae-aae6-7a75864765d8" providerId="AD" clId="Web-{CB63F2B2-ED1C-3572-5243-76BEE7878838}" dt="2020-08-31T13:15:22.608" v="10" actId="20577"/>
        <pc:sldMkLst>
          <pc:docMk/>
          <pc:sldMk cId="2420675740" sldId="1185"/>
        </pc:sldMkLst>
        <pc:spChg chg="mod">
          <ac:chgData name="Linda Åkesson" userId="S::linda.akesson@probi.com::88dfb5f4-fcf3-46ae-aae6-7a75864765d8" providerId="AD" clId="Web-{CB63F2B2-ED1C-3572-5243-76BEE7878838}" dt="2020-08-31T13:15:22.608" v="10" actId="20577"/>
          <ac:spMkLst>
            <pc:docMk/>
            <pc:sldMk cId="2420675740" sldId="1185"/>
            <ac:spMk id="14" creationId="{FFBB13A7-F9CB-5841-A849-60DA4980B181}"/>
          </ac:spMkLst>
        </pc:spChg>
      </pc:sldChg>
    </pc:docChg>
  </pc:docChgLst>
  <pc:docChgLst>
    <pc:chgData name="Linda Åkesson" userId="S::linda.akesson@probi.com::88dfb5f4-fcf3-46ae-aae6-7a75864765d8" providerId="AD" clId="Web-{A6F142F1-68B4-3BD3-A2D9-23EBD6B56953}"/>
    <pc:docChg chg="delSld modSld">
      <pc:chgData name="Linda Åkesson" userId="S::linda.akesson@probi.com::88dfb5f4-fcf3-46ae-aae6-7a75864765d8" providerId="AD" clId="Web-{A6F142F1-68B4-3BD3-A2D9-23EBD6B56953}" dt="2020-08-31T12:15:37.062" v="4"/>
      <pc:docMkLst>
        <pc:docMk/>
      </pc:docMkLst>
      <pc:sldChg chg="modSp">
        <pc:chgData name="Linda Åkesson" userId="S::linda.akesson@probi.com::88dfb5f4-fcf3-46ae-aae6-7a75864765d8" providerId="AD" clId="Web-{A6F142F1-68B4-3BD3-A2D9-23EBD6B56953}" dt="2020-08-31T12:15:34.671" v="3" actId="1076"/>
        <pc:sldMkLst>
          <pc:docMk/>
          <pc:sldMk cId="2542847760" sldId="345"/>
        </pc:sldMkLst>
        <pc:spChg chg="mod">
          <ac:chgData name="Linda Åkesson" userId="S::linda.akesson@probi.com::88dfb5f4-fcf3-46ae-aae6-7a75864765d8" providerId="AD" clId="Web-{A6F142F1-68B4-3BD3-A2D9-23EBD6B56953}" dt="2020-08-31T12:15:34.671" v="3" actId="1076"/>
          <ac:spMkLst>
            <pc:docMk/>
            <pc:sldMk cId="2542847760" sldId="345"/>
            <ac:spMk id="7" creationId="{EC73A076-E7CE-494C-82F4-88CE1CCCCC3E}"/>
          </ac:spMkLst>
        </pc:spChg>
      </pc:sldChg>
      <pc:sldChg chg="del">
        <pc:chgData name="Linda Åkesson" userId="S::linda.akesson@probi.com::88dfb5f4-fcf3-46ae-aae6-7a75864765d8" providerId="AD" clId="Web-{A6F142F1-68B4-3BD3-A2D9-23EBD6B56953}" dt="2020-08-31T12:15:37.062" v="4"/>
        <pc:sldMkLst>
          <pc:docMk/>
          <pc:sldMk cId="3967386692" sldId="1186"/>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3423423423423424E-2"/>
          <c:y val="6.0046189376443418E-2"/>
          <c:w val="0.95315315315315319"/>
          <c:h val="0.87990762124711319"/>
        </c:manualLayout>
      </c:layout>
      <c:barChart>
        <c:barDir val="col"/>
        <c:grouping val="stacked"/>
        <c:varyColors val="0"/>
        <c:ser>
          <c:idx val="0"/>
          <c:order val="0"/>
          <c:spPr>
            <a:solidFill>
              <a:schemeClr val="accent1"/>
            </a:solidFill>
            <a:ln>
              <a:noFill/>
            </a:ln>
          </c:spPr>
          <c:invertIfNegative val="0"/>
          <c:dPt>
            <c:idx val="5"/>
            <c:invertIfNegative val="0"/>
            <c:bubble3D val="0"/>
            <c:spPr>
              <a:solidFill>
                <a:schemeClr val="accent4"/>
              </a:solidFill>
              <a:ln>
                <a:noFill/>
              </a:ln>
            </c:spPr>
            <c:extLst>
              <c:ext xmlns:c16="http://schemas.microsoft.com/office/drawing/2014/chart" uri="{C3380CC4-5D6E-409C-BE32-E72D297353CC}">
                <c16:uniqueId val="{00000000-0DDA-4CA2-AB0C-058A6832B792}"/>
              </c:ext>
            </c:extLst>
          </c:dPt>
          <c:val>
            <c:numRef>
              <c:f>Sheet1!$A$1:$F$1</c:f>
              <c:numCache>
                <c:formatCode>General</c:formatCode>
                <c:ptCount val="6"/>
                <c:pt idx="0">
                  <c:v>6.1</c:v>
                </c:pt>
                <c:pt idx="5">
                  <c:v>7.4</c:v>
                </c:pt>
              </c:numCache>
            </c:numRef>
          </c:val>
          <c:extLst>
            <c:ext xmlns:c16="http://schemas.microsoft.com/office/drawing/2014/chart" uri="{C3380CC4-5D6E-409C-BE32-E72D297353CC}">
              <c16:uniqueId val="{00000001-0DDA-4CA2-AB0C-058A6832B792}"/>
            </c:ext>
          </c:extLst>
        </c:ser>
        <c:dLbls>
          <c:showLegendKey val="0"/>
          <c:showVal val="0"/>
          <c:showCatName val="0"/>
          <c:showSerName val="0"/>
          <c:showPercent val="0"/>
          <c:showBubbleSize val="0"/>
        </c:dLbls>
        <c:gapWidth val="0"/>
        <c:overlap val="100"/>
        <c:axId val="920226920"/>
        <c:axId val="1"/>
      </c:barChart>
      <c:catAx>
        <c:axId val="920226920"/>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7.4"/>
          <c:min val="0"/>
        </c:scaling>
        <c:delete val="1"/>
        <c:axPos val="l"/>
        <c:numFmt formatCode="General" sourceLinked="1"/>
        <c:majorTickMark val="out"/>
        <c:minorTickMark val="none"/>
        <c:tickLblPos val="nextTo"/>
        <c:crossAx val="920226920"/>
        <c:crosses val="min"/>
        <c:crossBetween val="between"/>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0368194281237758E-2"/>
          <c:y val="0.26526315789473681"/>
          <c:w val="0.95926361143752448"/>
          <c:h val="0.62526315789473685"/>
        </c:manualLayout>
      </c:layout>
      <c:barChart>
        <c:barDir val="col"/>
        <c:grouping val="stacked"/>
        <c:varyColors val="0"/>
        <c:ser>
          <c:idx val="0"/>
          <c:order val="0"/>
          <c:spPr>
            <a:solidFill>
              <a:schemeClr val="accent1"/>
            </a:solidFill>
            <a:ln>
              <a:noFill/>
            </a:ln>
          </c:spPr>
          <c:invertIfNegative val="0"/>
          <c:dPt>
            <c:idx val="0"/>
            <c:invertIfNegative val="0"/>
            <c:bubble3D val="0"/>
            <c:spPr>
              <a:solidFill>
                <a:schemeClr val="accent2"/>
              </a:solidFill>
              <a:ln>
                <a:noFill/>
              </a:ln>
            </c:spPr>
            <c:extLst>
              <c:ext xmlns:c16="http://schemas.microsoft.com/office/drawing/2014/chart" uri="{C3380CC4-5D6E-409C-BE32-E72D297353CC}">
                <c16:uniqueId val="{00000000-9408-4CEA-AA45-C27163B64EB5}"/>
              </c:ext>
            </c:extLst>
          </c:dPt>
          <c:dLbls>
            <c:dLbl>
              <c:idx val="0"/>
              <c:layout>
                <c:manualLayout>
                  <c:x val="0"/>
                  <c:y val="-0.42947368421052634"/>
                </c:manualLayout>
              </c:layout>
              <c:numFmt formatCode="#,##0;&quot;-&quot;#,##0" sourceLinked="0"/>
              <c:spPr>
                <a:noFill/>
                <a:ln>
                  <a:noFill/>
                </a:ln>
              </c:spPr>
              <c:txPr>
                <a:bodyPr wrap="none"/>
                <a:lstStyle/>
                <a:p>
                  <a:pPr>
                    <a:defRPr sz="10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9408-4CEA-AA45-C27163B64EB5}"/>
                </c:ext>
              </c:extLst>
            </c:dLbl>
            <c:dLbl>
              <c:idx val="1"/>
              <c:layout>
                <c:manualLayout>
                  <c:x val="0"/>
                  <c:y val="-0.44842105263157894"/>
                </c:manualLayout>
              </c:layout>
              <c:numFmt formatCode="#,##0;&quot;-&quot;#,##0" sourceLinked="0"/>
              <c:spPr>
                <a:noFill/>
                <a:ln>
                  <a:noFill/>
                </a:ln>
              </c:spPr>
              <c:txPr>
                <a:bodyPr wrap="none"/>
                <a:lstStyle/>
                <a:p>
                  <a:pPr>
                    <a:defRPr sz="10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9408-4CEA-AA45-C27163B64EB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318.45999999999998</c:v>
                </c:pt>
                <c:pt idx="1">
                  <c:v>337.75</c:v>
                </c:pt>
              </c:numCache>
            </c:numRef>
          </c:val>
          <c:extLst>
            <c:ext xmlns:c16="http://schemas.microsoft.com/office/drawing/2014/chart" uri="{C3380CC4-5D6E-409C-BE32-E72D297353CC}">
              <c16:uniqueId val="{00000002-9408-4CEA-AA45-C27163B64EB5}"/>
            </c:ext>
          </c:extLst>
        </c:ser>
        <c:dLbls>
          <c:showLegendKey val="0"/>
          <c:showVal val="0"/>
          <c:showCatName val="0"/>
          <c:showSerName val="0"/>
          <c:showPercent val="0"/>
          <c:showBubbleSize val="0"/>
        </c:dLbls>
        <c:gapWidth val="285"/>
        <c:overlap val="100"/>
        <c:axId val="886014672"/>
        <c:axId val="1"/>
      </c:barChart>
      <c:catAx>
        <c:axId val="886014672"/>
        <c:scaling>
          <c:orientation val="minMax"/>
        </c:scaling>
        <c:delete val="0"/>
        <c:axPos val="b"/>
        <c:majorGridlines>
          <c:spPr>
            <a:ln>
              <a:noFill/>
            </a:ln>
          </c:spPr>
        </c:majorGridlines>
        <c:majorTickMark val="none"/>
        <c:minorTickMark val="none"/>
        <c:tickLblPos val="none"/>
        <c:spPr>
          <a:ln w="9525" algn="ctr">
            <a:solidFill>
              <a:schemeClr val="bg2"/>
            </a:solidFill>
            <a:prstDash val="solid"/>
          </a:ln>
        </c:spPr>
        <c:crossAx val="1"/>
        <c:crosses val="min"/>
        <c:auto val="0"/>
        <c:lblAlgn val="ctr"/>
        <c:lblOffset val="100"/>
        <c:noMultiLvlLbl val="0"/>
      </c:catAx>
      <c:valAx>
        <c:axId val="1"/>
        <c:scaling>
          <c:orientation val="minMax"/>
          <c:max val="337.75"/>
          <c:min val="0"/>
        </c:scaling>
        <c:delete val="1"/>
        <c:axPos val="l"/>
        <c:numFmt formatCode="General" sourceLinked="1"/>
        <c:majorTickMark val="out"/>
        <c:minorTickMark val="none"/>
        <c:tickLblPos val="nextTo"/>
        <c:crossAx val="886014672"/>
        <c:crosses val="min"/>
        <c:crossBetween val="between"/>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0368194281237758E-2"/>
          <c:y val="0.2437137330754352"/>
          <c:w val="0.95926361143752448"/>
          <c:h val="0.65570599613152802"/>
        </c:manualLayout>
      </c:layout>
      <c:barChart>
        <c:barDir val="col"/>
        <c:grouping val="stacked"/>
        <c:varyColors val="0"/>
        <c:ser>
          <c:idx val="0"/>
          <c:order val="0"/>
          <c:spPr>
            <a:solidFill>
              <a:schemeClr val="accent1"/>
            </a:solidFill>
            <a:ln>
              <a:noFill/>
            </a:ln>
          </c:spPr>
          <c:invertIfNegative val="0"/>
          <c:dPt>
            <c:idx val="0"/>
            <c:invertIfNegative val="0"/>
            <c:bubble3D val="0"/>
            <c:spPr>
              <a:solidFill>
                <a:schemeClr val="accent2"/>
              </a:solidFill>
              <a:ln>
                <a:noFill/>
              </a:ln>
            </c:spPr>
            <c:extLst>
              <c:ext xmlns:c16="http://schemas.microsoft.com/office/drawing/2014/chart" uri="{C3380CC4-5D6E-409C-BE32-E72D297353CC}">
                <c16:uniqueId val="{00000000-C5BC-48D2-B778-F46A5F558EAE}"/>
              </c:ext>
            </c:extLst>
          </c:dPt>
          <c:dLbls>
            <c:dLbl>
              <c:idx val="0"/>
              <c:layout>
                <c:manualLayout>
                  <c:x val="0"/>
                  <c:y val="-0.44100580270793038"/>
                </c:manualLayout>
              </c:layout>
              <c:numFmt formatCode="#,##0;&quot;-&quot;#,##0" sourceLinked="0"/>
              <c:spPr>
                <a:noFill/>
                <a:ln>
                  <a:noFill/>
                </a:ln>
              </c:spPr>
              <c:txPr>
                <a:bodyPr wrap="none"/>
                <a:lstStyle/>
                <a:p>
                  <a:pPr>
                    <a:defRPr sz="10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C5BC-48D2-B778-F46A5F558EAE}"/>
                </c:ext>
              </c:extLst>
            </c:dLbl>
            <c:dLbl>
              <c:idx val="1"/>
              <c:layout>
                <c:manualLayout>
                  <c:x val="0"/>
                  <c:y val="-0.45067698259187622"/>
                </c:manualLayout>
              </c:layout>
              <c:numFmt formatCode="#,##0;&quot;-&quot;#,##0" sourceLinked="0"/>
              <c:spPr>
                <a:noFill/>
                <a:ln>
                  <a:noFill/>
                </a:ln>
              </c:spPr>
              <c:txPr>
                <a:bodyPr wrap="none"/>
                <a:lstStyle/>
                <a:p>
                  <a:pPr>
                    <a:defRPr sz="10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C5BC-48D2-B778-F46A5F558EA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85</c:v>
                </c:pt>
                <c:pt idx="1">
                  <c:v>88</c:v>
                </c:pt>
              </c:numCache>
            </c:numRef>
          </c:val>
          <c:extLst>
            <c:ext xmlns:c16="http://schemas.microsoft.com/office/drawing/2014/chart" uri="{C3380CC4-5D6E-409C-BE32-E72D297353CC}">
              <c16:uniqueId val="{00000002-C5BC-48D2-B778-F46A5F558EAE}"/>
            </c:ext>
          </c:extLst>
        </c:ser>
        <c:dLbls>
          <c:showLegendKey val="0"/>
          <c:showVal val="0"/>
          <c:showCatName val="0"/>
          <c:showSerName val="0"/>
          <c:showPercent val="0"/>
          <c:showBubbleSize val="0"/>
        </c:dLbls>
        <c:gapWidth val="285"/>
        <c:overlap val="100"/>
        <c:axId val="1200279896"/>
        <c:axId val="1"/>
      </c:barChart>
      <c:catAx>
        <c:axId val="1200279896"/>
        <c:scaling>
          <c:orientation val="minMax"/>
        </c:scaling>
        <c:delete val="0"/>
        <c:axPos val="b"/>
        <c:majorGridlines>
          <c:spPr>
            <a:ln>
              <a:noFill/>
            </a:ln>
          </c:spPr>
        </c:majorGridlines>
        <c:majorTickMark val="none"/>
        <c:minorTickMark val="none"/>
        <c:tickLblPos val="none"/>
        <c:spPr>
          <a:ln w="9525" algn="ctr">
            <a:solidFill>
              <a:schemeClr val="bg2"/>
            </a:solidFill>
            <a:prstDash val="solid"/>
          </a:ln>
        </c:spPr>
        <c:crossAx val="1"/>
        <c:crosses val="min"/>
        <c:auto val="0"/>
        <c:lblAlgn val="ctr"/>
        <c:lblOffset val="100"/>
        <c:noMultiLvlLbl val="0"/>
      </c:catAx>
      <c:valAx>
        <c:axId val="1"/>
        <c:scaling>
          <c:orientation val="minMax"/>
          <c:max val="88"/>
          <c:min val="0"/>
        </c:scaling>
        <c:delete val="1"/>
        <c:axPos val="l"/>
        <c:numFmt formatCode="General" sourceLinked="1"/>
        <c:majorTickMark val="out"/>
        <c:minorTickMark val="none"/>
        <c:tickLblPos val="nextTo"/>
        <c:crossAx val="1200279896"/>
        <c:crosses val="min"/>
        <c:crossBetween val="between"/>
      </c:valAx>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726382770435635E-2"/>
          <c:y val="0.16609392898052694"/>
          <c:w val="0.97454723445912883"/>
          <c:h val="0.77434135166093931"/>
        </c:manualLayout>
      </c:layout>
      <c:barChart>
        <c:barDir val="col"/>
        <c:grouping val="stacked"/>
        <c:varyColors val="0"/>
        <c:ser>
          <c:idx val="0"/>
          <c:order val="0"/>
          <c:spPr>
            <a:solidFill>
              <a:schemeClr val="accent1"/>
            </a:solidFill>
            <a:ln>
              <a:noFill/>
            </a:ln>
          </c:spPr>
          <c:invertIfNegative val="0"/>
          <c:dPt>
            <c:idx val="0"/>
            <c:invertIfNegative val="0"/>
            <c:bubble3D val="0"/>
            <c:spPr>
              <a:solidFill>
                <a:schemeClr val="accent2"/>
              </a:solidFill>
              <a:ln>
                <a:noFill/>
              </a:ln>
            </c:spPr>
            <c:extLst>
              <c:ext xmlns:c16="http://schemas.microsoft.com/office/drawing/2014/chart" uri="{C3380CC4-5D6E-409C-BE32-E72D297353CC}">
                <c16:uniqueId val="{00000000-E77F-46EE-A3A7-4BCCC574006F}"/>
              </c:ext>
            </c:extLst>
          </c:dPt>
          <c:dPt>
            <c:idx val="2"/>
            <c:invertIfNegative val="0"/>
            <c:bubble3D val="0"/>
            <c:spPr>
              <a:solidFill>
                <a:schemeClr val="accent2"/>
              </a:solidFill>
              <a:ln>
                <a:noFill/>
              </a:ln>
            </c:spPr>
            <c:extLst>
              <c:ext xmlns:c16="http://schemas.microsoft.com/office/drawing/2014/chart" uri="{C3380CC4-5D6E-409C-BE32-E72D297353CC}">
                <c16:uniqueId val="{00000001-E77F-46EE-A3A7-4BCCC574006F}"/>
              </c:ext>
            </c:extLst>
          </c:dPt>
          <c:dPt>
            <c:idx val="4"/>
            <c:invertIfNegative val="0"/>
            <c:bubble3D val="0"/>
            <c:spPr>
              <a:solidFill>
                <a:schemeClr val="accent2"/>
              </a:solidFill>
              <a:ln>
                <a:noFill/>
              </a:ln>
            </c:spPr>
            <c:extLst>
              <c:ext xmlns:c16="http://schemas.microsoft.com/office/drawing/2014/chart" uri="{C3380CC4-5D6E-409C-BE32-E72D297353CC}">
                <c16:uniqueId val="{00000002-E77F-46EE-A3A7-4BCCC574006F}"/>
              </c:ext>
            </c:extLst>
          </c:dPt>
          <c:dLbls>
            <c:dLbl>
              <c:idx val="0"/>
              <c:layout>
                <c:manualLayout>
                  <c:x val="0"/>
                  <c:y val="-0.45017182130584193"/>
                </c:manualLayout>
              </c:layout>
              <c:numFmt formatCode="#,##0;&quot;-&quot;#,##0" sourceLinked="0"/>
              <c:spPr>
                <a:noFill/>
                <a:ln>
                  <a:noFill/>
                </a:ln>
              </c:spPr>
              <c:txPr>
                <a:bodyPr wrap="none"/>
                <a:lstStyle/>
                <a:p>
                  <a:pPr>
                    <a:defRPr sz="12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E77F-46EE-A3A7-4BCCC574006F}"/>
                </c:ext>
              </c:extLst>
            </c:dLbl>
            <c:dLbl>
              <c:idx val="1"/>
              <c:layout>
                <c:manualLayout>
                  <c:x val="0"/>
                  <c:y val="-0.47193585337915234"/>
                </c:manualLayout>
              </c:layout>
              <c:numFmt formatCode="#,##0;&quot;-&quot;#,##0" sourceLinked="0"/>
              <c:spPr>
                <a:noFill/>
                <a:ln>
                  <a:noFill/>
                </a:ln>
              </c:spPr>
              <c:txPr>
                <a:bodyPr wrap="none"/>
                <a:lstStyle/>
                <a:p>
                  <a:pPr>
                    <a:defRPr sz="12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E77F-46EE-A3A7-4BCCC574006F}"/>
                </c:ext>
              </c:extLst>
            </c:dLbl>
            <c:dLbl>
              <c:idx val="2"/>
              <c:layout>
                <c:manualLayout>
                  <c:x val="0"/>
                  <c:y val="-0.18556701030927836"/>
                </c:manualLayout>
              </c:layout>
              <c:numFmt formatCode="#,##0;&quot;-&quot;#,##0" sourceLinked="0"/>
              <c:spPr>
                <a:noFill/>
                <a:ln>
                  <a:noFill/>
                </a:ln>
              </c:spPr>
              <c:txPr>
                <a:bodyPr wrap="none"/>
                <a:lstStyle/>
                <a:p>
                  <a:pPr>
                    <a:defRPr sz="12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E77F-46EE-A3A7-4BCCC574006F}"/>
                </c:ext>
              </c:extLst>
            </c:dLbl>
            <c:dLbl>
              <c:idx val="3"/>
              <c:layout>
                <c:manualLayout>
                  <c:x val="0"/>
                  <c:y val="-0.18327605956471935"/>
                </c:manualLayout>
              </c:layout>
              <c:numFmt formatCode="#,##0;&quot;-&quot;#,##0" sourceLinked="0"/>
              <c:spPr>
                <a:noFill/>
                <a:ln>
                  <a:noFill/>
                </a:ln>
              </c:spPr>
              <c:txPr>
                <a:bodyPr wrap="none"/>
                <a:lstStyle/>
                <a:p>
                  <a:pPr>
                    <a:defRPr sz="12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77F-46EE-A3A7-4BCCC574006F}"/>
                </c:ext>
              </c:extLst>
            </c:dLbl>
            <c:dLbl>
              <c:idx val="4"/>
              <c:layout>
                <c:manualLayout>
                  <c:x val="0"/>
                  <c:y val="-0.12485681557846506"/>
                </c:manualLayout>
              </c:layout>
              <c:numFmt formatCode="#,##0;&quot;-&quot;#,##0" sourceLinked="0"/>
              <c:spPr>
                <a:noFill/>
                <a:ln>
                  <a:noFill/>
                </a:ln>
              </c:spPr>
              <c:txPr>
                <a:bodyPr wrap="none"/>
                <a:lstStyle/>
                <a:p>
                  <a:pPr>
                    <a:defRPr sz="12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E77F-46EE-A3A7-4BCCC574006F}"/>
                </c:ext>
              </c:extLst>
            </c:dLbl>
            <c:dLbl>
              <c:idx val="5"/>
              <c:layout>
                <c:manualLayout>
                  <c:x val="0"/>
                  <c:y val="-0.13402061855670103"/>
                </c:manualLayout>
              </c:layout>
              <c:numFmt formatCode="#,##0;&quot;-&quot;#,##0" sourceLinked="0"/>
              <c:spPr>
                <a:noFill/>
                <a:ln>
                  <a:noFill/>
                </a:ln>
              </c:spPr>
              <c:txPr>
                <a:bodyPr wrap="none"/>
                <a:lstStyle/>
                <a:p>
                  <a:pPr>
                    <a:defRPr sz="12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E77F-46EE-A3A7-4BCCC574006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Sheet1!$A$1:$F$1</c:f>
              <c:numCache>
                <c:formatCode>General</c:formatCode>
                <c:ptCount val="6"/>
                <c:pt idx="0">
                  <c:v>229.6</c:v>
                </c:pt>
                <c:pt idx="1">
                  <c:v>243.7</c:v>
                </c:pt>
                <c:pt idx="2">
                  <c:v>63.6</c:v>
                </c:pt>
                <c:pt idx="3">
                  <c:v>62.5</c:v>
                </c:pt>
                <c:pt idx="4">
                  <c:v>25.3</c:v>
                </c:pt>
                <c:pt idx="5">
                  <c:v>31.5</c:v>
                </c:pt>
              </c:numCache>
            </c:numRef>
          </c:val>
          <c:extLst>
            <c:ext xmlns:c16="http://schemas.microsoft.com/office/drawing/2014/chart" uri="{C3380CC4-5D6E-409C-BE32-E72D297353CC}">
              <c16:uniqueId val="{00000006-E77F-46EE-A3A7-4BCCC574006F}"/>
            </c:ext>
          </c:extLst>
        </c:ser>
        <c:dLbls>
          <c:showLegendKey val="0"/>
          <c:showVal val="0"/>
          <c:showCatName val="0"/>
          <c:showSerName val="0"/>
          <c:showPercent val="0"/>
          <c:showBubbleSize val="0"/>
        </c:dLbls>
        <c:gapWidth val="150"/>
        <c:overlap val="100"/>
        <c:axId val="579692632"/>
        <c:axId val="1"/>
      </c:barChart>
      <c:catAx>
        <c:axId val="579692632"/>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243.7"/>
          <c:min val="0"/>
        </c:scaling>
        <c:delete val="1"/>
        <c:axPos val="l"/>
        <c:numFmt formatCode="General" sourceLinked="1"/>
        <c:majorTickMark val="out"/>
        <c:minorTickMark val="none"/>
        <c:tickLblPos val="nextTo"/>
        <c:crossAx val="579692632"/>
        <c:crosses val="min"/>
        <c:crossBetween val="between"/>
      </c:valAx>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726382770435635E-2"/>
          <c:y val="0.26126126126126126"/>
          <c:w val="0.97454723445912883"/>
          <c:h val="0.64504504504504501"/>
        </c:manualLayout>
      </c:layout>
      <c:barChart>
        <c:barDir val="col"/>
        <c:grouping val="stacked"/>
        <c:varyColors val="0"/>
        <c:ser>
          <c:idx val="0"/>
          <c:order val="0"/>
          <c:spPr>
            <a:solidFill>
              <a:schemeClr val="accent1"/>
            </a:solidFill>
            <a:ln>
              <a:noFill/>
            </a:ln>
          </c:spPr>
          <c:invertIfNegative val="0"/>
          <c:dPt>
            <c:idx val="0"/>
            <c:invertIfNegative val="0"/>
            <c:bubble3D val="0"/>
            <c:spPr>
              <a:solidFill>
                <a:schemeClr val="accent2"/>
              </a:solidFill>
              <a:ln>
                <a:noFill/>
              </a:ln>
            </c:spPr>
            <c:extLst>
              <c:ext xmlns:c16="http://schemas.microsoft.com/office/drawing/2014/chart" uri="{C3380CC4-5D6E-409C-BE32-E72D297353CC}">
                <c16:uniqueId val="{00000000-0EDF-4F4E-A51D-3F392344D3FD}"/>
              </c:ext>
            </c:extLst>
          </c:dPt>
          <c:dPt>
            <c:idx val="2"/>
            <c:invertIfNegative val="0"/>
            <c:bubble3D val="0"/>
            <c:spPr>
              <a:solidFill>
                <a:schemeClr val="accent2"/>
              </a:solidFill>
              <a:ln>
                <a:noFill/>
              </a:ln>
            </c:spPr>
            <c:extLst>
              <c:ext xmlns:c16="http://schemas.microsoft.com/office/drawing/2014/chart" uri="{C3380CC4-5D6E-409C-BE32-E72D297353CC}">
                <c16:uniqueId val="{00000001-0EDF-4F4E-A51D-3F392344D3FD}"/>
              </c:ext>
            </c:extLst>
          </c:dPt>
          <c:dPt>
            <c:idx val="4"/>
            <c:invertIfNegative val="0"/>
            <c:bubble3D val="0"/>
            <c:spPr>
              <a:solidFill>
                <a:schemeClr val="accent2"/>
              </a:solidFill>
              <a:ln>
                <a:noFill/>
              </a:ln>
            </c:spPr>
            <c:extLst>
              <c:ext xmlns:c16="http://schemas.microsoft.com/office/drawing/2014/chart" uri="{C3380CC4-5D6E-409C-BE32-E72D297353CC}">
                <c16:uniqueId val="{00000002-0EDF-4F4E-A51D-3F392344D3FD}"/>
              </c:ext>
            </c:extLst>
          </c:dPt>
          <c:dLbls>
            <c:dLbl>
              <c:idx val="0"/>
              <c:layout>
                <c:manualLayout>
                  <c:x val="0"/>
                  <c:y val="-0.45585585585585586"/>
                </c:manualLayout>
              </c:layout>
              <c:numFmt formatCode="#,##0;&quot;-&quot;#,##0" sourceLinked="0"/>
              <c:spPr>
                <a:noFill/>
                <a:ln>
                  <a:noFill/>
                </a:ln>
              </c:spPr>
              <c:txPr>
                <a:bodyPr wrap="none"/>
                <a:lstStyle/>
                <a:p>
                  <a:pPr>
                    <a:defRPr sz="12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EDF-4F4E-A51D-3F392344D3FD}"/>
                </c:ext>
              </c:extLst>
            </c:dLbl>
            <c:dLbl>
              <c:idx val="1"/>
              <c:layout>
                <c:manualLayout>
                  <c:x val="0"/>
                  <c:y val="-0.44864864864864867"/>
                </c:manualLayout>
              </c:layout>
              <c:numFmt formatCode="#,##0;&quot;-&quot;#,##0" sourceLinked="0"/>
              <c:spPr>
                <a:noFill/>
                <a:ln>
                  <a:noFill/>
                </a:ln>
              </c:spPr>
              <c:txPr>
                <a:bodyPr wrap="none"/>
                <a:lstStyle/>
                <a:p>
                  <a:pPr>
                    <a:defRPr sz="12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EDF-4F4E-A51D-3F392344D3FD}"/>
                </c:ext>
              </c:extLst>
            </c:dLbl>
            <c:dLbl>
              <c:idx val="2"/>
              <c:layout>
                <c:manualLayout>
                  <c:x val="0"/>
                  <c:y val="-0.27747747747747747"/>
                </c:manualLayout>
              </c:layout>
              <c:numFmt formatCode="#,##0;&quot;-&quot;#,##0" sourceLinked="0"/>
              <c:spPr>
                <a:noFill/>
                <a:ln>
                  <a:noFill/>
                </a:ln>
              </c:spPr>
              <c:txPr>
                <a:bodyPr wrap="none"/>
                <a:lstStyle/>
                <a:p>
                  <a:pPr>
                    <a:defRPr sz="12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EDF-4F4E-A51D-3F392344D3FD}"/>
                </c:ext>
              </c:extLst>
            </c:dLbl>
            <c:dLbl>
              <c:idx val="3"/>
              <c:layout>
                <c:manualLayout>
                  <c:x val="0"/>
                  <c:y val="-0.26306306306306304"/>
                </c:manualLayout>
              </c:layout>
              <c:numFmt formatCode="#,##0;&quot;-&quot;#,##0" sourceLinked="0"/>
              <c:spPr>
                <a:noFill/>
                <a:ln>
                  <a:noFill/>
                </a:ln>
              </c:spPr>
              <c:txPr>
                <a:bodyPr wrap="none"/>
                <a:lstStyle/>
                <a:p>
                  <a:pPr>
                    <a:defRPr sz="12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0EDF-4F4E-A51D-3F392344D3FD}"/>
                </c:ext>
              </c:extLst>
            </c:dLbl>
            <c:dLbl>
              <c:idx val="4"/>
              <c:layout>
                <c:manualLayout>
                  <c:x val="0"/>
                  <c:y val="-0.1891891891891892"/>
                </c:manualLayout>
              </c:layout>
              <c:numFmt formatCode="#,##0;&quot;-&quot;#,##0" sourceLinked="0"/>
              <c:spPr>
                <a:noFill/>
                <a:ln>
                  <a:noFill/>
                </a:ln>
              </c:spPr>
              <c:txPr>
                <a:bodyPr wrap="none"/>
                <a:lstStyle/>
                <a:p>
                  <a:pPr>
                    <a:defRPr sz="12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EDF-4F4E-A51D-3F392344D3FD}"/>
                </c:ext>
              </c:extLst>
            </c:dLbl>
            <c:dLbl>
              <c:idx val="5"/>
              <c:layout>
                <c:manualLayout>
                  <c:x val="0"/>
                  <c:y val="-0.19279279279279279"/>
                </c:manualLayout>
              </c:layout>
              <c:numFmt formatCode="#,##0;&quot;-&quot;#,##0" sourceLinked="0"/>
              <c:spPr>
                <a:noFill/>
                <a:ln>
                  <a:noFill/>
                </a:ln>
              </c:spPr>
              <c:txPr>
                <a:bodyPr wrap="none"/>
                <a:lstStyle/>
                <a:p>
                  <a:pPr>
                    <a:defRPr sz="12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EDF-4F4E-A51D-3F392344D3F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Sheet1!$A$1:$F$1</c:f>
              <c:numCache>
                <c:formatCode>General</c:formatCode>
                <c:ptCount val="6"/>
                <c:pt idx="0">
                  <c:v>91.2</c:v>
                </c:pt>
                <c:pt idx="1">
                  <c:v>88.9</c:v>
                </c:pt>
                <c:pt idx="2">
                  <c:v>40.799999999999997</c:v>
                </c:pt>
                <c:pt idx="3">
                  <c:v>36.799999999999997</c:v>
                </c:pt>
                <c:pt idx="4">
                  <c:v>15.8</c:v>
                </c:pt>
                <c:pt idx="5">
                  <c:v>16.8</c:v>
                </c:pt>
              </c:numCache>
            </c:numRef>
          </c:val>
          <c:extLst>
            <c:ext xmlns:c16="http://schemas.microsoft.com/office/drawing/2014/chart" uri="{C3380CC4-5D6E-409C-BE32-E72D297353CC}">
              <c16:uniqueId val="{00000006-0EDF-4F4E-A51D-3F392344D3FD}"/>
            </c:ext>
          </c:extLst>
        </c:ser>
        <c:dLbls>
          <c:showLegendKey val="0"/>
          <c:showVal val="0"/>
          <c:showCatName val="0"/>
          <c:showSerName val="0"/>
          <c:showPercent val="0"/>
          <c:showBubbleSize val="0"/>
        </c:dLbls>
        <c:gapWidth val="150"/>
        <c:overlap val="100"/>
        <c:axId val="987229000"/>
        <c:axId val="1"/>
      </c:barChart>
      <c:catAx>
        <c:axId val="987229000"/>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91.2"/>
          <c:min val="0"/>
        </c:scaling>
        <c:delete val="1"/>
        <c:axPos val="l"/>
        <c:numFmt formatCode="General" sourceLinked="1"/>
        <c:majorTickMark val="out"/>
        <c:minorTickMark val="none"/>
        <c:tickLblPos val="nextTo"/>
        <c:crossAx val="987229000"/>
        <c:crosses val="min"/>
        <c:crossBetween val="between"/>
      </c:valAx>
    </c:plotArea>
    <c:plotVisOnly val="0"/>
    <c:dispBlanksAs val="gap"/>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726382770435635E-2"/>
          <c:y val="0.45217391304347826"/>
          <c:w val="0.97454723445912883"/>
          <c:h val="9.5652173913043481E-2"/>
        </c:manualLayout>
      </c:layout>
      <c:barChart>
        <c:barDir val="col"/>
        <c:grouping val="stacked"/>
        <c:varyColors val="0"/>
        <c:ser>
          <c:idx val="0"/>
          <c:order val="0"/>
          <c:spPr>
            <a:solidFill>
              <a:srgbClr val="FFFFFF"/>
            </a:solidFill>
            <a:ln w="9525" algn="ctr">
              <a:solidFill>
                <a:schemeClr val="bg1"/>
              </a:solidFill>
              <a:prstDash val="solid"/>
            </a:ln>
          </c:spPr>
          <c:invertIfNegative val="0"/>
          <c:dPt>
            <c:idx val="0"/>
            <c:invertIfNegative val="0"/>
            <c:bubble3D val="0"/>
            <c:spPr>
              <a:solidFill>
                <a:srgbClr val="FFFFFF"/>
              </a:solidFill>
              <a:ln>
                <a:noFill/>
              </a:ln>
            </c:spPr>
            <c:extLst>
              <c:ext xmlns:c16="http://schemas.microsoft.com/office/drawing/2014/chart" uri="{C3380CC4-5D6E-409C-BE32-E72D297353CC}">
                <c16:uniqueId val="{00000000-8B5A-4647-896C-1E2275391BBE}"/>
              </c:ext>
            </c:extLst>
          </c:dPt>
          <c:val>
            <c:numRef>
              <c:f>Sheet1!$A$1:$F$1</c:f>
              <c:numCache>
                <c:formatCode>General</c:formatCode>
                <c:ptCount val="6"/>
                <c:pt idx="0">
                  <c:v>37</c:v>
                </c:pt>
                <c:pt idx="1">
                  <c:v>40</c:v>
                </c:pt>
                <c:pt idx="2">
                  <c:v>64</c:v>
                </c:pt>
                <c:pt idx="3">
                  <c:v>59</c:v>
                </c:pt>
                <c:pt idx="4">
                  <c:v>62</c:v>
                </c:pt>
                <c:pt idx="5">
                  <c:v>53</c:v>
                </c:pt>
              </c:numCache>
            </c:numRef>
          </c:val>
          <c:extLst>
            <c:ext xmlns:c16="http://schemas.microsoft.com/office/drawing/2014/chart" uri="{C3380CC4-5D6E-409C-BE32-E72D297353CC}">
              <c16:uniqueId val="{00000001-8B5A-4647-896C-1E2275391BBE}"/>
            </c:ext>
          </c:extLst>
        </c:ser>
        <c:dLbls>
          <c:showLegendKey val="0"/>
          <c:showVal val="0"/>
          <c:showCatName val="0"/>
          <c:showSerName val="0"/>
          <c:showPercent val="0"/>
          <c:showBubbleSize val="0"/>
        </c:dLbls>
        <c:gapWidth val="80"/>
        <c:overlap val="100"/>
        <c:axId val="885213840"/>
        <c:axId val="1"/>
      </c:barChart>
      <c:catAx>
        <c:axId val="885213840"/>
        <c:scaling>
          <c:orientation val="minMax"/>
        </c:scaling>
        <c:delete val="0"/>
        <c:axPos val="b"/>
        <c:majorGridlines>
          <c:spPr>
            <a:ln>
              <a:noFill/>
            </a:ln>
          </c:spPr>
        </c:majorGridlines>
        <c:majorTickMark val="none"/>
        <c:minorTickMark val="none"/>
        <c:tickLblPos val="none"/>
        <c:spPr>
          <a:ln w="9525" algn="ctr">
            <a:solidFill>
              <a:schemeClr val="bg1"/>
            </a:solidFill>
            <a:prstDash val="solid"/>
          </a:ln>
        </c:spPr>
        <c:crossAx val="1"/>
        <c:crosses val="min"/>
        <c:auto val="0"/>
        <c:lblAlgn val="ctr"/>
        <c:lblOffset val="100"/>
        <c:noMultiLvlLbl val="0"/>
      </c:catAx>
      <c:valAx>
        <c:axId val="1"/>
        <c:scaling>
          <c:orientation val="minMax"/>
          <c:max val="64"/>
          <c:min val="0"/>
        </c:scaling>
        <c:delete val="1"/>
        <c:axPos val="l"/>
        <c:numFmt formatCode="General" sourceLinked="1"/>
        <c:majorTickMark val="out"/>
        <c:minorTickMark val="none"/>
        <c:tickLblPos val="nextTo"/>
        <c:crossAx val="885213840"/>
        <c:crosses val="min"/>
        <c:crossBetween val="between"/>
      </c:valAx>
    </c:plotArea>
    <c:plotVisOnly val="0"/>
    <c:dispBlanksAs val="gap"/>
    <c:showDLblsOverMax val="1"/>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3214285714285715E-2"/>
          <c:y val="3.4852546916890083E-2"/>
          <c:w val="0.95357142857142851"/>
          <c:h val="0.9302949061662199"/>
        </c:manualLayout>
      </c:layout>
      <c:barChart>
        <c:barDir val="col"/>
        <c:grouping val="stacked"/>
        <c:varyColors val="0"/>
        <c:ser>
          <c:idx val="0"/>
          <c:order val="0"/>
          <c:spPr>
            <a:solidFill>
              <a:schemeClr val="accent2"/>
            </a:solidFill>
            <a:ln>
              <a:noFill/>
            </a:ln>
          </c:spPr>
          <c:invertIfNegative val="0"/>
          <c:dLbls>
            <c:dLbl>
              <c:idx val="0"/>
              <c:layout>
                <c:manualLayout>
                  <c:x val="0"/>
                  <c:y val="0"/>
                </c:manualLayout>
              </c:layout>
              <c:numFmt formatCode="#,##0;&quot;-&quot;#,##0" sourceLinked="0"/>
              <c:spPr>
                <a:noFill/>
                <a:ln>
                  <a:noFill/>
                </a:ln>
              </c:spPr>
              <c:txPr>
                <a:bodyPr wrap="none"/>
                <a:lstStyle/>
                <a:p>
                  <a:pPr>
                    <a:defRPr sz="1400">
                      <a:solidFill>
                        <a:srgbClr val="000000"/>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E1F-45E7-9B19-30D2AE57004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419</c:v>
                </c:pt>
                <c:pt idx="1">
                  <c:v>84</c:v>
                </c:pt>
              </c:numCache>
            </c:numRef>
          </c:val>
          <c:extLst>
            <c:ext xmlns:c16="http://schemas.microsoft.com/office/drawing/2014/chart" uri="{C3380CC4-5D6E-409C-BE32-E72D297353CC}">
              <c16:uniqueId val="{00000001-7E1F-45E7-9B19-30D2AE57004F}"/>
            </c:ext>
          </c:extLst>
        </c:ser>
        <c:ser>
          <c:idx val="1"/>
          <c:order val="1"/>
          <c:spPr>
            <a:solidFill>
              <a:schemeClr val="accent1"/>
            </a:solidFill>
            <a:ln>
              <a:noFill/>
            </a:ln>
          </c:spPr>
          <c:invertIfNegative val="0"/>
          <c:dPt>
            <c:idx val="1"/>
            <c:invertIfNegative val="0"/>
            <c:bubble3D val="0"/>
            <c:spPr>
              <a:solidFill>
                <a:schemeClr val="accent3"/>
              </a:solidFill>
              <a:ln>
                <a:noFill/>
              </a:ln>
            </c:spPr>
            <c:extLst>
              <c:ext xmlns:c16="http://schemas.microsoft.com/office/drawing/2014/chart" uri="{C3380CC4-5D6E-409C-BE32-E72D297353CC}">
                <c16:uniqueId val="{00000002-7E1F-45E7-9B19-30D2AE57004F}"/>
              </c:ext>
            </c:extLst>
          </c:dPt>
          <c:dLbls>
            <c:dLbl>
              <c:idx val="0"/>
              <c:layout>
                <c:manualLayout>
                  <c:x val="0"/>
                  <c:y val="0"/>
                </c:manualLayout>
              </c:layout>
              <c:numFmt formatCode="#,##0;&quot;-&quot;#,##0" sourceLinked="0"/>
              <c:spPr>
                <a:noFill/>
                <a:ln>
                  <a:noFill/>
                </a:ln>
              </c:spPr>
              <c:txPr>
                <a:bodyPr wrap="none"/>
                <a:lstStyle/>
                <a:p>
                  <a:pPr>
                    <a:defRPr sz="1400">
                      <a:solidFill>
                        <a:schemeClr val="bg1"/>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7E1F-45E7-9B19-30D2AE57004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Sheet1!$A$2:$B$2</c:f>
              <c:numCache>
                <c:formatCode>General</c:formatCode>
                <c:ptCount val="2"/>
                <c:pt idx="0">
                  <c:v>892</c:v>
                </c:pt>
                <c:pt idx="1">
                  <c:v>46</c:v>
                </c:pt>
              </c:numCache>
            </c:numRef>
          </c:val>
          <c:extLst>
            <c:ext xmlns:c16="http://schemas.microsoft.com/office/drawing/2014/chart" uri="{C3380CC4-5D6E-409C-BE32-E72D297353CC}">
              <c16:uniqueId val="{00000004-7E1F-45E7-9B19-30D2AE57004F}"/>
            </c:ext>
          </c:extLst>
        </c:ser>
        <c:ser>
          <c:idx val="2"/>
          <c:order val="2"/>
          <c:spPr>
            <a:solidFill>
              <a:schemeClr val="accent1"/>
            </a:solidFill>
            <a:ln>
              <a:noFill/>
            </a:ln>
          </c:spPr>
          <c:invertIfNegative val="0"/>
          <c:dLbls>
            <c:dLbl>
              <c:idx val="1"/>
              <c:layout>
                <c:manualLayout>
                  <c:x val="0"/>
                  <c:y val="0"/>
                </c:manualLayout>
              </c:layout>
              <c:numFmt formatCode="#,##0;&quot;-&quot;#,##0" sourceLinked="0"/>
              <c:spPr>
                <a:noFill/>
                <a:ln>
                  <a:noFill/>
                </a:ln>
              </c:spPr>
              <c:txPr>
                <a:bodyPr wrap="none"/>
                <a:lstStyle/>
                <a:p>
                  <a:pPr>
                    <a:defRPr sz="1400">
                      <a:solidFill>
                        <a:schemeClr val="bg1"/>
                      </a:solidFill>
                      <a:latin typeface="+mn-lt"/>
                      <a:ea typeface="+mn-ea"/>
                      <a:cs typeface="+mn-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7E1F-45E7-9B19-30D2AE57004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Sheet1!$A$3:$B$3</c:f>
              <c:numCache>
                <c:formatCode>General</c:formatCode>
                <c:ptCount val="2"/>
                <c:pt idx="1">
                  <c:v>1181</c:v>
                </c:pt>
              </c:numCache>
            </c:numRef>
          </c:val>
          <c:extLst>
            <c:ext xmlns:c16="http://schemas.microsoft.com/office/drawing/2014/chart" uri="{C3380CC4-5D6E-409C-BE32-E72D297353CC}">
              <c16:uniqueId val="{00000006-7E1F-45E7-9B19-30D2AE57004F}"/>
            </c:ext>
          </c:extLst>
        </c:ser>
        <c:dLbls>
          <c:showLegendKey val="0"/>
          <c:showVal val="0"/>
          <c:showCatName val="0"/>
          <c:showSerName val="0"/>
          <c:showPercent val="0"/>
          <c:showBubbleSize val="0"/>
        </c:dLbls>
        <c:gapWidth val="80"/>
        <c:overlap val="100"/>
        <c:axId val="775208016"/>
        <c:axId val="1"/>
      </c:barChart>
      <c:catAx>
        <c:axId val="775208016"/>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1311"/>
          <c:min val="0"/>
        </c:scaling>
        <c:delete val="1"/>
        <c:axPos val="l"/>
        <c:numFmt formatCode="General" sourceLinked="1"/>
        <c:majorTickMark val="out"/>
        <c:minorTickMark val="none"/>
        <c:tickLblPos val="nextTo"/>
        <c:crossAx val="775208016"/>
        <c:crosses val="min"/>
        <c:crossBetween val="between"/>
      </c:valAx>
    </c:plotArea>
    <c:plotVisOnly val="0"/>
    <c:dispBlanksAs val="gap"/>
    <c:showDLblsOverMax val="1"/>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5.vml.rels><?xml version="1.0" encoding="UTF-8" standalone="yes"?>
<Relationships xmlns="http://schemas.openxmlformats.org/package/2006/relationships"><Relationship Id="rId1" Type="http://schemas.openxmlformats.org/officeDocument/2006/relationships/image" Target="NULL"/></Relationships>
</file>

<file path=ppt/drawings/_rels/vmlDrawing26.vml.rels><?xml version="1.0" encoding="UTF-8" standalone="yes"?>
<Relationships xmlns="http://schemas.openxmlformats.org/package/2006/relationships"><Relationship Id="rId1" Type="http://schemas.openxmlformats.org/officeDocument/2006/relationships/image" Target="NULL"/></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2" y="0"/>
            <a:ext cx="2945659" cy="496412"/>
          </a:xfrm>
          <a:prstGeom prst="rect">
            <a:avLst/>
          </a:prstGeom>
        </p:spPr>
        <p:txBody>
          <a:bodyPr vert="horz" lIns="91431" tIns="45715" rIns="91431" bIns="45715" rtlCol="0"/>
          <a:lstStyle>
            <a:lvl1pPr algn="l" eaLnBrk="1">
              <a:defRPr sz="1200"/>
            </a:lvl1pPr>
          </a:lstStyle>
          <a:p>
            <a:endParaRPr lang="en-US"/>
          </a:p>
        </p:txBody>
      </p:sp>
      <p:sp>
        <p:nvSpPr>
          <p:cNvPr id="3" name="Platshållare för datum 2"/>
          <p:cNvSpPr>
            <a:spLocks noGrp="1"/>
          </p:cNvSpPr>
          <p:nvPr>
            <p:ph type="dt" idx="1"/>
          </p:nvPr>
        </p:nvSpPr>
        <p:spPr>
          <a:xfrm>
            <a:off x="3850445" y="0"/>
            <a:ext cx="2945659" cy="496412"/>
          </a:xfrm>
          <a:prstGeom prst="rect">
            <a:avLst/>
          </a:prstGeom>
        </p:spPr>
        <p:txBody>
          <a:bodyPr vert="horz" lIns="91431" tIns="45715" rIns="91431" bIns="45715" rtlCol="0"/>
          <a:lstStyle>
            <a:lvl1pPr algn="r">
              <a:defRPr sz="1200"/>
            </a:lvl1pPr>
          </a:lstStyle>
          <a:p>
            <a:fld id="{39330EBA-0DA7-4F47-B5C8-A169796BDE5F}" type="datetimeFigureOut">
              <a:rPr lang="en-US" smtClean="0"/>
              <a:t>8/31/2020</a:t>
            </a:fld>
            <a:endParaRPr lang="en-US"/>
          </a:p>
        </p:txBody>
      </p:sp>
      <p:sp>
        <p:nvSpPr>
          <p:cNvPr id="4" name="Platshållare för bildobjekt 3"/>
          <p:cNvSpPr>
            <a:spLocks noGrp="1" noRot="1" noChangeAspect="1"/>
          </p:cNvSpPr>
          <p:nvPr>
            <p:ph type="sldImg" idx="2"/>
          </p:nvPr>
        </p:nvSpPr>
        <p:spPr>
          <a:xfrm>
            <a:off x="88900" y="744538"/>
            <a:ext cx="6619875" cy="3724275"/>
          </a:xfrm>
          <a:prstGeom prst="rect">
            <a:avLst/>
          </a:prstGeom>
          <a:noFill/>
          <a:ln w="12700">
            <a:solidFill>
              <a:prstClr val="black"/>
            </a:solidFill>
          </a:ln>
        </p:spPr>
        <p:txBody>
          <a:bodyPr vert="horz" lIns="91431" tIns="45715" rIns="91431" bIns="45715" rtlCol="0" anchor="ctr"/>
          <a:lstStyle/>
          <a:p>
            <a:endParaRPr lang="sv-SE"/>
          </a:p>
        </p:txBody>
      </p:sp>
      <p:sp>
        <p:nvSpPr>
          <p:cNvPr id="5" name="Platshållare för anteckningar 4"/>
          <p:cNvSpPr>
            <a:spLocks noGrp="1"/>
          </p:cNvSpPr>
          <p:nvPr>
            <p:ph type="body" sz="quarter" idx="3"/>
          </p:nvPr>
        </p:nvSpPr>
        <p:spPr>
          <a:xfrm>
            <a:off x="679768" y="4715908"/>
            <a:ext cx="5438140" cy="4467701"/>
          </a:xfrm>
          <a:prstGeom prst="rect">
            <a:avLst/>
          </a:prstGeom>
        </p:spPr>
        <p:txBody>
          <a:bodyPr vert="horz" lIns="91431" tIns="45715" rIns="91431" bIns="45715" rtlCol="0"/>
          <a:lstStyle/>
          <a:p>
            <a:pPr lvl="0"/>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format </a:t>
            </a:r>
            <a:r>
              <a:rPr lang="en-US" err="1"/>
              <a:t>på</a:t>
            </a:r>
            <a:r>
              <a:rPr lang="en-US"/>
              <a:t> </a:t>
            </a:r>
            <a:r>
              <a:rPr lang="en-US" err="1"/>
              <a:t>bakgrundstexten</a:t>
            </a:r>
            <a:endParaRPr lang="en-US"/>
          </a:p>
          <a:p>
            <a:pPr lvl="1"/>
            <a:r>
              <a:rPr lang="en-US" err="1"/>
              <a:t>Nivå</a:t>
            </a:r>
            <a:r>
              <a:rPr lang="en-US"/>
              <a:t> </a:t>
            </a:r>
            <a:r>
              <a:rPr lang="en-US" err="1"/>
              <a:t>två</a:t>
            </a:r>
            <a:endParaRPr lang="en-US"/>
          </a:p>
          <a:p>
            <a:pPr lvl="2"/>
            <a:r>
              <a:rPr lang="en-US" err="1"/>
              <a:t>Nivå</a:t>
            </a:r>
            <a:r>
              <a:rPr lang="en-US"/>
              <a:t> </a:t>
            </a:r>
            <a:r>
              <a:rPr lang="en-US" err="1"/>
              <a:t>tre</a:t>
            </a:r>
            <a:endParaRPr lang="en-US"/>
          </a:p>
          <a:p>
            <a:pPr lvl="3"/>
            <a:r>
              <a:rPr lang="en-US" err="1"/>
              <a:t>Nivå</a:t>
            </a:r>
            <a:r>
              <a:rPr lang="en-US"/>
              <a:t> </a:t>
            </a:r>
            <a:r>
              <a:rPr lang="en-US" err="1"/>
              <a:t>fyra</a:t>
            </a:r>
            <a:endParaRPr lang="en-US"/>
          </a:p>
          <a:p>
            <a:pPr lvl="4"/>
            <a:r>
              <a:rPr lang="en-US" err="1"/>
              <a:t>Nivå</a:t>
            </a:r>
            <a:r>
              <a:rPr lang="en-US"/>
              <a:t> fem</a:t>
            </a:r>
          </a:p>
        </p:txBody>
      </p:sp>
      <p:sp>
        <p:nvSpPr>
          <p:cNvPr id="6" name="Platshållare för sidfot 5"/>
          <p:cNvSpPr>
            <a:spLocks noGrp="1"/>
          </p:cNvSpPr>
          <p:nvPr>
            <p:ph type="ftr" sz="quarter" idx="4"/>
          </p:nvPr>
        </p:nvSpPr>
        <p:spPr>
          <a:xfrm>
            <a:off x="2" y="9430090"/>
            <a:ext cx="2945659" cy="496412"/>
          </a:xfrm>
          <a:prstGeom prst="rect">
            <a:avLst/>
          </a:prstGeom>
        </p:spPr>
        <p:txBody>
          <a:bodyPr vert="horz" lIns="91431" tIns="45715" rIns="91431" bIns="45715" rtlCol="0" anchor="b"/>
          <a:lstStyle>
            <a:lvl1pPr algn="l" eaLnBrk="1">
              <a:defRPr sz="1200"/>
            </a:lvl1pPr>
          </a:lstStyle>
          <a:p>
            <a:endParaRPr lang="en-US"/>
          </a:p>
        </p:txBody>
      </p:sp>
      <p:sp>
        <p:nvSpPr>
          <p:cNvPr id="7" name="Platshållare för bildnummer 6"/>
          <p:cNvSpPr>
            <a:spLocks noGrp="1"/>
          </p:cNvSpPr>
          <p:nvPr>
            <p:ph type="sldNum" sz="quarter" idx="5"/>
          </p:nvPr>
        </p:nvSpPr>
        <p:spPr>
          <a:xfrm>
            <a:off x="3850445" y="9430090"/>
            <a:ext cx="2945659" cy="496412"/>
          </a:xfrm>
          <a:prstGeom prst="rect">
            <a:avLst/>
          </a:prstGeom>
        </p:spPr>
        <p:txBody>
          <a:bodyPr vert="horz" lIns="91431" tIns="45715" rIns="91431" bIns="45715" rtlCol="0" anchor="b"/>
          <a:lstStyle>
            <a:lvl1pPr algn="r">
              <a:defRPr sz="1200"/>
            </a:lvl1pPr>
          </a:lstStyle>
          <a:p>
            <a:fld id="{F69D4B3D-DBDF-4A7D-A8C7-BBCF125C7583}" type="slidenum">
              <a:rPr lang="en-US" smtClean="0"/>
              <a:t>‹#›</a:t>
            </a:fld>
            <a:endParaRPr lang="en-US"/>
          </a:p>
        </p:txBody>
      </p:sp>
    </p:spTree>
    <p:extLst>
      <p:ext uri="{BB962C8B-B14F-4D97-AF65-F5344CB8AC3E}">
        <p14:creationId xmlns:p14="http://schemas.microsoft.com/office/powerpoint/2010/main" val="3483867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F69D4B3D-DBDF-4A7D-A8C7-BBCF125C7583}" type="slidenum">
              <a:rPr lang="en-US" smtClean="0"/>
              <a:t>1</a:t>
            </a:fld>
            <a:endParaRPr lang="en-US"/>
          </a:p>
        </p:txBody>
      </p:sp>
    </p:spTree>
    <p:extLst>
      <p:ext uri="{BB962C8B-B14F-4D97-AF65-F5344CB8AC3E}">
        <p14:creationId xmlns:p14="http://schemas.microsoft.com/office/powerpoint/2010/main" val="3447155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F69D4B3D-DBDF-4A7D-A8C7-BBCF125C7583}" type="slidenum">
              <a:rPr lang="en-US" smtClean="0"/>
              <a:t>2</a:t>
            </a:fld>
            <a:endParaRPr lang="en-US"/>
          </a:p>
        </p:txBody>
      </p:sp>
    </p:spTree>
    <p:extLst>
      <p:ext uri="{BB962C8B-B14F-4D97-AF65-F5344CB8AC3E}">
        <p14:creationId xmlns:p14="http://schemas.microsoft.com/office/powerpoint/2010/main" val="4275514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F69D4B3D-DBDF-4A7D-A8C7-BBCF125C7583}" type="slidenum">
              <a:rPr lang="en-US" smtClean="0"/>
              <a:t>3</a:t>
            </a:fld>
            <a:endParaRPr lang="en-US"/>
          </a:p>
        </p:txBody>
      </p:sp>
    </p:spTree>
    <p:extLst>
      <p:ext uri="{BB962C8B-B14F-4D97-AF65-F5344CB8AC3E}">
        <p14:creationId xmlns:p14="http://schemas.microsoft.com/office/powerpoint/2010/main" val="2791526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69D4B3D-DBDF-4A7D-A8C7-BBCF125C7583}"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642085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F69D4B3D-DBDF-4A7D-A8C7-BBCF125C7583}" type="slidenum">
              <a:rPr lang="sv-SE" smtClean="0"/>
              <a:t>5</a:t>
            </a:fld>
            <a:endParaRPr lang="sv-SE"/>
          </a:p>
        </p:txBody>
      </p:sp>
    </p:spTree>
    <p:extLst>
      <p:ext uri="{BB962C8B-B14F-4D97-AF65-F5344CB8AC3E}">
        <p14:creationId xmlns:p14="http://schemas.microsoft.com/office/powerpoint/2010/main" val="3132084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sidfot 3"/>
          <p:cNvSpPr>
            <a:spLocks noGrp="1"/>
          </p:cNvSpPr>
          <p:nvPr>
            <p:ph type="ftr" sz="quarter" idx="10"/>
          </p:nvPr>
        </p:nvSpPr>
        <p:spPr/>
        <p:txBody>
          <a:bodyPr/>
          <a:lstStyle/>
          <a:p>
            <a:pPr defTabSz="914766">
              <a:defRPr/>
            </a:pPr>
            <a:endParaRPr lang="sv-SE">
              <a:solidFill>
                <a:prstClr val="black"/>
              </a:solidFill>
            </a:endParaRPr>
          </a:p>
        </p:txBody>
      </p:sp>
      <p:sp>
        <p:nvSpPr>
          <p:cNvPr id="5" name="Platshållare för bildnummer 4"/>
          <p:cNvSpPr>
            <a:spLocks noGrp="1"/>
          </p:cNvSpPr>
          <p:nvPr>
            <p:ph type="sldNum" sz="quarter" idx="11"/>
          </p:nvPr>
        </p:nvSpPr>
        <p:spPr/>
        <p:txBody>
          <a:bodyPr/>
          <a:lstStyle/>
          <a:p>
            <a:pPr defTabSz="914766">
              <a:defRPr/>
            </a:pPr>
            <a:fld id="{F69D4B3D-DBDF-4A7D-A8C7-BBCF125C7583}" type="slidenum">
              <a:rPr lang="sv-SE">
                <a:solidFill>
                  <a:prstClr val="black"/>
                </a:solidFill>
              </a:rPr>
              <a:pPr defTabSz="914766">
                <a:defRPr/>
              </a:pPr>
              <a:t>7</a:t>
            </a:fld>
            <a:endParaRPr lang="sv-SE">
              <a:solidFill>
                <a:prstClr val="black"/>
              </a:solidFill>
            </a:endParaRPr>
          </a:p>
        </p:txBody>
      </p:sp>
    </p:spTree>
    <p:extLst>
      <p:ext uri="{BB962C8B-B14F-4D97-AF65-F5344CB8AC3E}">
        <p14:creationId xmlns:p14="http://schemas.microsoft.com/office/powerpoint/2010/main" val="4233735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fld id="{F69D4B3D-DBDF-4A7D-A8C7-BBCF125C7583}" type="slidenum">
              <a:rPr lang="en-US" smtClean="0"/>
              <a:t>8</a:t>
            </a:fld>
            <a:endParaRPr lang="en-US"/>
          </a:p>
        </p:txBody>
      </p:sp>
    </p:spTree>
    <p:extLst>
      <p:ext uri="{BB962C8B-B14F-4D97-AF65-F5344CB8AC3E}">
        <p14:creationId xmlns:p14="http://schemas.microsoft.com/office/powerpoint/2010/main" val="3860901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69D4B3D-DBDF-4A7D-A8C7-BBCF125C7583}"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431621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fld id="{F69D4B3D-DBDF-4A7D-A8C7-BBCF125C7583}" type="slidenum">
              <a:rPr lang="en-US" smtClean="0"/>
              <a:t>11</a:t>
            </a:fld>
            <a:endParaRPr lang="en-US"/>
          </a:p>
        </p:txBody>
      </p:sp>
    </p:spTree>
    <p:extLst>
      <p:ext uri="{BB962C8B-B14F-4D97-AF65-F5344CB8AC3E}">
        <p14:creationId xmlns:p14="http://schemas.microsoft.com/office/powerpoint/2010/main" val="3895194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a:p>
        </p:txBody>
      </p:sp>
      <p:sp>
        <p:nvSpPr>
          <p:cNvPr id="4" name="Platshållare för bild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69D4B3D-DBDF-4A7D-A8C7-BBCF125C7583}"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574011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F69D4B3D-DBDF-4A7D-A8C7-BBCF125C7583}" type="slidenum">
              <a:rPr lang="en-US" smtClean="0"/>
              <a:t>13</a:t>
            </a:fld>
            <a:endParaRPr lang="en-US"/>
          </a:p>
        </p:txBody>
      </p:sp>
    </p:spTree>
    <p:extLst>
      <p:ext uri="{BB962C8B-B14F-4D97-AF65-F5344CB8AC3E}">
        <p14:creationId xmlns:p14="http://schemas.microsoft.com/office/powerpoint/2010/main" val="411243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F69D4B3D-DBDF-4A7D-A8C7-BBCF125C7583}" type="slidenum">
              <a:rPr lang="en-US" smtClean="0"/>
              <a:t>14</a:t>
            </a:fld>
            <a:endParaRPr lang="en-US"/>
          </a:p>
        </p:txBody>
      </p:sp>
    </p:spTree>
    <p:extLst>
      <p:ext uri="{BB962C8B-B14F-4D97-AF65-F5344CB8AC3E}">
        <p14:creationId xmlns:p14="http://schemas.microsoft.com/office/powerpoint/2010/main" val="729429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10"/>
          </p:nvPr>
        </p:nvSpPr>
        <p:spPr/>
        <p:txBody>
          <a:bodyPr/>
          <a:lstStyle/>
          <a:p>
            <a:fld id="{F69D4B3D-DBDF-4A7D-A8C7-BBCF125C7583}" type="slidenum">
              <a:rPr lang="en-US" smtClean="0"/>
              <a:t>15</a:t>
            </a:fld>
            <a:endParaRPr lang="en-US"/>
          </a:p>
        </p:txBody>
      </p:sp>
    </p:spTree>
    <p:extLst>
      <p:ext uri="{BB962C8B-B14F-4D97-AF65-F5344CB8AC3E}">
        <p14:creationId xmlns:p14="http://schemas.microsoft.com/office/powerpoint/2010/main" val="2564978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400" b="1" u="none" dirty="0"/>
          </a:p>
        </p:txBody>
      </p:sp>
      <p:sp>
        <p:nvSpPr>
          <p:cNvPr id="4" name="Platshållare för bild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69D4B3D-DBDF-4A7D-A8C7-BBCF125C7583}" type="slidenum">
              <a:rPr kumimoji="0" lang="sv-SE"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sv-SE" sz="12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69474042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5.xml"/><Relationship Id="rId7" Type="http://schemas.openxmlformats.org/officeDocument/2006/relationships/image" Target="../media/image5.jpe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7.xml"/><Relationship Id="rId7" Type="http://schemas.openxmlformats.org/officeDocument/2006/relationships/image" Target="../media/image7.pn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4.emf"/><Relationship Id="rId5" Type="http://schemas.openxmlformats.org/officeDocument/2006/relationships/oleObject" Target="../embeddings/oleObject3.bin"/><Relationship Id="rId4" Type="http://schemas.openxmlformats.org/officeDocument/2006/relationships/slideMaster" Target="../slideMasters/slideMaster1.xml"/><Relationship Id="rId9"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9.xml"/><Relationship Id="rId7" Type="http://schemas.openxmlformats.org/officeDocument/2006/relationships/image" Target="../media/image10.jpeg"/><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4.emf"/><Relationship Id="rId5" Type="http://schemas.openxmlformats.org/officeDocument/2006/relationships/oleObject" Target="../embeddings/oleObject4.bin"/><Relationship Id="rId4" Type="http://schemas.openxmlformats.org/officeDocument/2006/relationships/slideMaster" Target="../slideMasters/slideMaster1.xml"/><Relationship Id="rId9"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1.xml"/><Relationship Id="rId7" Type="http://schemas.openxmlformats.org/officeDocument/2006/relationships/image" Target="../media/image12.png"/><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4.emf"/><Relationship Id="rId5" Type="http://schemas.openxmlformats.org/officeDocument/2006/relationships/oleObject" Target="../embeddings/oleObject5.bin"/><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3.xml"/><Relationship Id="rId7" Type="http://schemas.openxmlformats.org/officeDocument/2006/relationships/image" Target="../media/image13.png"/><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4.emf"/><Relationship Id="rId5" Type="http://schemas.openxmlformats.org/officeDocument/2006/relationships/oleObject" Target="../embeddings/oleObject6.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5.xml"/><Relationship Id="rId7" Type="http://schemas.openxmlformats.org/officeDocument/2006/relationships/image" Target="../media/image11.png"/><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4.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14.png"/><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image" Target="../media/image4.emf"/><Relationship Id="rId5" Type="http://schemas.openxmlformats.org/officeDocument/2006/relationships/oleObject" Target="../embeddings/oleObject8.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image" Target="../media/image16.png"/><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image" Target="../media/image15.emf"/><Relationship Id="rId5" Type="http://schemas.openxmlformats.org/officeDocument/2006/relationships/oleObject" Target="../embeddings/oleObject9.bin"/><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17.png"/><Relationship Id="rId2" Type="http://schemas.openxmlformats.org/officeDocument/2006/relationships/tags" Target="../tags/tag20.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image" Target="../media/image18.png"/><Relationship Id="rId2" Type="http://schemas.openxmlformats.org/officeDocument/2006/relationships/tags" Target="../tags/tag22.xml"/><Relationship Id="rId1" Type="http://schemas.openxmlformats.org/officeDocument/2006/relationships/vmlDrawing" Target="../drawings/vmlDrawing11.vml"/><Relationship Id="rId6" Type="http://schemas.openxmlformats.org/officeDocument/2006/relationships/image" Target="../media/image4.emf"/><Relationship Id="rId5" Type="http://schemas.openxmlformats.org/officeDocument/2006/relationships/oleObject" Target="../embeddings/oleObject11.bin"/><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19.png"/><Relationship Id="rId2" Type="http://schemas.openxmlformats.org/officeDocument/2006/relationships/tags" Target="../tags/tag24.xml"/><Relationship Id="rId1" Type="http://schemas.openxmlformats.org/officeDocument/2006/relationships/vmlDrawing" Target="../drawings/vmlDrawing12.vml"/><Relationship Id="rId6" Type="http://schemas.openxmlformats.org/officeDocument/2006/relationships/image" Target="../media/image4.emf"/><Relationship Id="rId5" Type="http://schemas.openxmlformats.org/officeDocument/2006/relationships/oleObject" Target="../embeddings/oleObject12.bin"/><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9.xml"/><Relationship Id="rId1" Type="http://schemas.openxmlformats.org/officeDocument/2006/relationships/vmlDrawing" Target="../drawings/vmlDrawing15.vml"/><Relationship Id="rId6" Type="http://schemas.openxmlformats.org/officeDocument/2006/relationships/image" Target="../media/image17.png"/><Relationship Id="rId5" Type="http://schemas.openxmlformats.org/officeDocument/2006/relationships/image" Target="../media/image24.emf"/><Relationship Id="rId4" Type="http://schemas.openxmlformats.org/officeDocument/2006/relationships/oleObject" Target="../embeddings/oleObject15.bin"/></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E3E84FC-A0D2-40FB-9FF4-D33676B7C0FC}"/>
              </a:ext>
            </a:extLst>
          </p:cNvPr>
          <p:cNvGraphicFramePr>
            <a:graphicFrameLocks noChangeAspect="1"/>
          </p:cNvGraphicFramePr>
          <p:nvPr userDrawn="1">
            <p:custDataLst>
              <p:tags r:id="rId2"/>
            </p:custDataLst>
            <p:extLst>
              <p:ext uri="{D42A27DB-BD31-4B8C-83A1-F6EECF244321}">
                <p14:modId xmlns:p14="http://schemas.microsoft.com/office/powerpoint/2010/main" val="38154390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73" name="think-cell Slide" r:id="rId5" imgW="395" imgH="394" progId="TCLayout.ActiveDocument.1">
                  <p:embed/>
                </p:oleObj>
              </mc:Choice>
              <mc:Fallback>
                <p:oleObj name="think-cell Slide" r:id="rId5" imgW="395" imgH="394" progId="TCLayout.ActiveDocument.1">
                  <p:embed/>
                  <p:pic>
                    <p:nvPicPr>
                      <p:cNvPr id="5" name="Object 4" hidden="1">
                        <a:extLst>
                          <a:ext uri="{FF2B5EF4-FFF2-40B4-BE49-F238E27FC236}">
                            <a16:creationId xmlns:a16="http://schemas.microsoft.com/office/drawing/2014/main" id="{5E3E84FC-A0D2-40FB-9FF4-D33676B7C0F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7DAFB0F5-760D-4BFB-8312-70CCB3309BED}"/>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pic>
        <p:nvPicPr>
          <p:cNvPr id="2" name="Bildobjekt 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099" name="Rectangle 3"/>
          <p:cNvSpPr>
            <a:spLocks noGrp="1" noChangeArrowheads="1"/>
          </p:cNvSpPr>
          <p:nvPr>
            <p:ph type="ctrTitle" hasCustomPrompt="1"/>
          </p:nvPr>
        </p:nvSpPr>
        <p:spPr>
          <a:xfrm>
            <a:off x="4643438" y="741761"/>
            <a:ext cx="4106862" cy="711994"/>
          </a:xfrm>
        </p:spPr>
        <p:txBody>
          <a:bodyPr/>
          <a:lstStyle>
            <a:lvl1pPr algn="r">
              <a:lnSpc>
                <a:spcPct val="95000"/>
              </a:lnSpc>
              <a:defRPr sz="2400" baseline="0">
                <a:solidFill>
                  <a:srgbClr val="005E7C"/>
                </a:solidFill>
              </a:defRPr>
            </a:lvl1pPr>
          </a:lstStyle>
          <a:p>
            <a:r>
              <a:rPr lang="en-US" noProof="0"/>
              <a:t>Click here to enter title</a:t>
            </a:r>
          </a:p>
        </p:txBody>
      </p:sp>
      <p:sp>
        <p:nvSpPr>
          <p:cNvPr id="4100" name="Rectangle 4"/>
          <p:cNvSpPr>
            <a:spLocks noGrp="1" noChangeArrowheads="1"/>
          </p:cNvSpPr>
          <p:nvPr>
            <p:ph type="subTitle" idx="1" hasCustomPrompt="1"/>
          </p:nvPr>
        </p:nvSpPr>
        <p:spPr>
          <a:xfrm>
            <a:off x="5167316" y="1432322"/>
            <a:ext cx="3578225" cy="1819275"/>
          </a:xfrm>
        </p:spPr>
        <p:txBody>
          <a:bodyPr/>
          <a:lstStyle>
            <a:lvl1pPr marL="0" indent="0" algn="r">
              <a:spcBef>
                <a:spcPct val="0"/>
              </a:spcBef>
              <a:buNone/>
              <a:defRPr sz="1800">
                <a:solidFill>
                  <a:srgbClr val="005E7C"/>
                </a:solidFill>
              </a:defRPr>
            </a:lvl1pPr>
          </a:lstStyle>
          <a:p>
            <a:pPr lvl="0"/>
            <a:r>
              <a:rPr lang="en-US" noProof="0"/>
              <a:t>Write text here</a:t>
            </a:r>
          </a:p>
        </p:txBody>
      </p:sp>
      <p:pic>
        <p:nvPicPr>
          <p:cNvPr id="3" name="Bildobjekt 2"/>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927556" y="3884396"/>
            <a:ext cx="964924" cy="1187096"/>
          </a:xfrm>
          <a:prstGeom prst="rect">
            <a:avLst/>
          </a:prstGeom>
        </p:spPr>
      </p:pic>
    </p:spTree>
    <p:extLst>
      <p:ext uri="{BB962C8B-B14F-4D97-AF65-F5344CB8AC3E}">
        <p14:creationId xmlns:p14="http://schemas.microsoft.com/office/powerpoint/2010/main" val="2413734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Rubrikbi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F98C124D-4F56-465D-890B-3FADCF695B03}"/>
              </a:ext>
            </a:extLst>
          </p:cNvPr>
          <p:cNvGraphicFramePr>
            <a:graphicFrameLocks noChangeAspect="1"/>
          </p:cNvGraphicFramePr>
          <p:nvPr userDrawn="1">
            <p:custDataLst>
              <p:tags r:id="rId2"/>
            </p:custDataLst>
            <p:extLst>
              <p:ext uri="{D42A27DB-BD31-4B8C-83A1-F6EECF244321}">
                <p14:modId xmlns:p14="http://schemas.microsoft.com/office/powerpoint/2010/main" val="3538343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97" name="think-cell Slide" r:id="rId5" imgW="395" imgH="394" progId="TCLayout.ActiveDocument.1">
                  <p:embed/>
                </p:oleObj>
              </mc:Choice>
              <mc:Fallback>
                <p:oleObj name="think-cell Slide" r:id="rId5" imgW="395" imgH="394" progId="TCLayout.ActiveDocument.1">
                  <p:embed/>
                  <p:pic>
                    <p:nvPicPr>
                      <p:cNvPr id="6" name="Object 5" hidden="1">
                        <a:extLst>
                          <a:ext uri="{FF2B5EF4-FFF2-40B4-BE49-F238E27FC236}">
                            <a16:creationId xmlns:a16="http://schemas.microsoft.com/office/drawing/2014/main" id="{F98C124D-4F56-465D-890B-3FADCF695B0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FB6D5B7B-1625-4EA4-B47F-A144617C5794}"/>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ktangel 6"/>
          <p:cNvSpPr/>
          <p:nvPr userDrawn="1"/>
        </p:nvSpPr>
        <p:spPr>
          <a:xfrm>
            <a:off x="0" y="0"/>
            <a:ext cx="9144000" cy="5143501"/>
          </a:xfrm>
          <a:prstGeom prst="rect">
            <a:avLst/>
          </a:prstGeom>
          <a:solidFill>
            <a:srgbClr val="005E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1"/>
            <a:endParaRPr lang="en-US"/>
          </a:p>
        </p:txBody>
      </p:sp>
      <p:pic>
        <p:nvPicPr>
          <p:cNvPr id="3" name="Bildobjekt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15481"/>
            <a:ext cx="9142400" cy="5143500"/>
          </a:xfrm>
          <a:prstGeom prst="rect">
            <a:avLst/>
          </a:prstGeom>
        </p:spPr>
      </p:pic>
      <p:pic>
        <p:nvPicPr>
          <p:cNvPr id="4" name="Bildobjekt 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3106638"/>
            <a:ext cx="2411760" cy="2052344"/>
          </a:xfrm>
          <a:prstGeom prst="rect">
            <a:avLst/>
          </a:prstGeom>
        </p:spPr>
      </p:pic>
      <p:pic>
        <p:nvPicPr>
          <p:cNvPr id="5" name="Bildobjekt 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927556" y="3882411"/>
            <a:ext cx="964924" cy="1189081"/>
          </a:xfrm>
          <a:prstGeom prst="rect">
            <a:avLst/>
          </a:prstGeom>
        </p:spPr>
      </p:pic>
      <p:sp>
        <p:nvSpPr>
          <p:cNvPr id="4099" name="Rectangle 3"/>
          <p:cNvSpPr>
            <a:spLocks noGrp="1" noChangeArrowheads="1"/>
          </p:cNvSpPr>
          <p:nvPr>
            <p:ph type="ctrTitle" hasCustomPrompt="1"/>
          </p:nvPr>
        </p:nvSpPr>
        <p:spPr>
          <a:xfrm>
            <a:off x="683568" y="1347614"/>
            <a:ext cx="4106862" cy="711994"/>
          </a:xfrm>
        </p:spPr>
        <p:txBody>
          <a:bodyPr/>
          <a:lstStyle>
            <a:lvl1pPr algn="l">
              <a:lnSpc>
                <a:spcPct val="95000"/>
              </a:lnSpc>
              <a:defRPr sz="2400" baseline="0">
                <a:solidFill>
                  <a:srgbClr val="FFFFFF"/>
                </a:solidFill>
              </a:defRPr>
            </a:lvl1pPr>
          </a:lstStyle>
          <a:p>
            <a:r>
              <a:rPr lang="en-US" noProof="0"/>
              <a:t>Click here to enter title</a:t>
            </a:r>
          </a:p>
        </p:txBody>
      </p:sp>
      <p:sp>
        <p:nvSpPr>
          <p:cNvPr id="4100" name="Rectangle 4"/>
          <p:cNvSpPr>
            <a:spLocks noGrp="1" noChangeArrowheads="1"/>
          </p:cNvSpPr>
          <p:nvPr>
            <p:ph type="subTitle" idx="1" hasCustomPrompt="1"/>
          </p:nvPr>
        </p:nvSpPr>
        <p:spPr>
          <a:xfrm>
            <a:off x="683568" y="2038175"/>
            <a:ext cx="3578225" cy="1819275"/>
          </a:xfrm>
        </p:spPr>
        <p:txBody>
          <a:bodyPr/>
          <a:lstStyle>
            <a:lvl1pPr marL="0" indent="0" algn="l">
              <a:spcBef>
                <a:spcPct val="0"/>
              </a:spcBef>
              <a:buNone/>
              <a:defRPr sz="1800">
                <a:solidFill>
                  <a:srgbClr val="FFFFFF"/>
                </a:solidFill>
              </a:defRPr>
            </a:lvl1pPr>
          </a:lstStyle>
          <a:p>
            <a:pPr lvl="0"/>
            <a:r>
              <a:rPr lang="en-US" noProof="0"/>
              <a:t>Write text here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5_Rubrikbi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E435466-1EE8-4DB4-B258-560576C52AD9}"/>
              </a:ext>
            </a:extLst>
          </p:cNvPr>
          <p:cNvGraphicFramePr>
            <a:graphicFrameLocks noChangeAspect="1"/>
          </p:cNvGraphicFramePr>
          <p:nvPr userDrawn="1">
            <p:custDataLst>
              <p:tags r:id="rId2"/>
            </p:custDataLst>
            <p:extLst>
              <p:ext uri="{D42A27DB-BD31-4B8C-83A1-F6EECF244321}">
                <p14:modId xmlns:p14="http://schemas.microsoft.com/office/powerpoint/2010/main" val="16629386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21" name="think-cell Slide" r:id="rId5" imgW="395" imgH="394" progId="TCLayout.ActiveDocument.1">
                  <p:embed/>
                </p:oleObj>
              </mc:Choice>
              <mc:Fallback>
                <p:oleObj name="think-cell Slide" r:id="rId5" imgW="395" imgH="394" progId="TCLayout.ActiveDocument.1">
                  <p:embed/>
                  <p:pic>
                    <p:nvPicPr>
                      <p:cNvPr id="4" name="Object 3" hidden="1">
                        <a:extLst>
                          <a:ext uri="{FF2B5EF4-FFF2-40B4-BE49-F238E27FC236}">
                            <a16:creationId xmlns:a16="http://schemas.microsoft.com/office/drawing/2014/main" id="{BE435466-1EE8-4DB4-B258-560576C52AD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5211280-FF9C-4DBB-B002-8003CD11F7D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9" name="textruta 8"/>
          <p:cNvSpPr txBox="1"/>
          <p:nvPr userDrawn="1"/>
        </p:nvSpPr>
        <p:spPr>
          <a:xfrm>
            <a:off x="0" y="4715084"/>
            <a:ext cx="9144000" cy="276999"/>
          </a:xfrm>
          <a:prstGeom prst="rect">
            <a:avLst/>
          </a:prstGeom>
          <a:noFill/>
        </p:spPr>
        <p:txBody>
          <a:bodyPr wrap="square" rtlCol="0">
            <a:spAutoFit/>
          </a:bodyPr>
          <a:lstStyle/>
          <a:p>
            <a:pPr algn="ctr"/>
            <a:r>
              <a:rPr lang="en-US" sz="1200" b="1">
                <a:solidFill>
                  <a:schemeClr val="bg1"/>
                </a:solidFill>
              </a:rPr>
              <a:t>CONFIDENTIAL</a:t>
            </a:r>
            <a:endParaRPr lang="en-US" b="1">
              <a:solidFill>
                <a:schemeClr val="bg1"/>
              </a:solidFill>
            </a:endParaRPr>
          </a:p>
        </p:txBody>
      </p:sp>
      <p:pic>
        <p:nvPicPr>
          <p:cNvPr id="2" name="Bildobjekt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600" y="0"/>
            <a:ext cx="9142400" cy="5143500"/>
          </a:xfrm>
          <a:prstGeom prst="rect">
            <a:avLst/>
          </a:prstGeom>
        </p:spPr>
      </p:pic>
      <p:sp>
        <p:nvSpPr>
          <p:cNvPr id="4099" name="Rectangle 3"/>
          <p:cNvSpPr>
            <a:spLocks noGrp="1" noChangeArrowheads="1"/>
          </p:cNvSpPr>
          <p:nvPr>
            <p:ph type="ctrTitle" hasCustomPrompt="1"/>
          </p:nvPr>
        </p:nvSpPr>
        <p:spPr>
          <a:xfrm>
            <a:off x="465138" y="1131590"/>
            <a:ext cx="4106862" cy="711994"/>
          </a:xfrm>
        </p:spPr>
        <p:txBody>
          <a:bodyPr/>
          <a:lstStyle>
            <a:lvl1pPr algn="l">
              <a:lnSpc>
                <a:spcPct val="95000"/>
              </a:lnSpc>
              <a:defRPr sz="2400" baseline="0">
                <a:solidFill>
                  <a:srgbClr val="005E7C"/>
                </a:solidFill>
              </a:defRPr>
            </a:lvl1pPr>
          </a:lstStyle>
          <a:p>
            <a:r>
              <a:rPr lang="en-US" noProof="0"/>
              <a:t>Click here to enter title</a:t>
            </a:r>
          </a:p>
        </p:txBody>
      </p:sp>
      <p:sp>
        <p:nvSpPr>
          <p:cNvPr id="4100" name="Rectangle 4"/>
          <p:cNvSpPr>
            <a:spLocks noGrp="1" noChangeArrowheads="1"/>
          </p:cNvSpPr>
          <p:nvPr>
            <p:ph type="subTitle" idx="1" hasCustomPrompt="1"/>
          </p:nvPr>
        </p:nvSpPr>
        <p:spPr>
          <a:xfrm>
            <a:off x="465138" y="1822151"/>
            <a:ext cx="3578225" cy="1819275"/>
          </a:xfrm>
        </p:spPr>
        <p:txBody>
          <a:bodyPr/>
          <a:lstStyle>
            <a:lvl1pPr marL="0" indent="0" algn="l">
              <a:spcBef>
                <a:spcPct val="0"/>
              </a:spcBef>
              <a:buNone/>
              <a:defRPr sz="1800">
                <a:solidFill>
                  <a:srgbClr val="005E7C"/>
                </a:solidFill>
              </a:defRPr>
            </a:lvl1pPr>
          </a:lstStyle>
          <a:p>
            <a:pPr lvl="0"/>
            <a:r>
              <a:rPr lang="en-US" noProof="0"/>
              <a:t>Write text here</a:t>
            </a:r>
          </a:p>
        </p:txBody>
      </p:sp>
      <p:pic>
        <p:nvPicPr>
          <p:cNvPr id="8" name="Bildobjekt 7"/>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927200" y="3884400"/>
            <a:ext cx="964924" cy="1187096"/>
          </a:xfrm>
          <a:prstGeom prst="rect">
            <a:avLst/>
          </a:prstGeom>
        </p:spPr>
      </p:pic>
      <p:pic>
        <p:nvPicPr>
          <p:cNvPr id="10" name="Bildobjekt 9"/>
          <p:cNvPicPr>
            <a:picLocks noChangeAspect="1"/>
          </p:cNvPicPr>
          <p:nvPr userDrawn="1"/>
        </p:nvPicPr>
        <p:blipFill rotWithShape="1">
          <a:blip r:embed="rId9" cstate="print">
            <a:extLst>
              <a:ext uri="{28A0092B-C50C-407E-A947-70E740481C1C}">
                <a14:useLocalDpi xmlns:a14="http://schemas.microsoft.com/office/drawing/2010/main" val="0"/>
              </a:ext>
            </a:extLst>
          </a:blip>
          <a:srcRect l="3025" t="12707" r="11750" b="27913"/>
          <a:stretch/>
        </p:blipFill>
        <p:spPr>
          <a:xfrm>
            <a:off x="0" y="0"/>
            <a:ext cx="9144000" cy="5143500"/>
          </a:xfrm>
          <a:prstGeom prst="rect">
            <a:avLst/>
          </a:prstGeom>
        </p:spPr>
      </p:pic>
      <p:sp>
        <p:nvSpPr>
          <p:cNvPr id="11" name="textruta 10"/>
          <p:cNvSpPr txBox="1"/>
          <p:nvPr userDrawn="1"/>
        </p:nvSpPr>
        <p:spPr>
          <a:xfrm>
            <a:off x="-9525" y="4285"/>
            <a:ext cx="1330536" cy="246221"/>
          </a:xfrm>
          <a:prstGeom prst="rect">
            <a:avLst/>
          </a:prstGeom>
          <a:noFill/>
        </p:spPr>
        <p:txBody>
          <a:bodyPr wrap="square" rtlCol="0">
            <a:spAutoFit/>
          </a:bodyPr>
          <a:lstStyle/>
          <a:p>
            <a:pPr algn="l"/>
            <a:r>
              <a:rPr lang="en-US" sz="1000" b="0">
                <a:solidFill>
                  <a:schemeClr val="bg1">
                    <a:lumMod val="75000"/>
                  </a:schemeClr>
                </a:solidFill>
              </a:rPr>
              <a:t>CONFIDENTIAL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Rubrikbi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FF1DAA67-1402-424B-AC29-20A285050003}"/>
              </a:ext>
            </a:extLst>
          </p:cNvPr>
          <p:cNvGraphicFramePr>
            <a:graphicFrameLocks noChangeAspect="1"/>
          </p:cNvGraphicFramePr>
          <p:nvPr userDrawn="1">
            <p:custDataLst>
              <p:tags r:id="rId2"/>
            </p:custDataLst>
            <p:extLst>
              <p:ext uri="{D42A27DB-BD31-4B8C-83A1-F6EECF244321}">
                <p14:modId xmlns:p14="http://schemas.microsoft.com/office/powerpoint/2010/main" val="13007415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45" name="think-cell Slide" r:id="rId5" imgW="395" imgH="394" progId="TCLayout.ActiveDocument.1">
                  <p:embed/>
                </p:oleObj>
              </mc:Choice>
              <mc:Fallback>
                <p:oleObj name="think-cell Slide" r:id="rId5" imgW="395" imgH="394" progId="TCLayout.ActiveDocument.1">
                  <p:embed/>
                  <p:pic>
                    <p:nvPicPr>
                      <p:cNvPr id="4" name="Object 3" hidden="1">
                        <a:extLst>
                          <a:ext uri="{FF2B5EF4-FFF2-40B4-BE49-F238E27FC236}">
                            <a16:creationId xmlns:a16="http://schemas.microsoft.com/office/drawing/2014/main" id="{FF1DAA67-1402-424B-AC29-20A28505000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A2554DA-9822-4017-A0B9-0104238CD27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ktangel 6"/>
          <p:cNvSpPr/>
          <p:nvPr userDrawn="1"/>
        </p:nvSpPr>
        <p:spPr>
          <a:xfrm>
            <a:off x="0" y="0"/>
            <a:ext cx="9144000" cy="5143501"/>
          </a:xfrm>
          <a:prstGeom prst="rect">
            <a:avLst/>
          </a:prstGeom>
          <a:solidFill>
            <a:srgbClr val="CA55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1"/>
            <a:endParaRPr lang="en-US"/>
          </a:p>
        </p:txBody>
      </p:sp>
      <p:pic>
        <p:nvPicPr>
          <p:cNvPr id="3" name="Bildobjekt 2"/>
          <p:cNvPicPr>
            <a:picLocks noChangeAspect="1"/>
          </p:cNvPicPr>
          <p:nvPr userDrawn="1"/>
        </p:nvPicPr>
        <p:blipFill rotWithShape="1">
          <a:blip r:embed="rId7" cstate="print">
            <a:extLst>
              <a:ext uri="{28A0092B-C50C-407E-A947-70E740481C1C}">
                <a14:useLocalDpi xmlns:a14="http://schemas.microsoft.com/office/drawing/2010/main" val="0"/>
              </a:ext>
            </a:extLst>
          </a:blip>
          <a:srcRect l="900" t="4437" r="8563" b="32337"/>
          <a:stretch/>
        </p:blipFill>
        <p:spPr>
          <a:xfrm flipH="1" flipV="1">
            <a:off x="0" y="-2"/>
            <a:ext cx="9144000" cy="5143502"/>
          </a:xfrm>
          <a:prstGeom prst="rect">
            <a:avLst/>
          </a:prstGeom>
        </p:spPr>
      </p:pic>
      <p:sp>
        <p:nvSpPr>
          <p:cNvPr id="4099" name="Rectangle 3"/>
          <p:cNvSpPr>
            <a:spLocks noGrp="1" noChangeArrowheads="1"/>
          </p:cNvSpPr>
          <p:nvPr>
            <p:ph type="ctrTitle" hasCustomPrompt="1"/>
          </p:nvPr>
        </p:nvSpPr>
        <p:spPr>
          <a:xfrm>
            <a:off x="755576" y="1851670"/>
            <a:ext cx="4106862" cy="711994"/>
          </a:xfrm>
        </p:spPr>
        <p:txBody>
          <a:bodyPr/>
          <a:lstStyle>
            <a:lvl1pPr algn="l">
              <a:lnSpc>
                <a:spcPct val="95000"/>
              </a:lnSpc>
              <a:defRPr sz="2400" baseline="0">
                <a:solidFill>
                  <a:srgbClr val="FFFFFF"/>
                </a:solidFill>
              </a:defRPr>
            </a:lvl1pPr>
          </a:lstStyle>
          <a:p>
            <a:r>
              <a:rPr lang="en-US" noProof="0"/>
              <a:t>Click here to enter title</a:t>
            </a:r>
          </a:p>
        </p:txBody>
      </p:sp>
      <p:sp>
        <p:nvSpPr>
          <p:cNvPr id="4100" name="Rectangle 4"/>
          <p:cNvSpPr>
            <a:spLocks noGrp="1" noChangeArrowheads="1"/>
          </p:cNvSpPr>
          <p:nvPr>
            <p:ph type="subTitle" idx="1" hasCustomPrompt="1"/>
          </p:nvPr>
        </p:nvSpPr>
        <p:spPr>
          <a:xfrm>
            <a:off x="755576" y="2542231"/>
            <a:ext cx="4106862" cy="1819275"/>
          </a:xfrm>
        </p:spPr>
        <p:txBody>
          <a:bodyPr/>
          <a:lstStyle>
            <a:lvl1pPr marL="0" indent="0" algn="l">
              <a:spcBef>
                <a:spcPct val="0"/>
              </a:spcBef>
              <a:buNone/>
              <a:defRPr sz="1800">
                <a:solidFill>
                  <a:srgbClr val="FFFFFF"/>
                </a:solidFill>
              </a:defRPr>
            </a:lvl1pPr>
          </a:lstStyle>
          <a:p>
            <a:pPr lvl="0"/>
            <a:r>
              <a:rPr lang="en-US" noProof="0"/>
              <a:t>Write text here</a:t>
            </a:r>
          </a:p>
        </p:txBody>
      </p:sp>
      <p:pic>
        <p:nvPicPr>
          <p:cNvPr id="10" name="Bildobjekt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927556" y="3884396"/>
            <a:ext cx="964924" cy="1187096"/>
          </a:xfrm>
          <a:prstGeom prst="rect">
            <a:avLst/>
          </a:prstGeom>
        </p:spPr>
      </p:pic>
      <p:sp>
        <p:nvSpPr>
          <p:cNvPr id="8" name="textruta 7"/>
          <p:cNvSpPr txBox="1"/>
          <p:nvPr userDrawn="1"/>
        </p:nvSpPr>
        <p:spPr>
          <a:xfrm>
            <a:off x="-9525" y="4285"/>
            <a:ext cx="1330536" cy="246221"/>
          </a:xfrm>
          <a:prstGeom prst="rect">
            <a:avLst/>
          </a:prstGeom>
          <a:noFill/>
        </p:spPr>
        <p:txBody>
          <a:bodyPr wrap="square" rtlCol="0">
            <a:spAutoFit/>
          </a:bodyPr>
          <a:lstStyle/>
          <a:p>
            <a:pPr algn="l"/>
            <a:r>
              <a:rPr lang="en-US" sz="1000" b="0">
                <a:solidFill>
                  <a:schemeClr val="bg1">
                    <a:lumMod val="75000"/>
                  </a:schemeClr>
                </a:solidFill>
              </a:rPr>
              <a:t>CONFIDENTIAL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Rubrikbi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435D96A-A8FE-4CBF-B4BA-797FCE8AF839}"/>
              </a:ext>
            </a:extLst>
          </p:cNvPr>
          <p:cNvGraphicFramePr>
            <a:graphicFrameLocks noChangeAspect="1"/>
          </p:cNvGraphicFramePr>
          <p:nvPr userDrawn="1">
            <p:custDataLst>
              <p:tags r:id="rId2"/>
            </p:custDataLst>
            <p:extLst>
              <p:ext uri="{D42A27DB-BD31-4B8C-83A1-F6EECF244321}">
                <p14:modId xmlns:p14="http://schemas.microsoft.com/office/powerpoint/2010/main" val="10994727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69" name="think-cell Slide" r:id="rId5" imgW="395" imgH="394" progId="TCLayout.ActiveDocument.1">
                  <p:embed/>
                </p:oleObj>
              </mc:Choice>
              <mc:Fallback>
                <p:oleObj name="think-cell Slide" r:id="rId5" imgW="395" imgH="394" progId="TCLayout.ActiveDocument.1">
                  <p:embed/>
                  <p:pic>
                    <p:nvPicPr>
                      <p:cNvPr id="3" name="Object 2" hidden="1">
                        <a:extLst>
                          <a:ext uri="{FF2B5EF4-FFF2-40B4-BE49-F238E27FC236}">
                            <a16:creationId xmlns:a16="http://schemas.microsoft.com/office/drawing/2014/main" id="{B435D96A-A8FE-4CBF-B4BA-797FCE8AF83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92B4B34-F73F-4433-BF47-DA21C0CFFBA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ktangel 6"/>
          <p:cNvSpPr/>
          <p:nvPr userDrawn="1"/>
        </p:nvSpPr>
        <p:spPr>
          <a:xfrm>
            <a:off x="0" y="0"/>
            <a:ext cx="9144000" cy="5143501"/>
          </a:xfrm>
          <a:prstGeom prst="rect">
            <a:avLst/>
          </a:prstGeom>
          <a:solidFill>
            <a:srgbClr val="005E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1"/>
            <a:endParaRPr lang="en-US"/>
          </a:p>
        </p:txBody>
      </p:sp>
      <p:pic>
        <p:nvPicPr>
          <p:cNvPr id="8" name="Bildobjekt 7"/>
          <p:cNvPicPr>
            <a:picLocks noChangeAspect="1"/>
          </p:cNvPicPr>
          <p:nvPr userDrawn="1"/>
        </p:nvPicPr>
        <p:blipFill rotWithShape="1">
          <a:blip r:embed="rId7" cstate="print">
            <a:extLst>
              <a:ext uri="{28A0092B-C50C-407E-A947-70E740481C1C}">
                <a14:useLocalDpi xmlns:a14="http://schemas.microsoft.com/office/drawing/2010/main" val="0"/>
              </a:ext>
            </a:extLst>
          </a:blip>
          <a:srcRect l="14575" t="11594" r="45785" b="30903"/>
          <a:stretch/>
        </p:blipFill>
        <p:spPr>
          <a:xfrm flipV="1">
            <a:off x="1" y="-2"/>
            <a:ext cx="4391918" cy="5143501"/>
          </a:xfrm>
          <a:prstGeom prst="rect">
            <a:avLst/>
          </a:prstGeom>
        </p:spPr>
      </p:pic>
      <p:sp>
        <p:nvSpPr>
          <p:cNvPr id="4099" name="Rectangle 3"/>
          <p:cNvSpPr>
            <a:spLocks noGrp="1" noChangeArrowheads="1"/>
          </p:cNvSpPr>
          <p:nvPr>
            <p:ph type="ctrTitle" hasCustomPrompt="1"/>
          </p:nvPr>
        </p:nvSpPr>
        <p:spPr>
          <a:xfrm>
            <a:off x="4643438" y="1707654"/>
            <a:ext cx="4106862" cy="711994"/>
          </a:xfrm>
        </p:spPr>
        <p:txBody>
          <a:bodyPr/>
          <a:lstStyle>
            <a:lvl1pPr algn="r">
              <a:lnSpc>
                <a:spcPct val="95000"/>
              </a:lnSpc>
              <a:defRPr sz="2400" baseline="0">
                <a:solidFill>
                  <a:srgbClr val="FFFFFF"/>
                </a:solidFill>
              </a:defRPr>
            </a:lvl1pPr>
          </a:lstStyle>
          <a:p>
            <a:r>
              <a:rPr lang="en-US" noProof="0"/>
              <a:t>Click here to enter title</a:t>
            </a:r>
          </a:p>
        </p:txBody>
      </p:sp>
      <p:sp>
        <p:nvSpPr>
          <p:cNvPr id="4100" name="Rectangle 4"/>
          <p:cNvSpPr>
            <a:spLocks noGrp="1" noChangeArrowheads="1"/>
          </p:cNvSpPr>
          <p:nvPr>
            <p:ph type="subTitle" idx="1" hasCustomPrompt="1"/>
          </p:nvPr>
        </p:nvSpPr>
        <p:spPr>
          <a:xfrm>
            <a:off x="5167316" y="2398215"/>
            <a:ext cx="3578225" cy="1253655"/>
          </a:xfrm>
        </p:spPr>
        <p:txBody>
          <a:bodyPr/>
          <a:lstStyle>
            <a:lvl1pPr marL="0" indent="0" algn="r">
              <a:spcBef>
                <a:spcPct val="0"/>
              </a:spcBef>
              <a:buFont typeface="Arial" charset="0"/>
              <a:buNone/>
              <a:defRPr sz="1800">
                <a:solidFill>
                  <a:srgbClr val="FFFFFF"/>
                </a:solidFill>
              </a:defRPr>
            </a:lvl1pPr>
          </a:lstStyle>
          <a:p>
            <a:pPr lvl="0"/>
            <a:r>
              <a:rPr lang="en-US" noProof="0"/>
              <a:t>Write text here</a:t>
            </a:r>
          </a:p>
        </p:txBody>
      </p:sp>
      <p:pic>
        <p:nvPicPr>
          <p:cNvPr id="11" name="Bildobjekt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927556" y="3884396"/>
            <a:ext cx="964924" cy="118709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4_Rubrikbi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341A31A-DF4F-4A58-958E-9AE2D2BC67FC}"/>
              </a:ext>
            </a:extLst>
          </p:cNvPr>
          <p:cNvGraphicFramePr>
            <a:graphicFrameLocks noChangeAspect="1"/>
          </p:cNvGraphicFramePr>
          <p:nvPr userDrawn="1">
            <p:custDataLst>
              <p:tags r:id="rId2"/>
            </p:custDataLst>
            <p:extLst>
              <p:ext uri="{D42A27DB-BD31-4B8C-83A1-F6EECF244321}">
                <p14:modId xmlns:p14="http://schemas.microsoft.com/office/powerpoint/2010/main" val="22483636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93" name="think-cell Slide" r:id="rId5" imgW="395" imgH="394" progId="TCLayout.ActiveDocument.1">
                  <p:embed/>
                </p:oleObj>
              </mc:Choice>
              <mc:Fallback>
                <p:oleObj name="think-cell Slide" r:id="rId5" imgW="395" imgH="394" progId="TCLayout.ActiveDocument.1">
                  <p:embed/>
                  <p:pic>
                    <p:nvPicPr>
                      <p:cNvPr id="4" name="Object 3" hidden="1">
                        <a:extLst>
                          <a:ext uri="{FF2B5EF4-FFF2-40B4-BE49-F238E27FC236}">
                            <a16:creationId xmlns:a16="http://schemas.microsoft.com/office/drawing/2014/main" id="{E341A31A-DF4F-4A58-958E-9AE2D2BC67F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23899BE2-4588-43A2-86D6-0574CA98B1A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5000"/>
              </a:lnSpc>
              <a:spcBef>
                <a:spcPct val="0"/>
              </a:spcBef>
              <a:spcAft>
                <a:spcPct val="0"/>
              </a:spcAft>
            </a:pP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ktangel 6"/>
          <p:cNvSpPr/>
          <p:nvPr userDrawn="1"/>
        </p:nvSpPr>
        <p:spPr>
          <a:xfrm>
            <a:off x="0" y="0"/>
            <a:ext cx="9144000" cy="5143501"/>
          </a:xfrm>
          <a:prstGeom prst="rect">
            <a:avLst/>
          </a:prstGeom>
          <a:solidFill>
            <a:srgbClr val="005E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1"/>
            <a:endParaRPr lang="en-US"/>
          </a:p>
        </p:txBody>
      </p:sp>
      <p:pic>
        <p:nvPicPr>
          <p:cNvPr id="2" name="Bildobjekt 1"/>
          <p:cNvPicPr>
            <a:picLocks noChangeAspect="1"/>
          </p:cNvPicPr>
          <p:nvPr userDrawn="1"/>
        </p:nvPicPr>
        <p:blipFill rotWithShape="1">
          <a:blip r:embed="rId7" cstate="print">
            <a:extLst>
              <a:ext uri="{28A0092B-C50C-407E-A947-70E740481C1C}">
                <a14:useLocalDpi xmlns:a14="http://schemas.microsoft.com/office/drawing/2010/main" val="0"/>
              </a:ext>
            </a:extLst>
          </a:blip>
          <a:srcRect l="3025" t="12707" r="11750" b="27913"/>
          <a:stretch/>
        </p:blipFill>
        <p:spPr>
          <a:xfrm>
            <a:off x="0" y="0"/>
            <a:ext cx="9144000" cy="5143500"/>
          </a:xfrm>
          <a:prstGeom prst="rect">
            <a:avLst/>
          </a:prstGeom>
        </p:spPr>
      </p:pic>
      <p:sp>
        <p:nvSpPr>
          <p:cNvPr id="4099" name="Rectangle 3"/>
          <p:cNvSpPr>
            <a:spLocks noGrp="1" noChangeArrowheads="1"/>
          </p:cNvSpPr>
          <p:nvPr>
            <p:ph type="ctrTitle" hasCustomPrompt="1"/>
          </p:nvPr>
        </p:nvSpPr>
        <p:spPr>
          <a:xfrm>
            <a:off x="683568" y="1790106"/>
            <a:ext cx="4106862" cy="711994"/>
          </a:xfrm>
        </p:spPr>
        <p:txBody>
          <a:bodyPr/>
          <a:lstStyle>
            <a:lvl1pPr algn="l">
              <a:lnSpc>
                <a:spcPct val="95000"/>
              </a:lnSpc>
              <a:defRPr sz="2400" baseline="0">
                <a:solidFill>
                  <a:srgbClr val="FFFFFF"/>
                </a:solidFill>
              </a:defRPr>
            </a:lvl1pPr>
          </a:lstStyle>
          <a:p>
            <a:r>
              <a:rPr lang="en-US" noProof="0"/>
              <a:t>Click here to enter title</a:t>
            </a:r>
          </a:p>
        </p:txBody>
      </p:sp>
      <p:sp>
        <p:nvSpPr>
          <p:cNvPr id="4100" name="Rectangle 4"/>
          <p:cNvSpPr>
            <a:spLocks noGrp="1" noChangeArrowheads="1"/>
          </p:cNvSpPr>
          <p:nvPr>
            <p:ph type="subTitle" idx="1" hasCustomPrompt="1"/>
          </p:nvPr>
        </p:nvSpPr>
        <p:spPr>
          <a:xfrm>
            <a:off x="683568" y="2480667"/>
            <a:ext cx="3578225" cy="1819275"/>
          </a:xfrm>
        </p:spPr>
        <p:txBody>
          <a:bodyPr/>
          <a:lstStyle>
            <a:lvl1pPr marL="0" indent="0" algn="l">
              <a:spcBef>
                <a:spcPct val="0"/>
              </a:spcBef>
              <a:buNone/>
              <a:defRPr sz="1800">
                <a:solidFill>
                  <a:srgbClr val="FFFFFF"/>
                </a:solidFill>
              </a:defRPr>
            </a:lvl1pPr>
          </a:lstStyle>
          <a:p>
            <a:pPr lvl="0"/>
            <a:r>
              <a:rPr lang="en-US" noProof="0"/>
              <a:t>Write text here</a:t>
            </a:r>
          </a:p>
        </p:txBody>
      </p:sp>
      <p:pic>
        <p:nvPicPr>
          <p:cNvPr id="8" name="Bildobjekt 7"/>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927556" y="3884396"/>
            <a:ext cx="964924" cy="1187096"/>
          </a:xfrm>
          <a:prstGeom prst="rect">
            <a:avLst/>
          </a:prstGeom>
        </p:spPr>
      </p:pic>
      <p:sp>
        <p:nvSpPr>
          <p:cNvPr id="9" name="textruta 8"/>
          <p:cNvSpPr txBox="1"/>
          <p:nvPr userDrawn="1"/>
        </p:nvSpPr>
        <p:spPr>
          <a:xfrm>
            <a:off x="-9525" y="4285"/>
            <a:ext cx="1330536" cy="246221"/>
          </a:xfrm>
          <a:prstGeom prst="rect">
            <a:avLst/>
          </a:prstGeom>
          <a:noFill/>
        </p:spPr>
        <p:txBody>
          <a:bodyPr wrap="square" rtlCol="0">
            <a:spAutoFit/>
          </a:bodyPr>
          <a:lstStyle/>
          <a:p>
            <a:pPr algn="l"/>
            <a:r>
              <a:rPr lang="en-US" sz="1000" b="0">
                <a:solidFill>
                  <a:schemeClr val="bg1">
                    <a:lumMod val="75000"/>
                  </a:schemeClr>
                </a:solidFill>
              </a:rPr>
              <a:t>CONFIDENTIAL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26E801-98A9-43D4-BE03-1AC4CB9DBC13}"/>
              </a:ext>
            </a:extLst>
          </p:cNvPr>
          <p:cNvGraphicFramePr>
            <a:graphicFrameLocks noChangeAspect="1"/>
          </p:cNvGraphicFramePr>
          <p:nvPr userDrawn="1">
            <p:custDataLst>
              <p:tags r:id="rId2"/>
            </p:custDataLst>
            <p:extLst>
              <p:ext uri="{D42A27DB-BD31-4B8C-83A1-F6EECF244321}">
                <p14:modId xmlns:p14="http://schemas.microsoft.com/office/powerpoint/2010/main" val="8873644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17" name="think-cell Slide" r:id="rId5" imgW="395" imgH="394" progId="TCLayout.ActiveDocument.1">
                  <p:embed/>
                </p:oleObj>
              </mc:Choice>
              <mc:Fallback>
                <p:oleObj name="think-cell Slide" r:id="rId5" imgW="395" imgH="394" progId="TCLayout.ActiveDocument.1">
                  <p:embed/>
                  <p:pic>
                    <p:nvPicPr>
                      <p:cNvPr id="7" name="Object 6" hidden="1">
                        <a:extLst>
                          <a:ext uri="{FF2B5EF4-FFF2-40B4-BE49-F238E27FC236}">
                            <a16:creationId xmlns:a16="http://schemas.microsoft.com/office/drawing/2014/main" id="{3726E801-98A9-43D4-BE03-1AC4CB9DBC1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5BB58D0E-68A2-4E24-A5CA-4FE1918D4C13}"/>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ctrTitle" hasCustomPrompt="1"/>
          </p:nvPr>
        </p:nvSpPr>
        <p:spPr>
          <a:xfrm>
            <a:off x="685800" y="1597820"/>
            <a:ext cx="7772400" cy="1102519"/>
          </a:xfrm>
        </p:spPr>
        <p:txBody>
          <a:bodyPr/>
          <a:lstStyle>
            <a:lvl1pPr algn="ctr">
              <a:defRPr/>
            </a:lvl1pPr>
          </a:lstStyle>
          <a:p>
            <a:r>
              <a:rPr lang="en-US" noProof="0"/>
              <a:t>Click here to enter title</a:t>
            </a:r>
          </a:p>
        </p:txBody>
      </p:sp>
      <p:sp>
        <p:nvSpPr>
          <p:cNvPr id="3" name="Subtitle 2"/>
          <p:cNvSpPr>
            <a:spLocks noGrp="1"/>
          </p:cNvSpPr>
          <p:nvPr>
            <p:ph type="subTitle" idx="1" hasCustomPrompt="1"/>
          </p:nvPr>
        </p:nvSpPr>
        <p:spPr>
          <a:xfrm>
            <a:off x="1371600" y="2914650"/>
            <a:ext cx="6400800" cy="1314450"/>
          </a:xfrm>
          <a:prstGeom prst="rect">
            <a:avLst/>
          </a:prstGeom>
        </p:spPr>
        <p:txBody>
          <a:bodyPr>
            <a:normAutofit/>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lvl="0"/>
            <a:r>
              <a:rPr lang="en-US" noProof="0"/>
              <a:t>Write text here</a:t>
            </a:r>
          </a:p>
        </p:txBody>
      </p:sp>
      <p:sp>
        <p:nvSpPr>
          <p:cNvPr id="4" name="Rectangle 9"/>
          <p:cNvSpPr>
            <a:spLocks noGrp="1" noChangeArrowheads="1"/>
          </p:cNvSpPr>
          <p:nvPr>
            <p:ph type="sldNum" sz="quarter" idx="10"/>
          </p:nvPr>
        </p:nvSpPr>
        <p:spPr>
          <a:ln/>
        </p:spPr>
        <p:txBody>
          <a:bodyPr/>
          <a:lstStyle>
            <a:lvl1pPr>
              <a:defRPr/>
            </a:lvl1pPr>
          </a:lstStyle>
          <a:p>
            <a:pPr>
              <a:defRPr/>
            </a:pPr>
            <a:fld id="{800CD8A5-5308-4F3D-AB3A-A13A5F8C601D}" type="slidenum">
              <a:rPr lang="en-US" smtClean="0"/>
              <a:pPr>
                <a:defRPr/>
              </a:pPr>
              <a:t>‹#›</a:t>
            </a:fld>
            <a:endParaRPr lang="en-US"/>
          </a:p>
        </p:txBody>
      </p:sp>
      <p:pic>
        <p:nvPicPr>
          <p:cNvPr id="5" name="Bildobjekt 4"/>
          <p:cNvPicPr>
            <a:picLocks noChangeAspect="1"/>
          </p:cNvPicPr>
          <p:nvPr userDrawn="1"/>
        </p:nvPicPr>
        <p:blipFill rotWithShape="1">
          <a:blip r:embed="rId7" cstate="print">
            <a:extLst>
              <a:ext uri="{28A0092B-C50C-407E-A947-70E740481C1C}">
                <a14:useLocalDpi xmlns:a14="http://schemas.microsoft.com/office/drawing/2010/main" val="0"/>
              </a:ext>
            </a:extLst>
          </a:blip>
          <a:srcRect l="-116" t="12275" r="116" b="26861"/>
          <a:stretch/>
        </p:blipFill>
        <p:spPr>
          <a:xfrm>
            <a:off x="-9525" y="4680000"/>
            <a:ext cx="8181925" cy="470600"/>
          </a:xfrm>
          <a:prstGeom prst="rect">
            <a:avLst/>
          </a:prstGeom>
        </p:spPr>
      </p:pic>
    </p:spTree>
    <p:extLst>
      <p:ext uri="{BB962C8B-B14F-4D97-AF65-F5344CB8AC3E}">
        <p14:creationId xmlns:p14="http://schemas.microsoft.com/office/powerpoint/2010/main" val="3894024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graphicFrame>
        <p:nvGraphicFramePr>
          <p:cNvPr id="6" name="Objekt 5" hidden="1"/>
          <p:cNvGraphicFramePr>
            <a:graphicFrameLocks noChangeAspect="1"/>
          </p:cNvGraphicFramePr>
          <p:nvPr userDrawn="1">
            <p:custDataLst>
              <p:tags r:id="rId2"/>
            </p:custDataLst>
            <p:extLst>
              <p:ext uri="{D42A27DB-BD31-4B8C-83A1-F6EECF244321}">
                <p14:modId xmlns:p14="http://schemas.microsoft.com/office/powerpoint/2010/main" val="82560494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241" name="think-cell Slide" r:id="rId5" imgW="216" imgH="216" progId="TCLayout.ActiveDocument.1">
                  <p:embed/>
                </p:oleObj>
              </mc:Choice>
              <mc:Fallback>
                <p:oleObj name="think-cell Slide" r:id="rId5" imgW="216" imgH="216" progId="TCLayout.ActiveDocument.1">
                  <p:embed/>
                  <p:pic>
                    <p:nvPicPr>
                      <p:cNvPr id="6" name="Objekt 5"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AE527874-8E9D-415D-BDA3-9C4B60519AC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hasCustomPrompt="1"/>
          </p:nvPr>
        </p:nvSpPr>
        <p:spPr>
          <a:xfrm>
            <a:off x="323853" y="468000"/>
            <a:ext cx="8295735" cy="411550"/>
          </a:xfrm>
        </p:spPr>
        <p:txBody>
          <a:bodyPr anchor="t"/>
          <a:lstStyle>
            <a:lvl1pPr>
              <a:defRPr sz="2400"/>
            </a:lvl1pPr>
          </a:lstStyle>
          <a:p>
            <a:r>
              <a:rPr lang="en-US" noProof="0"/>
              <a:t>Click here to enter title</a:t>
            </a:r>
          </a:p>
        </p:txBody>
      </p:sp>
      <p:sp>
        <p:nvSpPr>
          <p:cNvPr id="3" name="Content Placeholder 2"/>
          <p:cNvSpPr>
            <a:spLocks noGrp="1"/>
          </p:cNvSpPr>
          <p:nvPr>
            <p:ph idx="1" hasCustomPrompt="1"/>
          </p:nvPr>
        </p:nvSpPr>
        <p:spPr>
          <a:xfrm>
            <a:off x="323853" y="882000"/>
            <a:ext cx="7421563" cy="3705974"/>
          </a:xfrm>
        </p:spPr>
        <p:txBody>
          <a:bodyPr>
            <a:normAutofit/>
          </a:bodyPr>
          <a:lstStyle>
            <a:lvl1pPr>
              <a:buClr>
                <a:srgbClr val="046992"/>
              </a:buClr>
              <a:defRPr sz="1600"/>
            </a:lvl1pPr>
            <a:lvl2pPr>
              <a:buClr>
                <a:srgbClr val="046992"/>
              </a:buClr>
              <a:defRPr sz="1400"/>
            </a:lvl2pPr>
            <a:lvl3pPr>
              <a:buClr>
                <a:srgbClr val="046992"/>
              </a:buClr>
              <a:defRPr sz="1400"/>
            </a:lvl3pPr>
            <a:lvl4pPr>
              <a:buClr>
                <a:srgbClr val="046992"/>
              </a:buClr>
              <a:defRPr sz="1400"/>
            </a:lvl4pPr>
            <a:lvl5pPr>
              <a:buClr>
                <a:srgbClr val="046992"/>
              </a:buClr>
              <a:defRPr sz="1400"/>
            </a:lvl5pPr>
          </a:lstStyle>
          <a:p>
            <a:pPr lvl="0"/>
            <a:r>
              <a:rPr lang="en-US" noProof="0"/>
              <a:t>Write text here</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E510418-8FCF-4E72-8BA8-BEA1A70164C3}" type="slidenum">
              <a:rPr lang="en-US" smtClean="0"/>
              <a:pPr>
                <a:defRPr/>
              </a:pPr>
              <a:t>‹#›</a:t>
            </a:fld>
            <a:endParaRPr lang="en-US"/>
          </a:p>
        </p:txBody>
      </p:sp>
      <p:pic>
        <p:nvPicPr>
          <p:cNvPr id="5" name="Bildobjekt 4"/>
          <p:cNvPicPr>
            <a:picLocks noChangeAspect="1"/>
          </p:cNvPicPr>
          <p:nvPr userDrawn="1"/>
        </p:nvPicPr>
        <p:blipFill rotWithShape="1">
          <a:blip r:embed="rId7" cstate="print">
            <a:extLst>
              <a:ext uri="{28A0092B-C50C-407E-A947-70E740481C1C}">
                <a14:useLocalDpi xmlns:a14="http://schemas.microsoft.com/office/drawing/2010/main" val="0"/>
              </a:ext>
            </a:extLst>
          </a:blip>
          <a:srcRect l="-14886" t="6959" r="-4097" b="-1"/>
          <a:stretch/>
        </p:blipFill>
        <p:spPr>
          <a:xfrm>
            <a:off x="2347059" y="4680000"/>
            <a:ext cx="6272529" cy="463500"/>
          </a:xfrm>
          <a:prstGeom prst="rect">
            <a:avLst/>
          </a:prstGeom>
        </p:spPr>
      </p:pic>
    </p:spTree>
    <p:extLst>
      <p:ext uri="{BB962C8B-B14F-4D97-AF65-F5344CB8AC3E}">
        <p14:creationId xmlns:p14="http://schemas.microsoft.com/office/powerpoint/2010/main" val="2454611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201295374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65" name="think-cell Slide" r:id="rId5" imgW="353" imgH="353" progId="TCLayout.ActiveDocument.1">
                  <p:embed/>
                </p:oleObj>
              </mc:Choice>
              <mc:Fallback>
                <p:oleObj name="think-cell Slide" r:id="rId5" imgW="353" imgH="353" progId="TCLayout.ActiveDocument.1">
                  <p:embed/>
                  <p:pic>
                    <p:nvPicPr>
                      <p:cNvPr id="6" name="Object 5"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3C4E2778-EC3E-4B9A-9740-CD6AD542A512}"/>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hasCustomPrompt="1"/>
          </p:nvPr>
        </p:nvSpPr>
        <p:spPr>
          <a:xfrm>
            <a:off x="323853" y="468000"/>
            <a:ext cx="8136579" cy="411550"/>
          </a:xfrm>
        </p:spPr>
        <p:txBody>
          <a:bodyPr/>
          <a:lstStyle/>
          <a:p>
            <a:r>
              <a:rPr lang="en-US" noProof="0"/>
              <a:t>Click here to enter title</a:t>
            </a:r>
          </a:p>
        </p:txBody>
      </p:sp>
      <p:sp>
        <p:nvSpPr>
          <p:cNvPr id="3" name="Content Placeholder 2"/>
          <p:cNvSpPr>
            <a:spLocks noGrp="1"/>
          </p:cNvSpPr>
          <p:nvPr>
            <p:ph sz="half" idx="1" hasCustomPrompt="1"/>
          </p:nvPr>
        </p:nvSpPr>
        <p:spPr>
          <a:xfrm>
            <a:off x="323853" y="882000"/>
            <a:ext cx="3960000" cy="3705974"/>
          </a:xfrm>
        </p:spPr>
        <p:txBody>
          <a:bodyPr/>
          <a:lstStyle>
            <a:lvl1pPr>
              <a:defRPr sz="16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noProof="0"/>
              <a:t>Write text here</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hasCustomPrompt="1"/>
          </p:nvPr>
        </p:nvSpPr>
        <p:spPr>
          <a:xfrm>
            <a:off x="4500432" y="882000"/>
            <a:ext cx="3960000" cy="3705974"/>
          </a:xfrm>
        </p:spPr>
        <p:txBody>
          <a:bodyPr/>
          <a:lstStyle>
            <a:lvl1pPr>
              <a:defRPr sz="16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noProof="0"/>
              <a:t>Write text here</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2DDB179E-9B60-471F-9F2B-25C999BF3A4C}" type="slidenum">
              <a:rPr lang="en-US" smtClean="0"/>
              <a:pPr>
                <a:defRPr/>
              </a:pPr>
              <a:t>‹#›</a:t>
            </a:fld>
            <a:endParaRPr lang="en-US"/>
          </a:p>
        </p:txBody>
      </p:sp>
      <p:pic>
        <p:nvPicPr>
          <p:cNvPr id="7" name="Bildobjekt 6"/>
          <p:cNvPicPr>
            <a:picLocks noChangeAspect="1"/>
          </p:cNvPicPr>
          <p:nvPr userDrawn="1"/>
        </p:nvPicPr>
        <p:blipFill rotWithShape="1">
          <a:blip r:embed="rId7" cstate="print">
            <a:extLst>
              <a:ext uri="{28A0092B-C50C-407E-A947-70E740481C1C}">
                <a14:useLocalDpi xmlns:a14="http://schemas.microsoft.com/office/drawing/2010/main" val="0"/>
              </a:ext>
            </a:extLst>
          </a:blip>
          <a:srcRect l="3071" t="63918" r="-15993" b="28287"/>
          <a:stretch/>
        </p:blipFill>
        <p:spPr>
          <a:xfrm>
            <a:off x="827584" y="4680000"/>
            <a:ext cx="8316416" cy="463500"/>
          </a:xfrm>
          <a:prstGeom prst="rect">
            <a:avLst/>
          </a:prstGeom>
        </p:spPr>
      </p:pic>
    </p:spTree>
    <p:extLst>
      <p:ext uri="{BB962C8B-B14F-4D97-AF65-F5344CB8AC3E}">
        <p14:creationId xmlns:p14="http://schemas.microsoft.com/office/powerpoint/2010/main" val="413331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vå innehållsdelar">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9937198-DA7C-41DA-B7E8-CC810B5ACA0E}"/>
              </a:ext>
            </a:extLst>
          </p:cNvPr>
          <p:cNvGraphicFramePr>
            <a:graphicFrameLocks noChangeAspect="1"/>
          </p:cNvGraphicFramePr>
          <p:nvPr userDrawn="1">
            <p:custDataLst>
              <p:tags r:id="rId2"/>
            </p:custDataLst>
            <p:extLst>
              <p:ext uri="{D42A27DB-BD31-4B8C-83A1-F6EECF244321}">
                <p14:modId xmlns:p14="http://schemas.microsoft.com/office/powerpoint/2010/main" val="20937495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89" name="think-cell Slide" r:id="rId5" imgW="395" imgH="394" progId="TCLayout.ActiveDocument.1">
                  <p:embed/>
                </p:oleObj>
              </mc:Choice>
              <mc:Fallback>
                <p:oleObj name="think-cell Slide" r:id="rId5" imgW="395" imgH="394" progId="TCLayout.ActiveDocument.1">
                  <p:embed/>
                  <p:pic>
                    <p:nvPicPr>
                      <p:cNvPr id="8" name="Object 7" hidden="1">
                        <a:extLst>
                          <a:ext uri="{FF2B5EF4-FFF2-40B4-BE49-F238E27FC236}">
                            <a16:creationId xmlns:a16="http://schemas.microsoft.com/office/drawing/2014/main" id="{A9937198-DA7C-41DA-B7E8-CC810B5ACA0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4BF5F46-F2CC-4C02-82AD-337F038F04A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hasCustomPrompt="1"/>
          </p:nvPr>
        </p:nvSpPr>
        <p:spPr>
          <a:xfrm>
            <a:off x="323854" y="468000"/>
            <a:ext cx="4968226" cy="411550"/>
          </a:xfrm>
        </p:spPr>
        <p:txBody>
          <a:bodyPr/>
          <a:lstStyle/>
          <a:p>
            <a:r>
              <a:rPr lang="en-US" noProof="0"/>
              <a:t>Click here to enter title</a:t>
            </a:r>
          </a:p>
        </p:txBody>
      </p:sp>
      <p:sp>
        <p:nvSpPr>
          <p:cNvPr id="3" name="Content Placeholder 2"/>
          <p:cNvSpPr>
            <a:spLocks noGrp="1"/>
          </p:cNvSpPr>
          <p:nvPr>
            <p:ph sz="half" idx="1" hasCustomPrompt="1"/>
          </p:nvPr>
        </p:nvSpPr>
        <p:spPr>
          <a:xfrm>
            <a:off x="323852" y="882000"/>
            <a:ext cx="4968227" cy="3674231"/>
          </a:xfrm>
        </p:spPr>
        <p:txBody>
          <a:bodyPr/>
          <a:lstStyle>
            <a:lvl1pPr>
              <a:defRPr sz="16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noProof="0"/>
              <a:t>Write text here</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2DDB179E-9B60-471F-9F2B-25C999BF3A4C}" type="slidenum">
              <a:rPr lang="en-US" smtClean="0"/>
              <a:pPr>
                <a:defRPr/>
              </a:pPr>
              <a:t>‹#›</a:t>
            </a:fld>
            <a:endParaRPr lang="en-US"/>
          </a:p>
        </p:txBody>
      </p:sp>
      <p:sp>
        <p:nvSpPr>
          <p:cNvPr id="7" name="Platshållare för bild 6"/>
          <p:cNvSpPr>
            <a:spLocks noGrp="1"/>
          </p:cNvSpPr>
          <p:nvPr>
            <p:ph type="pic" sz="quarter" idx="11"/>
          </p:nvPr>
        </p:nvSpPr>
        <p:spPr>
          <a:xfrm>
            <a:off x="5580063" y="-1"/>
            <a:ext cx="3563937" cy="4556232"/>
          </a:xfrm>
        </p:spPr>
        <p:txBody>
          <a:bodyPr/>
          <a:lstStyle/>
          <a:p>
            <a:r>
              <a:rPr lang="en-US"/>
              <a:t>Click icon to add picture</a:t>
            </a:r>
          </a:p>
        </p:txBody>
      </p:sp>
      <p:pic>
        <p:nvPicPr>
          <p:cNvPr id="6" name="Bildobjekt 5"/>
          <p:cNvPicPr>
            <a:picLocks noChangeAspect="1"/>
          </p:cNvPicPr>
          <p:nvPr userDrawn="1"/>
        </p:nvPicPr>
        <p:blipFill rotWithShape="1">
          <a:blip r:embed="rId7" cstate="print">
            <a:extLst>
              <a:ext uri="{28A0092B-C50C-407E-A947-70E740481C1C}">
                <a14:useLocalDpi xmlns:a14="http://schemas.microsoft.com/office/drawing/2010/main" val="0"/>
              </a:ext>
            </a:extLst>
          </a:blip>
          <a:srcRect t="610" b="20910"/>
          <a:stretch/>
        </p:blipFill>
        <p:spPr>
          <a:xfrm>
            <a:off x="899591" y="4680000"/>
            <a:ext cx="6249755" cy="46350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489B2479-323B-4978-A7A2-0E5DC8007989}"/>
              </a:ext>
            </a:extLst>
          </p:cNvPr>
          <p:cNvGraphicFramePr>
            <a:graphicFrameLocks noChangeAspect="1"/>
          </p:cNvGraphicFramePr>
          <p:nvPr userDrawn="1">
            <p:custDataLst>
              <p:tags r:id="rId2"/>
            </p:custDataLst>
            <p:extLst>
              <p:ext uri="{D42A27DB-BD31-4B8C-83A1-F6EECF244321}">
                <p14:modId xmlns:p14="http://schemas.microsoft.com/office/powerpoint/2010/main" val="27027548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13" name="think-cell Slide" r:id="rId5" imgW="395" imgH="394" progId="TCLayout.ActiveDocument.1">
                  <p:embed/>
                </p:oleObj>
              </mc:Choice>
              <mc:Fallback>
                <p:oleObj name="think-cell Slide" r:id="rId5" imgW="395" imgH="394" progId="TCLayout.ActiveDocument.1">
                  <p:embed/>
                  <p:pic>
                    <p:nvPicPr>
                      <p:cNvPr id="6" name="Object 5" hidden="1">
                        <a:extLst>
                          <a:ext uri="{FF2B5EF4-FFF2-40B4-BE49-F238E27FC236}">
                            <a16:creationId xmlns:a16="http://schemas.microsoft.com/office/drawing/2014/main" id="{489B2479-323B-4978-A7A2-0E5DC800798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81CC0DB-EA27-4125-ADFF-04D771D781D8}"/>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hasCustomPrompt="1"/>
          </p:nvPr>
        </p:nvSpPr>
        <p:spPr/>
        <p:txBody>
          <a:bodyPr/>
          <a:lstStyle/>
          <a:p>
            <a:r>
              <a:rPr lang="en-US" noProof="0"/>
              <a:t>Click here to enter title</a:t>
            </a:r>
          </a:p>
        </p:txBody>
      </p:sp>
      <p:sp>
        <p:nvSpPr>
          <p:cNvPr id="3" name="Rectangle 6"/>
          <p:cNvSpPr>
            <a:spLocks noGrp="1" noChangeArrowheads="1"/>
          </p:cNvSpPr>
          <p:nvPr>
            <p:ph type="sldNum" sz="quarter" idx="10"/>
          </p:nvPr>
        </p:nvSpPr>
        <p:spPr>
          <a:ln/>
        </p:spPr>
        <p:txBody>
          <a:bodyPr/>
          <a:lstStyle>
            <a:lvl1pPr>
              <a:defRPr/>
            </a:lvl1pPr>
          </a:lstStyle>
          <a:p>
            <a:pPr>
              <a:defRPr/>
            </a:pPr>
            <a:fld id="{90986C93-7685-45C1-AD3C-7BE18036E3E9}" type="slidenum">
              <a:rPr lang="en-US" smtClean="0"/>
              <a:pPr>
                <a:defRPr/>
              </a:pPr>
              <a:t>‹#›</a:t>
            </a:fld>
            <a:endParaRPr lang="en-US"/>
          </a:p>
        </p:txBody>
      </p:sp>
      <p:pic>
        <p:nvPicPr>
          <p:cNvPr id="5" name="Bildobjekt 4"/>
          <p:cNvPicPr>
            <a:picLocks noChangeAspect="1"/>
          </p:cNvPicPr>
          <p:nvPr userDrawn="1"/>
        </p:nvPicPr>
        <p:blipFill rotWithShape="1">
          <a:blip r:embed="rId7" cstate="print">
            <a:extLst>
              <a:ext uri="{28A0092B-C50C-407E-A947-70E740481C1C}">
                <a14:useLocalDpi xmlns:a14="http://schemas.microsoft.com/office/drawing/2010/main" val="0"/>
              </a:ext>
            </a:extLst>
          </a:blip>
          <a:srcRect l="-14770" t="-564" r="2595" b="10544"/>
          <a:stretch/>
        </p:blipFill>
        <p:spPr>
          <a:xfrm>
            <a:off x="-540568" y="4680000"/>
            <a:ext cx="7297576" cy="463500"/>
          </a:xfrm>
          <a:prstGeom prst="rect">
            <a:avLst/>
          </a:prstGeom>
        </p:spPr>
      </p:pic>
    </p:spTree>
    <p:extLst>
      <p:ext uri="{BB962C8B-B14F-4D97-AF65-F5344CB8AC3E}">
        <p14:creationId xmlns:p14="http://schemas.microsoft.com/office/powerpoint/2010/main" val="3671941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635E5663-B1DA-48A2-AB12-3C1D56158770}" type="slidenum">
              <a:rPr lang="en-US" smtClean="0"/>
              <a:pPr>
                <a:defRPr/>
              </a:pPr>
              <a:t>‹#›</a:t>
            </a:fld>
            <a:endParaRPr lang="en-US"/>
          </a:p>
        </p:txBody>
      </p:sp>
      <p:pic>
        <p:nvPicPr>
          <p:cNvPr id="3" name="Bildobjekt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2417" b="7645"/>
          <a:stretch/>
        </p:blipFill>
        <p:spPr>
          <a:xfrm>
            <a:off x="1013527" y="4680000"/>
            <a:ext cx="6135820" cy="463500"/>
          </a:xfrm>
          <a:prstGeom prst="rect">
            <a:avLst/>
          </a:prstGeom>
        </p:spPr>
      </p:pic>
    </p:spTree>
    <p:extLst>
      <p:ext uri="{BB962C8B-B14F-4D97-AF65-F5344CB8AC3E}">
        <p14:creationId xmlns:p14="http://schemas.microsoft.com/office/powerpoint/2010/main" val="1210041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Platshållare för bild 4"/>
          <p:cNvSpPr>
            <a:spLocks noGrp="1"/>
          </p:cNvSpPr>
          <p:nvPr>
            <p:ph type="pic" sz="quarter" idx="11" hasCustomPrompt="1"/>
          </p:nvPr>
        </p:nvSpPr>
        <p:spPr>
          <a:xfrm>
            <a:off x="0" y="0"/>
            <a:ext cx="9158599" cy="4549396"/>
          </a:xfrm>
          <a:prstGeom prst="rect">
            <a:avLst/>
          </a:prstGeom>
        </p:spPr>
        <p:txBody>
          <a:bodyPr/>
          <a:lstStyle>
            <a:lvl1pPr>
              <a:defRPr baseline="0"/>
            </a:lvl1pPr>
          </a:lstStyle>
          <a:p>
            <a:pPr marL="342900" marR="0" lvl="0" indent="-342900" algn="l" defTabSz="914400" rtl="0" eaLnBrk="0" fontAlgn="base" latinLnBrk="0" hangingPunct="0">
              <a:lnSpc>
                <a:spcPct val="100000"/>
              </a:lnSpc>
              <a:spcBef>
                <a:spcPct val="20000"/>
              </a:spcBef>
              <a:spcAft>
                <a:spcPct val="0"/>
              </a:spcAft>
              <a:buClr>
                <a:srgbClr val="046992"/>
              </a:buClr>
              <a:buSzTx/>
              <a:buFontTx/>
              <a:buNone/>
              <a:tabLst/>
              <a:defRPr/>
            </a:pPr>
            <a:r>
              <a:rPr lang="en-US"/>
              <a:t>Click here to insert image</a:t>
            </a:r>
          </a:p>
        </p:txBody>
      </p:sp>
      <p:sp>
        <p:nvSpPr>
          <p:cNvPr id="3" name="Rectangle 9"/>
          <p:cNvSpPr>
            <a:spLocks noGrp="1" noChangeArrowheads="1"/>
          </p:cNvSpPr>
          <p:nvPr>
            <p:ph type="sldNum" sz="quarter" idx="10"/>
          </p:nvPr>
        </p:nvSpPr>
        <p:spPr>
          <a:ln/>
        </p:spPr>
        <p:txBody>
          <a:bodyPr/>
          <a:lstStyle>
            <a:lvl1pPr>
              <a:defRPr/>
            </a:lvl1pPr>
          </a:lstStyle>
          <a:p>
            <a:pPr>
              <a:defRPr/>
            </a:pPr>
            <a:fld id="{404987C8-832C-4879-8CE0-5D7A2282D6C7}" type="slidenum">
              <a:rPr lang="en-US" smtClean="0"/>
              <a:pPr>
                <a:defRPr/>
              </a:pPr>
              <a:t>‹#›</a:t>
            </a:fld>
            <a:endParaRPr lang="en-US"/>
          </a:p>
        </p:txBody>
      </p:sp>
      <p:pic>
        <p:nvPicPr>
          <p:cNvPr id="6" name="Bildobjekt 5"/>
          <p:cNvPicPr>
            <a:picLocks noChangeAspect="1"/>
          </p:cNvPicPr>
          <p:nvPr userDrawn="1"/>
        </p:nvPicPr>
        <p:blipFill rotWithShape="1">
          <a:blip r:embed="rId2" cstate="print">
            <a:extLst>
              <a:ext uri="{28A0092B-C50C-407E-A947-70E740481C1C}">
                <a14:useLocalDpi xmlns:a14="http://schemas.microsoft.com/office/drawing/2010/main" val="0"/>
              </a:ext>
            </a:extLst>
          </a:blip>
          <a:srcRect l="1" t="1003" r="-4432" b="-4388"/>
          <a:stretch/>
        </p:blipFill>
        <p:spPr>
          <a:xfrm>
            <a:off x="1403647" y="4680000"/>
            <a:ext cx="6177789" cy="484038"/>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page">
    <p:spTree>
      <p:nvGrpSpPr>
        <p:cNvPr id="1" name=""/>
        <p:cNvGrpSpPr/>
        <p:nvPr/>
      </p:nvGrpSpPr>
      <p:grpSpPr>
        <a:xfrm>
          <a:off x="0" y="0"/>
          <a:ext cx="0" cy="0"/>
          <a:chOff x="0" y="0"/>
          <a:chExt cx="0" cy="0"/>
        </a:xfrm>
      </p:grpSpPr>
      <p:sp>
        <p:nvSpPr>
          <p:cNvPr id="5" name="Rektangel 4"/>
          <p:cNvSpPr/>
          <p:nvPr userDrawn="1"/>
        </p:nvSpPr>
        <p:spPr>
          <a:xfrm>
            <a:off x="0" y="0"/>
            <a:ext cx="9144000" cy="5143501"/>
          </a:xfrm>
          <a:prstGeom prst="rect">
            <a:avLst/>
          </a:prstGeom>
          <a:solidFill>
            <a:srgbClr val="005E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1"/>
            <a:endParaRPr lang="en-US"/>
          </a:p>
        </p:txBody>
      </p:sp>
      <p:pic>
        <p:nvPicPr>
          <p:cNvPr id="6" name="Bildobjekt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30326" y="1419622"/>
            <a:ext cx="1483348" cy="1824886"/>
          </a:xfrm>
          <a:prstGeom prst="rect">
            <a:avLst/>
          </a:prstGeom>
        </p:spPr>
      </p:pic>
    </p:spTree>
    <p:extLst>
      <p:ext uri="{BB962C8B-B14F-4D97-AF65-F5344CB8AC3E}">
        <p14:creationId xmlns:p14="http://schemas.microsoft.com/office/powerpoint/2010/main" val="227006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17235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Platshållare för bild 2"/>
          <p:cNvSpPr>
            <a:spLocks noGrp="1"/>
          </p:cNvSpPr>
          <p:nvPr>
            <p:ph type="pic" sz="quarter" idx="10" hasCustomPrompt="1"/>
          </p:nvPr>
        </p:nvSpPr>
        <p:spPr>
          <a:xfrm>
            <a:off x="0" y="0"/>
            <a:ext cx="9144000" cy="5143500"/>
          </a:xfrm>
          <a:prstGeom prst="rect">
            <a:avLst/>
          </a:prstGeom>
        </p:spPr>
        <p:txBody>
          <a:bodyPr/>
          <a:lstStyle>
            <a:lvl1pPr marL="0" indent="0">
              <a:buNone/>
              <a:defRPr/>
            </a:lvl1pPr>
          </a:lstStyle>
          <a:p>
            <a:r>
              <a:rPr lang="en-US"/>
              <a:t>Click here to insert image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2" name="Bildobjekt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099" name="Rectangle 3"/>
          <p:cNvSpPr>
            <a:spLocks noGrp="1" noChangeArrowheads="1"/>
          </p:cNvSpPr>
          <p:nvPr>
            <p:ph type="ctrTitle" hasCustomPrompt="1"/>
          </p:nvPr>
        </p:nvSpPr>
        <p:spPr>
          <a:xfrm>
            <a:off x="4643438" y="741761"/>
            <a:ext cx="4106862" cy="711994"/>
          </a:xfrm>
        </p:spPr>
        <p:txBody>
          <a:bodyPr/>
          <a:lstStyle>
            <a:lvl1pPr algn="r">
              <a:lnSpc>
                <a:spcPct val="95000"/>
              </a:lnSpc>
              <a:defRPr sz="2400" baseline="0">
                <a:solidFill>
                  <a:srgbClr val="005E7C"/>
                </a:solidFill>
              </a:defRPr>
            </a:lvl1pPr>
          </a:lstStyle>
          <a:p>
            <a:r>
              <a:rPr lang="en-US" noProof="0"/>
              <a:t>Click here to enter title</a:t>
            </a:r>
          </a:p>
        </p:txBody>
      </p:sp>
      <p:sp>
        <p:nvSpPr>
          <p:cNvPr id="4100" name="Rectangle 4"/>
          <p:cNvSpPr>
            <a:spLocks noGrp="1" noChangeArrowheads="1"/>
          </p:cNvSpPr>
          <p:nvPr>
            <p:ph type="subTitle" idx="1" hasCustomPrompt="1"/>
          </p:nvPr>
        </p:nvSpPr>
        <p:spPr>
          <a:xfrm>
            <a:off x="5167316" y="1432322"/>
            <a:ext cx="3578225" cy="1819275"/>
          </a:xfrm>
        </p:spPr>
        <p:txBody>
          <a:bodyPr/>
          <a:lstStyle>
            <a:lvl1pPr marL="0" indent="0" algn="r">
              <a:spcBef>
                <a:spcPct val="0"/>
              </a:spcBef>
              <a:buNone/>
              <a:defRPr sz="1800">
                <a:solidFill>
                  <a:srgbClr val="005E7C"/>
                </a:solidFill>
              </a:defRPr>
            </a:lvl1pPr>
          </a:lstStyle>
          <a:p>
            <a:pPr lvl="0"/>
            <a:r>
              <a:rPr lang="en-US" noProof="0"/>
              <a:t>Write text here</a:t>
            </a:r>
          </a:p>
        </p:txBody>
      </p:sp>
      <p:pic>
        <p:nvPicPr>
          <p:cNvPr id="3" name="Bildobjekt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7556" y="3884396"/>
            <a:ext cx="964924" cy="1187096"/>
          </a:xfrm>
          <a:prstGeom prst="rect">
            <a:avLst/>
          </a:prstGeom>
        </p:spPr>
      </p:pic>
    </p:spTree>
    <p:extLst>
      <p:ext uri="{BB962C8B-B14F-4D97-AF65-F5344CB8AC3E}">
        <p14:creationId xmlns:p14="http://schemas.microsoft.com/office/powerpoint/2010/main" val="42208707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3_Rubrikbild">
    <p:spTree>
      <p:nvGrpSpPr>
        <p:cNvPr id="1" name=""/>
        <p:cNvGrpSpPr/>
        <p:nvPr/>
      </p:nvGrpSpPr>
      <p:grpSpPr>
        <a:xfrm>
          <a:off x="0" y="0"/>
          <a:ext cx="0" cy="0"/>
          <a:chOff x="0" y="0"/>
          <a:chExt cx="0" cy="0"/>
        </a:xfrm>
      </p:grpSpPr>
      <p:sp>
        <p:nvSpPr>
          <p:cNvPr id="7" name="Rektangel 6"/>
          <p:cNvSpPr/>
          <p:nvPr userDrawn="1"/>
        </p:nvSpPr>
        <p:spPr>
          <a:xfrm>
            <a:off x="0" y="0"/>
            <a:ext cx="9144000" cy="5143501"/>
          </a:xfrm>
          <a:prstGeom prst="rect">
            <a:avLst/>
          </a:prstGeom>
          <a:solidFill>
            <a:srgbClr val="005E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3" name="Bildobjekt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5481"/>
            <a:ext cx="9142400" cy="5143500"/>
          </a:xfrm>
          <a:prstGeom prst="rect">
            <a:avLst/>
          </a:prstGeom>
        </p:spPr>
      </p:pic>
      <p:pic>
        <p:nvPicPr>
          <p:cNvPr id="4" name="Bildobjekt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32240" y="3106638"/>
            <a:ext cx="2411760" cy="2052344"/>
          </a:xfrm>
          <a:prstGeom prst="rect">
            <a:avLst/>
          </a:prstGeom>
        </p:spPr>
      </p:pic>
      <p:pic>
        <p:nvPicPr>
          <p:cNvPr id="5" name="Bildobjekt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27556" y="3882411"/>
            <a:ext cx="964924" cy="1189081"/>
          </a:xfrm>
          <a:prstGeom prst="rect">
            <a:avLst/>
          </a:prstGeom>
        </p:spPr>
      </p:pic>
      <p:sp>
        <p:nvSpPr>
          <p:cNvPr id="4099" name="Rectangle 3"/>
          <p:cNvSpPr>
            <a:spLocks noGrp="1" noChangeArrowheads="1"/>
          </p:cNvSpPr>
          <p:nvPr>
            <p:ph type="ctrTitle" hasCustomPrompt="1"/>
          </p:nvPr>
        </p:nvSpPr>
        <p:spPr>
          <a:xfrm>
            <a:off x="683568" y="1347614"/>
            <a:ext cx="4106862" cy="711994"/>
          </a:xfrm>
        </p:spPr>
        <p:txBody>
          <a:bodyPr/>
          <a:lstStyle>
            <a:lvl1pPr algn="l">
              <a:lnSpc>
                <a:spcPct val="95000"/>
              </a:lnSpc>
              <a:defRPr sz="2400" baseline="0">
                <a:solidFill>
                  <a:srgbClr val="FFFFFF"/>
                </a:solidFill>
              </a:defRPr>
            </a:lvl1pPr>
          </a:lstStyle>
          <a:p>
            <a:r>
              <a:rPr lang="en-US" noProof="0"/>
              <a:t>Click here to enter title</a:t>
            </a:r>
          </a:p>
        </p:txBody>
      </p:sp>
      <p:sp>
        <p:nvSpPr>
          <p:cNvPr id="4100" name="Rectangle 4"/>
          <p:cNvSpPr>
            <a:spLocks noGrp="1" noChangeArrowheads="1"/>
          </p:cNvSpPr>
          <p:nvPr>
            <p:ph type="subTitle" idx="1" hasCustomPrompt="1"/>
          </p:nvPr>
        </p:nvSpPr>
        <p:spPr>
          <a:xfrm>
            <a:off x="683568" y="2038175"/>
            <a:ext cx="3578225" cy="1819275"/>
          </a:xfrm>
        </p:spPr>
        <p:txBody>
          <a:bodyPr/>
          <a:lstStyle>
            <a:lvl1pPr marL="0" indent="0" algn="l">
              <a:spcBef>
                <a:spcPct val="0"/>
              </a:spcBef>
              <a:buNone/>
              <a:defRPr sz="1800">
                <a:solidFill>
                  <a:srgbClr val="FFFFFF"/>
                </a:solidFill>
              </a:defRPr>
            </a:lvl1pPr>
          </a:lstStyle>
          <a:p>
            <a:pPr lvl="0"/>
            <a:r>
              <a:rPr lang="en-US" noProof="0"/>
              <a:t>Write text here</a:t>
            </a:r>
          </a:p>
        </p:txBody>
      </p:sp>
    </p:spTree>
    <p:extLst>
      <p:ext uri="{BB962C8B-B14F-4D97-AF65-F5344CB8AC3E}">
        <p14:creationId xmlns:p14="http://schemas.microsoft.com/office/powerpoint/2010/main" val="2413282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5_Rubrikbild">
    <p:spTree>
      <p:nvGrpSpPr>
        <p:cNvPr id="1" name=""/>
        <p:cNvGrpSpPr/>
        <p:nvPr/>
      </p:nvGrpSpPr>
      <p:grpSpPr>
        <a:xfrm>
          <a:off x="0" y="0"/>
          <a:ext cx="0" cy="0"/>
          <a:chOff x="0" y="0"/>
          <a:chExt cx="0" cy="0"/>
        </a:xfrm>
      </p:grpSpPr>
      <p:sp>
        <p:nvSpPr>
          <p:cNvPr id="9" name="textruta 8"/>
          <p:cNvSpPr txBox="1"/>
          <p:nvPr userDrawn="1"/>
        </p:nvSpPr>
        <p:spPr>
          <a:xfrm>
            <a:off x="0" y="4715084"/>
            <a:ext cx="9144000" cy="276999"/>
          </a:xfrm>
          <a:prstGeom prst="rect">
            <a:avLst/>
          </a:prstGeom>
          <a:noFill/>
        </p:spPr>
        <p:txBody>
          <a:bodyPr wrap="square" rtlCol="0">
            <a:spAutoFit/>
          </a:bodyPr>
          <a:lstStyle/>
          <a:p>
            <a:pPr algn="ctr"/>
            <a:r>
              <a:rPr lang="sv-SE" sz="1200" b="1">
                <a:solidFill>
                  <a:schemeClr val="bg1"/>
                </a:solidFill>
              </a:rPr>
              <a:t>CONFIDENTIAL</a:t>
            </a:r>
            <a:endParaRPr lang="sv-SE" b="1">
              <a:solidFill>
                <a:schemeClr val="bg1"/>
              </a:solidFill>
            </a:endParaRPr>
          </a:p>
        </p:txBody>
      </p:sp>
      <p:pic>
        <p:nvPicPr>
          <p:cNvPr id="2" name="Bildobjekt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0" y="0"/>
            <a:ext cx="9142400" cy="5143500"/>
          </a:xfrm>
          <a:prstGeom prst="rect">
            <a:avLst/>
          </a:prstGeom>
        </p:spPr>
      </p:pic>
      <p:sp>
        <p:nvSpPr>
          <p:cNvPr id="4099" name="Rectangle 3"/>
          <p:cNvSpPr>
            <a:spLocks noGrp="1" noChangeArrowheads="1"/>
          </p:cNvSpPr>
          <p:nvPr>
            <p:ph type="ctrTitle" hasCustomPrompt="1"/>
          </p:nvPr>
        </p:nvSpPr>
        <p:spPr>
          <a:xfrm>
            <a:off x="465138" y="1131590"/>
            <a:ext cx="4106862" cy="711994"/>
          </a:xfrm>
        </p:spPr>
        <p:txBody>
          <a:bodyPr/>
          <a:lstStyle>
            <a:lvl1pPr algn="l">
              <a:lnSpc>
                <a:spcPct val="95000"/>
              </a:lnSpc>
              <a:defRPr sz="2400" baseline="0">
                <a:solidFill>
                  <a:srgbClr val="005E7C"/>
                </a:solidFill>
              </a:defRPr>
            </a:lvl1pPr>
          </a:lstStyle>
          <a:p>
            <a:r>
              <a:rPr lang="en-US" noProof="0"/>
              <a:t>Click here to enter title</a:t>
            </a:r>
          </a:p>
        </p:txBody>
      </p:sp>
      <p:sp>
        <p:nvSpPr>
          <p:cNvPr id="4100" name="Rectangle 4"/>
          <p:cNvSpPr>
            <a:spLocks noGrp="1" noChangeArrowheads="1"/>
          </p:cNvSpPr>
          <p:nvPr>
            <p:ph type="subTitle" idx="1" hasCustomPrompt="1"/>
          </p:nvPr>
        </p:nvSpPr>
        <p:spPr>
          <a:xfrm>
            <a:off x="465138" y="1822151"/>
            <a:ext cx="3578225" cy="1819275"/>
          </a:xfrm>
        </p:spPr>
        <p:txBody>
          <a:bodyPr/>
          <a:lstStyle>
            <a:lvl1pPr marL="0" indent="0" algn="l">
              <a:spcBef>
                <a:spcPct val="0"/>
              </a:spcBef>
              <a:buNone/>
              <a:defRPr sz="1800">
                <a:solidFill>
                  <a:srgbClr val="005E7C"/>
                </a:solidFill>
              </a:defRPr>
            </a:lvl1pPr>
          </a:lstStyle>
          <a:p>
            <a:pPr lvl="0"/>
            <a:r>
              <a:rPr lang="en-US" noProof="0"/>
              <a:t>Write text here</a:t>
            </a:r>
          </a:p>
        </p:txBody>
      </p:sp>
      <p:pic>
        <p:nvPicPr>
          <p:cNvPr id="8" name="Bildobjekt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7200" y="3884400"/>
            <a:ext cx="964924" cy="1187096"/>
          </a:xfrm>
          <a:prstGeom prst="rect">
            <a:avLst/>
          </a:prstGeom>
        </p:spPr>
      </p:pic>
      <p:pic>
        <p:nvPicPr>
          <p:cNvPr id="10" name="Bildobjekt 9"/>
          <p:cNvPicPr>
            <a:picLocks noChangeAspect="1"/>
          </p:cNvPicPr>
          <p:nvPr userDrawn="1"/>
        </p:nvPicPr>
        <p:blipFill rotWithShape="1">
          <a:blip r:embed="rId4" cstate="print">
            <a:extLst>
              <a:ext uri="{28A0092B-C50C-407E-A947-70E740481C1C}">
                <a14:useLocalDpi xmlns:a14="http://schemas.microsoft.com/office/drawing/2010/main" val="0"/>
              </a:ext>
            </a:extLst>
          </a:blip>
          <a:srcRect l="3025" t="12707" r="11750" b="27913"/>
          <a:stretch/>
        </p:blipFill>
        <p:spPr>
          <a:xfrm>
            <a:off x="0" y="0"/>
            <a:ext cx="9144000" cy="5143500"/>
          </a:xfrm>
          <a:prstGeom prst="rect">
            <a:avLst/>
          </a:prstGeom>
        </p:spPr>
      </p:pic>
    </p:spTree>
    <p:extLst>
      <p:ext uri="{BB962C8B-B14F-4D97-AF65-F5344CB8AC3E}">
        <p14:creationId xmlns:p14="http://schemas.microsoft.com/office/powerpoint/2010/main" val="18380583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2_Rubrikbild">
    <p:spTree>
      <p:nvGrpSpPr>
        <p:cNvPr id="1" name=""/>
        <p:cNvGrpSpPr/>
        <p:nvPr/>
      </p:nvGrpSpPr>
      <p:grpSpPr>
        <a:xfrm>
          <a:off x="0" y="0"/>
          <a:ext cx="0" cy="0"/>
          <a:chOff x="0" y="0"/>
          <a:chExt cx="0" cy="0"/>
        </a:xfrm>
      </p:grpSpPr>
      <p:sp>
        <p:nvSpPr>
          <p:cNvPr id="7" name="Rektangel 6"/>
          <p:cNvSpPr/>
          <p:nvPr userDrawn="1"/>
        </p:nvSpPr>
        <p:spPr>
          <a:xfrm>
            <a:off x="0" y="0"/>
            <a:ext cx="9144000" cy="5143501"/>
          </a:xfrm>
          <a:prstGeom prst="rect">
            <a:avLst/>
          </a:prstGeom>
          <a:solidFill>
            <a:srgbClr val="CA55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3" name="Bildobjekt 2"/>
          <p:cNvPicPr>
            <a:picLocks noChangeAspect="1"/>
          </p:cNvPicPr>
          <p:nvPr userDrawn="1"/>
        </p:nvPicPr>
        <p:blipFill rotWithShape="1">
          <a:blip r:embed="rId2" cstate="print">
            <a:extLst>
              <a:ext uri="{28A0092B-C50C-407E-A947-70E740481C1C}">
                <a14:useLocalDpi xmlns:a14="http://schemas.microsoft.com/office/drawing/2010/main" val="0"/>
              </a:ext>
            </a:extLst>
          </a:blip>
          <a:srcRect l="900" t="4437" r="8563" b="32337"/>
          <a:stretch/>
        </p:blipFill>
        <p:spPr>
          <a:xfrm flipH="1" flipV="1">
            <a:off x="0" y="-2"/>
            <a:ext cx="9144000" cy="5143502"/>
          </a:xfrm>
          <a:prstGeom prst="rect">
            <a:avLst/>
          </a:prstGeom>
        </p:spPr>
      </p:pic>
      <p:sp>
        <p:nvSpPr>
          <p:cNvPr id="4099" name="Rectangle 3"/>
          <p:cNvSpPr>
            <a:spLocks noGrp="1" noChangeArrowheads="1"/>
          </p:cNvSpPr>
          <p:nvPr>
            <p:ph type="ctrTitle" hasCustomPrompt="1"/>
          </p:nvPr>
        </p:nvSpPr>
        <p:spPr>
          <a:xfrm>
            <a:off x="755576" y="1851670"/>
            <a:ext cx="4106862" cy="711994"/>
          </a:xfrm>
        </p:spPr>
        <p:txBody>
          <a:bodyPr/>
          <a:lstStyle>
            <a:lvl1pPr algn="l">
              <a:lnSpc>
                <a:spcPct val="95000"/>
              </a:lnSpc>
              <a:defRPr sz="2400" baseline="0">
                <a:solidFill>
                  <a:srgbClr val="FFFFFF"/>
                </a:solidFill>
              </a:defRPr>
            </a:lvl1pPr>
          </a:lstStyle>
          <a:p>
            <a:r>
              <a:rPr lang="en-US" noProof="0"/>
              <a:t>Click here to enter title</a:t>
            </a:r>
          </a:p>
        </p:txBody>
      </p:sp>
      <p:sp>
        <p:nvSpPr>
          <p:cNvPr id="4100" name="Rectangle 4"/>
          <p:cNvSpPr>
            <a:spLocks noGrp="1" noChangeArrowheads="1"/>
          </p:cNvSpPr>
          <p:nvPr>
            <p:ph type="subTitle" idx="1" hasCustomPrompt="1"/>
          </p:nvPr>
        </p:nvSpPr>
        <p:spPr>
          <a:xfrm>
            <a:off x="755576" y="2542231"/>
            <a:ext cx="4106862" cy="1819275"/>
          </a:xfrm>
        </p:spPr>
        <p:txBody>
          <a:bodyPr/>
          <a:lstStyle>
            <a:lvl1pPr marL="0" indent="0" algn="l">
              <a:spcBef>
                <a:spcPct val="0"/>
              </a:spcBef>
              <a:buNone/>
              <a:defRPr sz="1800">
                <a:solidFill>
                  <a:srgbClr val="FFFFFF"/>
                </a:solidFill>
              </a:defRPr>
            </a:lvl1pPr>
          </a:lstStyle>
          <a:p>
            <a:pPr lvl="0"/>
            <a:r>
              <a:rPr lang="en-US" noProof="0"/>
              <a:t>Write text here</a:t>
            </a:r>
          </a:p>
        </p:txBody>
      </p:sp>
      <p:pic>
        <p:nvPicPr>
          <p:cNvPr id="10" name="Bildobjekt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7556" y="3884396"/>
            <a:ext cx="964924" cy="1187096"/>
          </a:xfrm>
          <a:prstGeom prst="rect">
            <a:avLst/>
          </a:prstGeom>
        </p:spPr>
      </p:pic>
    </p:spTree>
    <p:extLst>
      <p:ext uri="{BB962C8B-B14F-4D97-AF65-F5344CB8AC3E}">
        <p14:creationId xmlns:p14="http://schemas.microsoft.com/office/powerpoint/2010/main" val="28562159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Rubrikbild">
    <p:spTree>
      <p:nvGrpSpPr>
        <p:cNvPr id="1" name=""/>
        <p:cNvGrpSpPr/>
        <p:nvPr/>
      </p:nvGrpSpPr>
      <p:grpSpPr>
        <a:xfrm>
          <a:off x="0" y="0"/>
          <a:ext cx="0" cy="0"/>
          <a:chOff x="0" y="0"/>
          <a:chExt cx="0" cy="0"/>
        </a:xfrm>
      </p:grpSpPr>
      <p:sp>
        <p:nvSpPr>
          <p:cNvPr id="7" name="Rektangel 6"/>
          <p:cNvSpPr/>
          <p:nvPr userDrawn="1"/>
        </p:nvSpPr>
        <p:spPr>
          <a:xfrm>
            <a:off x="0" y="0"/>
            <a:ext cx="9144000" cy="5143501"/>
          </a:xfrm>
          <a:prstGeom prst="rect">
            <a:avLst/>
          </a:prstGeom>
          <a:solidFill>
            <a:srgbClr val="005E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8" name="Bildobjekt 7"/>
          <p:cNvPicPr>
            <a:picLocks noChangeAspect="1"/>
          </p:cNvPicPr>
          <p:nvPr userDrawn="1"/>
        </p:nvPicPr>
        <p:blipFill rotWithShape="1">
          <a:blip r:embed="rId2" cstate="print">
            <a:extLst>
              <a:ext uri="{28A0092B-C50C-407E-A947-70E740481C1C}">
                <a14:useLocalDpi xmlns:a14="http://schemas.microsoft.com/office/drawing/2010/main" val="0"/>
              </a:ext>
            </a:extLst>
          </a:blip>
          <a:srcRect l="14575" t="11594" r="45785" b="30903"/>
          <a:stretch/>
        </p:blipFill>
        <p:spPr>
          <a:xfrm flipV="1">
            <a:off x="1" y="-2"/>
            <a:ext cx="4391918" cy="5143501"/>
          </a:xfrm>
          <a:prstGeom prst="rect">
            <a:avLst/>
          </a:prstGeom>
        </p:spPr>
      </p:pic>
      <p:sp>
        <p:nvSpPr>
          <p:cNvPr id="4099" name="Rectangle 3"/>
          <p:cNvSpPr>
            <a:spLocks noGrp="1" noChangeArrowheads="1"/>
          </p:cNvSpPr>
          <p:nvPr>
            <p:ph type="ctrTitle" hasCustomPrompt="1"/>
          </p:nvPr>
        </p:nvSpPr>
        <p:spPr>
          <a:xfrm>
            <a:off x="4643438" y="1707654"/>
            <a:ext cx="4106862" cy="711994"/>
          </a:xfrm>
        </p:spPr>
        <p:txBody>
          <a:bodyPr/>
          <a:lstStyle>
            <a:lvl1pPr algn="r">
              <a:lnSpc>
                <a:spcPct val="95000"/>
              </a:lnSpc>
              <a:defRPr sz="2400" baseline="0">
                <a:solidFill>
                  <a:srgbClr val="FFFFFF"/>
                </a:solidFill>
              </a:defRPr>
            </a:lvl1pPr>
          </a:lstStyle>
          <a:p>
            <a:r>
              <a:rPr lang="en-US" noProof="0"/>
              <a:t>Click here to enter title</a:t>
            </a:r>
          </a:p>
        </p:txBody>
      </p:sp>
      <p:sp>
        <p:nvSpPr>
          <p:cNvPr id="4100" name="Rectangle 4"/>
          <p:cNvSpPr>
            <a:spLocks noGrp="1" noChangeArrowheads="1"/>
          </p:cNvSpPr>
          <p:nvPr>
            <p:ph type="subTitle" idx="1" hasCustomPrompt="1"/>
          </p:nvPr>
        </p:nvSpPr>
        <p:spPr>
          <a:xfrm>
            <a:off x="5167316" y="2398215"/>
            <a:ext cx="3578225" cy="1253655"/>
          </a:xfrm>
        </p:spPr>
        <p:txBody>
          <a:bodyPr/>
          <a:lstStyle>
            <a:lvl1pPr marL="0" indent="0" algn="r">
              <a:spcBef>
                <a:spcPct val="0"/>
              </a:spcBef>
              <a:buFont typeface="Arial" charset="0"/>
              <a:buNone/>
              <a:defRPr sz="1800">
                <a:solidFill>
                  <a:srgbClr val="FFFFFF"/>
                </a:solidFill>
              </a:defRPr>
            </a:lvl1pPr>
          </a:lstStyle>
          <a:p>
            <a:pPr lvl="0"/>
            <a:r>
              <a:rPr lang="en-US" noProof="0"/>
              <a:t>Write text here</a:t>
            </a:r>
          </a:p>
        </p:txBody>
      </p:sp>
      <p:pic>
        <p:nvPicPr>
          <p:cNvPr id="11" name="Bildobjekt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7556" y="3884396"/>
            <a:ext cx="964924" cy="1187096"/>
          </a:xfrm>
          <a:prstGeom prst="rect">
            <a:avLst/>
          </a:prstGeom>
        </p:spPr>
      </p:pic>
    </p:spTree>
    <p:extLst>
      <p:ext uri="{BB962C8B-B14F-4D97-AF65-F5344CB8AC3E}">
        <p14:creationId xmlns:p14="http://schemas.microsoft.com/office/powerpoint/2010/main" val="38304196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4_Rubrikbild">
    <p:spTree>
      <p:nvGrpSpPr>
        <p:cNvPr id="1" name=""/>
        <p:cNvGrpSpPr/>
        <p:nvPr/>
      </p:nvGrpSpPr>
      <p:grpSpPr>
        <a:xfrm>
          <a:off x="0" y="0"/>
          <a:ext cx="0" cy="0"/>
          <a:chOff x="0" y="0"/>
          <a:chExt cx="0" cy="0"/>
        </a:xfrm>
      </p:grpSpPr>
      <p:sp>
        <p:nvSpPr>
          <p:cNvPr id="7" name="Rektangel 6"/>
          <p:cNvSpPr/>
          <p:nvPr userDrawn="1"/>
        </p:nvSpPr>
        <p:spPr>
          <a:xfrm>
            <a:off x="0" y="0"/>
            <a:ext cx="9144000" cy="5143501"/>
          </a:xfrm>
          <a:prstGeom prst="rect">
            <a:avLst/>
          </a:prstGeom>
          <a:solidFill>
            <a:srgbClr val="005E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2" name="Bildobjekt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025" t="12707" r="11750" b="27913"/>
          <a:stretch/>
        </p:blipFill>
        <p:spPr>
          <a:xfrm>
            <a:off x="0" y="0"/>
            <a:ext cx="9144000" cy="5143500"/>
          </a:xfrm>
          <a:prstGeom prst="rect">
            <a:avLst/>
          </a:prstGeom>
        </p:spPr>
      </p:pic>
      <p:sp>
        <p:nvSpPr>
          <p:cNvPr id="4099" name="Rectangle 3"/>
          <p:cNvSpPr>
            <a:spLocks noGrp="1" noChangeArrowheads="1"/>
          </p:cNvSpPr>
          <p:nvPr>
            <p:ph type="ctrTitle" hasCustomPrompt="1"/>
          </p:nvPr>
        </p:nvSpPr>
        <p:spPr>
          <a:xfrm>
            <a:off x="683568" y="1790106"/>
            <a:ext cx="4106862" cy="711994"/>
          </a:xfrm>
        </p:spPr>
        <p:txBody>
          <a:bodyPr/>
          <a:lstStyle>
            <a:lvl1pPr algn="l">
              <a:lnSpc>
                <a:spcPct val="95000"/>
              </a:lnSpc>
              <a:defRPr sz="2400" baseline="0">
                <a:solidFill>
                  <a:srgbClr val="FFFFFF"/>
                </a:solidFill>
              </a:defRPr>
            </a:lvl1pPr>
          </a:lstStyle>
          <a:p>
            <a:r>
              <a:rPr lang="en-US" noProof="0"/>
              <a:t>Click here to enter title</a:t>
            </a:r>
          </a:p>
        </p:txBody>
      </p:sp>
      <p:sp>
        <p:nvSpPr>
          <p:cNvPr id="4100" name="Rectangle 4"/>
          <p:cNvSpPr>
            <a:spLocks noGrp="1" noChangeArrowheads="1"/>
          </p:cNvSpPr>
          <p:nvPr>
            <p:ph type="subTitle" idx="1" hasCustomPrompt="1"/>
          </p:nvPr>
        </p:nvSpPr>
        <p:spPr>
          <a:xfrm>
            <a:off x="683568" y="2480667"/>
            <a:ext cx="3578225" cy="1819275"/>
          </a:xfrm>
        </p:spPr>
        <p:txBody>
          <a:bodyPr/>
          <a:lstStyle>
            <a:lvl1pPr marL="0" indent="0" algn="l">
              <a:spcBef>
                <a:spcPct val="0"/>
              </a:spcBef>
              <a:buNone/>
              <a:defRPr sz="1800">
                <a:solidFill>
                  <a:srgbClr val="FFFFFF"/>
                </a:solidFill>
              </a:defRPr>
            </a:lvl1pPr>
          </a:lstStyle>
          <a:p>
            <a:pPr lvl="0"/>
            <a:r>
              <a:rPr lang="en-US" noProof="0"/>
              <a:t>Write text here</a:t>
            </a:r>
          </a:p>
        </p:txBody>
      </p:sp>
      <p:pic>
        <p:nvPicPr>
          <p:cNvPr id="8" name="Bildobjekt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7556" y="3884396"/>
            <a:ext cx="964924" cy="1187096"/>
          </a:xfrm>
          <a:prstGeom prst="rect">
            <a:avLst/>
          </a:prstGeom>
        </p:spPr>
      </p:pic>
    </p:spTree>
    <p:extLst>
      <p:ext uri="{BB962C8B-B14F-4D97-AF65-F5344CB8AC3E}">
        <p14:creationId xmlns:p14="http://schemas.microsoft.com/office/powerpoint/2010/main" val="34953378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6_Rubrikbi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597820"/>
            <a:ext cx="7772400" cy="1102519"/>
          </a:xfrm>
        </p:spPr>
        <p:txBody>
          <a:bodyPr/>
          <a:lstStyle>
            <a:lvl1pPr algn="ctr">
              <a:defRPr/>
            </a:lvl1pPr>
          </a:lstStyle>
          <a:p>
            <a:r>
              <a:rPr lang="en-US" noProof="0"/>
              <a:t>Click here to enter title</a:t>
            </a:r>
          </a:p>
        </p:txBody>
      </p:sp>
      <p:sp>
        <p:nvSpPr>
          <p:cNvPr id="3" name="Subtitle 2"/>
          <p:cNvSpPr>
            <a:spLocks noGrp="1"/>
          </p:cNvSpPr>
          <p:nvPr>
            <p:ph type="subTitle" idx="1" hasCustomPrompt="1"/>
          </p:nvPr>
        </p:nvSpPr>
        <p:spPr>
          <a:xfrm>
            <a:off x="1371600" y="2914650"/>
            <a:ext cx="6400800" cy="1314450"/>
          </a:xfrm>
          <a:prstGeom prst="rect">
            <a:avLst/>
          </a:prstGeom>
        </p:spPr>
        <p:txBody>
          <a:bodyPr>
            <a:normAutofit/>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lvl="0"/>
            <a:r>
              <a:rPr lang="en-US" noProof="0"/>
              <a:t>Write text here</a:t>
            </a:r>
          </a:p>
        </p:txBody>
      </p:sp>
      <p:sp>
        <p:nvSpPr>
          <p:cNvPr id="4" name="Rectangle 9"/>
          <p:cNvSpPr>
            <a:spLocks noGrp="1" noChangeArrowheads="1"/>
          </p:cNvSpPr>
          <p:nvPr>
            <p:ph type="sldNum" sz="quarter" idx="10"/>
          </p:nvPr>
        </p:nvSpPr>
        <p:spPr>
          <a:ln/>
        </p:spPr>
        <p:txBody>
          <a:bodyPr/>
          <a:lstStyle>
            <a:lvl1pPr>
              <a:defRPr/>
            </a:lvl1pPr>
          </a:lstStyle>
          <a:p>
            <a:pPr>
              <a:defRPr/>
            </a:pPr>
            <a:fld id="{800CD8A5-5308-4F3D-AB3A-A13A5F8C601D}" type="slidenum">
              <a:rPr lang="sv-SE"/>
              <a:pPr>
                <a:defRPr/>
              </a:pPr>
              <a:t>‹#›</a:t>
            </a:fld>
            <a:endParaRPr lang="sv-SE"/>
          </a:p>
        </p:txBody>
      </p:sp>
      <p:pic>
        <p:nvPicPr>
          <p:cNvPr id="5" name="Bildobjekt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 t="12275" r="116" b="26861"/>
          <a:stretch/>
        </p:blipFill>
        <p:spPr>
          <a:xfrm>
            <a:off x="-9525" y="4680000"/>
            <a:ext cx="8181925" cy="470600"/>
          </a:xfrm>
          <a:prstGeom prst="rect">
            <a:avLst/>
          </a:prstGeom>
        </p:spPr>
      </p:pic>
    </p:spTree>
    <p:extLst>
      <p:ext uri="{BB962C8B-B14F-4D97-AF65-F5344CB8AC3E}">
        <p14:creationId xmlns:p14="http://schemas.microsoft.com/office/powerpoint/2010/main" val="11821045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3853" y="468000"/>
            <a:ext cx="8295735" cy="411550"/>
          </a:xfrm>
        </p:spPr>
        <p:txBody>
          <a:bodyPr anchor="t"/>
          <a:lstStyle>
            <a:lvl1pPr>
              <a:defRPr sz="2400"/>
            </a:lvl1pPr>
          </a:lstStyle>
          <a:p>
            <a:r>
              <a:rPr lang="en-US" noProof="0"/>
              <a:t>Click here to enter title</a:t>
            </a:r>
          </a:p>
        </p:txBody>
      </p:sp>
      <p:sp>
        <p:nvSpPr>
          <p:cNvPr id="3" name="Content Placeholder 2"/>
          <p:cNvSpPr>
            <a:spLocks noGrp="1"/>
          </p:cNvSpPr>
          <p:nvPr>
            <p:ph idx="1" hasCustomPrompt="1"/>
          </p:nvPr>
        </p:nvSpPr>
        <p:spPr>
          <a:xfrm>
            <a:off x="323853" y="882000"/>
            <a:ext cx="7421563" cy="3705974"/>
          </a:xfrm>
        </p:spPr>
        <p:txBody>
          <a:bodyPr>
            <a:normAutofit/>
          </a:bodyPr>
          <a:lstStyle>
            <a:lvl1pPr>
              <a:buClr>
                <a:srgbClr val="046992"/>
              </a:buClr>
              <a:defRPr sz="1600"/>
            </a:lvl1pPr>
            <a:lvl2pPr>
              <a:buClr>
                <a:srgbClr val="046992"/>
              </a:buClr>
              <a:defRPr sz="1400"/>
            </a:lvl2pPr>
            <a:lvl3pPr>
              <a:buClr>
                <a:srgbClr val="046992"/>
              </a:buClr>
              <a:defRPr sz="1400"/>
            </a:lvl3pPr>
            <a:lvl4pPr>
              <a:buClr>
                <a:srgbClr val="046992"/>
              </a:buClr>
              <a:defRPr sz="1400"/>
            </a:lvl4pPr>
            <a:lvl5pPr>
              <a:buClr>
                <a:srgbClr val="046992"/>
              </a:buClr>
              <a:defRPr sz="1400"/>
            </a:lvl5pPr>
          </a:lstStyle>
          <a:p>
            <a:pPr lvl="0"/>
            <a:r>
              <a:rPr lang="en-US" noProof="0"/>
              <a:t>Write text here</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4E510418-8FCF-4E72-8BA8-BEA1A70164C3}" type="slidenum">
              <a:rPr lang="sv-SE"/>
              <a:pPr>
                <a:defRPr/>
              </a:pPr>
              <a:t>‹#›</a:t>
            </a:fld>
            <a:endParaRPr lang="sv-SE"/>
          </a:p>
        </p:txBody>
      </p:sp>
      <p:pic>
        <p:nvPicPr>
          <p:cNvPr id="5" name="Bildobjekt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4886" t="6959" r="-4097" b="-1"/>
          <a:stretch/>
        </p:blipFill>
        <p:spPr>
          <a:xfrm>
            <a:off x="2347059" y="4680000"/>
            <a:ext cx="6272529" cy="463500"/>
          </a:xfrm>
          <a:prstGeom prst="rect">
            <a:avLst/>
          </a:prstGeom>
        </p:spPr>
      </p:pic>
    </p:spTree>
    <p:extLst>
      <p:ext uri="{BB962C8B-B14F-4D97-AF65-F5344CB8AC3E}">
        <p14:creationId xmlns:p14="http://schemas.microsoft.com/office/powerpoint/2010/main" val="37186298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graphicFrame>
        <p:nvGraphicFramePr>
          <p:cNvPr id="6" name="Objekt 5" hidden="1"/>
          <p:cNvGraphicFramePr>
            <a:graphicFrameLocks noChangeAspect="1"/>
          </p:cNvGraphicFramePr>
          <p:nvPr userDrawn="1">
            <p:custDataLst>
              <p:tags r:id="rId2"/>
            </p:custDataLst>
            <p:extLst>
              <p:ext uri="{D42A27DB-BD31-4B8C-83A1-F6EECF244321}">
                <p14:modId xmlns:p14="http://schemas.microsoft.com/office/powerpoint/2010/main" val="28133696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385" name="think-cell Slide" r:id="rId4" imgW="384" imgH="384" progId="TCLayout.ActiveDocument.1">
                  <p:embed/>
                </p:oleObj>
              </mc:Choice>
              <mc:Fallback>
                <p:oleObj name="think-cell Slide" r:id="rId4" imgW="384" imgH="384" progId="TCLayout.ActiveDocument.1">
                  <p:embed/>
                  <p:pic>
                    <p:nvPicPr>
                      <p:cNvPr id="6" name="Objekt 5"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hasCustomPrompt="1"/>
          </p:nvPr>
        </p:nvSpPr>
        <p:spPr>
          <a:xfrm>
            <a:off x="323853" y="468000"/>
            <a:ext cx="8136579" cy="411550"/>
          </a:xfrm>
        </p:spPr>
        <p:txBody>
          <a:bodyPr/>
          <a:lstStyle/>
          <a:p>
            <a:r>
              <a:rPr lang="en-US" noProof="0"/>
              <a:t>Click here to enter title</a:t>
            </a:r>
          </a:p>
        </p:txBody>
      </p:sp>
      <p:sp>
        <p:nvSpPr>
          <p:cNvPr id="3" name="Content Placeholder 2"/>
          <p:cNvSpPr>
            <a:spLocks noGrp="1"/>
          </p:cNvSpPr>
          <p:nvPr>
            <p:ph sz="half" idx="1" hasCustomPrompt="1"/>
          </p:nvPr>
        </p:nvSpPr>
        <p:spPr>
          <a:xfrm>
            <a:off x="323853" y="882000"/>
            <a:ext cx="3960000" cy="3705974"/>
          </a:xfrm>
        </p:spPr>
        <p:txBody>
          <a:bodyPr/>
          <a:lstStyle>
            <a:lvl1pPr>
              <a:defRPr sz="16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noProof="0"/>
              <a:t>Write text here</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hasCustomPrompt="1"/>
          </p:nvPr>
        </p:nvSpPr>
        <p:spPr>
          <a:xfrm>
            <a:off x="4500432" y="882000"/>
            <a:ext cx="3960000" cy="3705974"/>
          </a:xfrm>
        </p:spPr>
        <p:txBody>
          <a:bodyPr/>
          <a:lstStyle>
            <a:lvl1pPr>
              <a:defRPr sz="16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noProof="0"/>
              <a:t>Write text here</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2DDB179E-9B60-471F-9F2B-25C999BF3A4C}" type="slidenum">
              <a:rPr lang="sv-SE"/>
              <a:pPr>
                <a:defRPr/>
              </a:pPr>
              <a:t>‹#›</a:t>
            </a:fld>
            <a:endParaRPr lang="sv-SE"/>
          </a:p>
        </p:txBody>
      </p:sp>
      <p:pic>
        <p:nvPicPr>
          <p:cNvPr id="7" name="Bildobjekt 6"/>
          <p:cNvPicPr>
            <a:picLocks noChangeAspect="1"/>
          </p:cNvPicPr>
          <p:nvPr userDrawn="1"/>
        </p:nvPicPr>
        <p:blipFill rotWithShape="1">
          <a:blip r:embed="rId6" cstate="print">
            <a:extLst>
              <a:ext uri="{28A0092B-C50C-407E-A947-70E740481C1C}">
                <a14:useLocalDpi xmlns:a14="http://schemas.microsoft.com/office/drawing/2010/main" val="0"/>
              </a:ext>
            </a:extLst>
          </a:blip>
          <a:srcRect l="3071" t="63918" r="-15993" b="28287"/>
          <a:stretch/>
        </p:blipFill>
        <p:spPr>
          <a:xfrm>
            <a:off x="827584" y="4680000"/>
            <a:ext cx="8316416" cy="463500"/>
          </a:xfrm>
          <a:prstGeom prst="rect">
            <a:avLst/>
          </a:prstGeom>
        </p:spPr>
      </p:pic>
    </p:spTree>
    <p:extLst>
      <p:ext uri="{BB962C8B-B14F-4D97-AF65-F5344CB8AC3E}">
        <p14:creationId xmlns:p14="http://schemas.microsoft.com/office/powerpoint/2010/main" val="31358585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vå innehållsdel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3854" y="468000"/>
            <a:ext cx="4968226" cy="411550"/>
          </a:xfrm>
        </p:spPr>
        <p:txBody>
          <a:bodyPr/>
          <a:lstStyle/>
          <a:p>
            <a:r>
              <a:rPr lang="en-US" noProof="0"/>
              <a:t>Click here to enter title</a:t>
            </a:r>
          </a:p>
        </p:txBody>
      </p:sp>
      <p:sp>
        <p:nvSpPr>
          <p:cNvPr id="3" name="Content Placeholder 2"/>
          <p:cNvSpPr>
            <a:spLocks noGrp="1"/>
          </p:cNvSpPr>
          <p:nvPr>
            <p:ph sz="half" idx="1" hasCustomPrompt="1"/>
          </p:nvPr>
        </p:nvSpPr>
        <p:spPr>
          <a:xfrm>
            <a:off x="323852" y="882000"/>
            <a:ext cx="4968227" cy="3674231"/>
          </a:xfrm>
        </p:spPr>
        <p:txBody>
          <a:bodyPr/>
          <a:lstStyle>
            <a:lvl1pPr>
              <a:defRPr sz="16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noProof="0"/>
              <a:t>Write text here</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2DDB179E-9B60-471F-9F2B-25C999BF3A4C}" type="slidenum">
              <a:rPr lang="sv-SE"/>
              <a:pPr>
                <a:defRPr/>
              </a:pPr>
              <a:t>‹#›</a:t>
            </a:fld>
            <a:endParaRPr lang="sv-SE"/>
          </a:p>
        </p:txBody>
      </p:sp>
      <p:sp>
        <p:nvSpPr>
          <p:cNvPr id="7" name="Platshållare för bild 6"/>
          <p:cNvSpPr>
            <a:spLocks noGrp="1"/>
          </p:cNvSpPr>
          <p:nvPr>
            <p:ph type="pic" sz="quarter" idx="11"/>
          </p:nvPr>
        </p:nvSpPr>
        <p:spPr>
          <a:xfrm>
            <a:off x="5580063" y="-1"/>
            <a:ext cx="3563937" cy="4556232"/>
          </a:xfrm>
        </p:spPr>
        <p:txBody>
          <a:bodyPr/>
          <a:lstStyle/>
          <a:p>
            <a:r>
              <a:rPr lang="sv-SE"/>
              <a:t>Klicka på ikonen för att lägga till en bild</a:t>
            </a:r>
            <a:endParaRPr lang="en-GB"/>
          </a:p>
        </p:txBody>
      </p:sp>
      <p:pic>
        <p:nvPicPr>
          <p:cNvPr id="6" name="Bildobjekt 5"/>
          <p:cNvPicPr>
            <a:picLocks noChangeAspect="1"/>
          </p:cNvPicPr>
          <p:nvPr userDrawn="1"/>
        </p:nvPicPr>
        <p:blipFill rotWithShape="1">
          <a:blip r:embed="rId2" cstate="print">
            <a:extLst>
              <a:ext uri="{28A0092B-C50C-407E-A947-70E740481C1C}">
                <a14:useLocalDpi xmlns:a14="http://schemas.microsoft.com/office/drawing/2010/main" val="0"/>
              </a:ext>
            </a:extLst>
          </a:blip>
          <a:srcRect t="610" b="20910"/>
          <a:stretch/>
        </p:blipFill>
        <p:spPr>
          <a:xfrm>
            <a:off x="899591" y="4680000"/>
            <a:ext cx="6249755" cy="463500"/>
          </a:xfrm>
          <a:prstGeom prst="rect">
            <a:avLst/>
          </a:prstGeom>
        </p:spPr>
      </p:pic>
    </p:spTree>
    <p:extLst>
      <p:ext uri="{BB962C8B-B14F-4D97-AF65-F5344CB8AC3E}">
        <p14:creationId xmlns:p14="http://schemas.microsoft.com/office/powerpoint/2010/main" val="12874948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a:t>Click here to enter title</a:t>
            </a:r>
            <a:endParaRPr lang="sv-SE" noProof="0"/>
          </a:p>
        </p:txBody>
      </p:sp>
      <p:sp>
        <p:nvSpPr>
          <p:cNvPr id="3" name="Rectangle 6"/>
          <p:cNvSpPr>
            <a:spLocks noGrp="1" noChangeArrowheads="1"/>
          </p:cNvSpPr>
          <p:nvPr>
            <p:ph type="sldNum" sz="quarter" idx="10"/>
          </p:nvPr>
        </p:nvSpPr>
        <p:spPr>
          <a:ln/>
        </p:spPr>
        <p:txBody>
          <a:bodyPr/>
          <a:lstStyle>
            <a:lvl1pPr>
              <a:defRPr/>
            </a:lvl1pPr>
          </a:lstStyle>
          <a:p>
            <a:pPr>
              <a:defRPr/>
            </a:pPr>
            <a:fld id="{90986C93-7685-45C1-AD3C-7BE18036E3E9}" type="slidenum">
              <a:rPr lang="sv-SE"/>
              <a:pPr>
                <a:defRPr/>
              </a:pPr>
              <a:t>‹#›</a:t>
            </a:fld>
            <a:endParaRPr lang="sv-SE"/>
          </a:p>
        </p:txBody>
      </p:sp>
      <p:pic>
        <p:nvPicPr>
          <p:cNvPr id="5" name="Bildobjekt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4770" t="-564" r="2595" b="10544"/>
          <a:stretch/>
        </p:blipFill>
        <p:spPr>
          <a:xfrm>
            <a:off x="-540568" y="4680000"/>
            <a:ext cx="7297576" cy="463500"/>
          </a:xfrm>
          <a:prstGeom prst="rect">
            <a:avLst/>
          </a:prstGeom>
        </p:spPr>
      </p:pic>
    </p:spTree>
    <p:extLst>
      <p:ext uri="{BB962C8B-B14F-4D97-AF65-F5344CB8AC3E}">
        <p14:creationId xmlns:p14="http://schemas.microsoft.com/office/powerpoint/2010/main" val="42189380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635E5663-B1DA-48A2-AB12-3C1D56158770}" type="slidenum">
              <a:rPr lang="sv-SE"/>
              <a:pPr>
                <a:defRPr/>
              </a:pPr>
              <a:t>‹#›</a:t>
            </a:fld>
            <a:endParaRPr lang="sv-SE"/>
          </a:p>
        </p:txBody>
      </p:sp>
      <p:pic>
        <p:nvPicPr>
          <p:cNvPr id="3" name="Bildobjekt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2417" b="7645"/>
          <a:stretch/>
        </p:blipFill>
        <p:spPr>
          <a:xfrm>
            <a:off x="1013527" y="4680000"/>
            <a:ext cx="6135820" cy="463500"/>
          </a:xfrm>
          <a:prstGeom prst="rect">
            <a:avLst/>
          </a:prstGeom>
        </p:spPr>
      </p:pic>
    </p:spTree>
    <p:extLst>
      <p:ext uri="{BB962C8B-B14F-4D97-AF65-F5344CB8AC3E}">
        <p14:creationId xmlns:p14="http://schemas.microsoft.com/office/powerpoint/2010/main" val="17256333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Platshållare för bild 4"/>
          <p:cNvSpPr>
            <a:spLocks noGrp="1"/>
          </p:cNvSpPr>
          <p:nvPr>
            <p:ph type="pic" sz="quarter" idx="11" hasCustomPrompt="1"/>
          </p:nvPr>
        </p:nvSpPr>
        <p:spPr>
          <a:xfrm>
            <a:off x="0" y="0"/>
            <a:ext cx="9158599" cy="4549396"/>
          </a:xfrm>
          <a:prstGeom prst="rect">
            <a:avLst/>
          </a:prstGeom>
        </p:spPr>
        <p:txBody>
          <a:bodyPr/>
          <a:lstStyle>
            <a:lvl1pPr>
              <a:defRPr baseline="0"/>
            </a:lvl1pPr>
          </a:lstStyle>
          <a:p>
            <a:pPr marL="342900" marR="0" lvl="0" indent="-342900" algn="l" defTabSz="914400" rtl="0" eaLnBrk="0" fontAlgn="base" latinLnBrk="0" hangingPunct="0">
              <a:lnSpc>
                <a:spcPct val="100000"/>
              </a:lnSpc>
              <a:spcBef>
                <a:spcPct val="20000"/>
              </a:spcBef>
              <a:spcAft>
                <a:spcPct val="0"/>
              </a:spcAft>
              <a:buClr>
                <a:srgbClr val="046992"/>
              </a:buClr>
              <a:buSzTx/>
              <a:buFontTx/>
              <a:buNone/>
              <a:tabLst/>
              <a:defRPr/>
            </a:pPr>
            <a:r>
              <a:rPr lang="en-GB"/>
              <a:t>Click here to insert image</a:t>
            </a:r>
          </a:p>
        </p:txBody>
      </p:sp>
      <p:sp>
        <p:nvSpPr>
          <p:cNvPr id="3" name="Rectangle 9"/>
          <p:cNvSpPr>
            <a:spLocks noGrp="1" noChangeArrowheads="1"/>
          </p:cNvSpPr>
          <p:nvPr>
            <p:ph type="sldNum" sz="quarter" idx="10"/>
          </p:nvPr>
        </p:nvSpPr>
        <p:spPr>
          <a:ln/>
        </p:spPr>
        <p:txBody>
          <a:bodyPr/>
          <a:lstStyle>
            <a:lvl1pPr>
              <a:defRPr/>
            </a:lvl1pPr>
          </a:lstStyle>
          <a:p>
            <a:pPr>
              <a:defRPr/>
            </a:pPr>
            <a:fld id="{404987C8-832C-4879-8CE0-5D7A2282D6C7}" type="slidenum">
              <a:rPr lang="sv-SE"/>
              <a:pPr>
                <a:defRPr/>
              </a:pPr>
              <a:t>‹#›</a:t>
            </a:fld>
            <a:endParaRPr lang="sv-SE"/>
          </a:p>
        </p:txBody>
      </p:sp>
      <p:pic>
        <p:nvPicPr>
          <p:cNvPr id="6" name="Bildobjekt 5"/>
          <p:cNvPicPr>
            <a:picLocks noChangeAspect="1"/>
          </p:cNvPicPr>
          <p:nvPr userDrawn="1"/>
        </p:nvPicPr>
        <p:blipFill rotWithShape="1">
          <a:blip r:embed="rId2" cstate="print">
            <a:extLst>
              <a:ext uri="{28A0092B-C50C-407E-A947-70E740481C1C}">
                <a14:useLocalDpi xmlns:a14="http://schemas.microsoft.com/office/drawing/2010/main" val="0"/>
              </a:ext>
            </a:extLst>
          </a:blip>
          <a:srcRect l="1" t="1003" r="-4432" b="-4388"/>
          <a:stretch/>
        </p:blipFill>
        <p:spPr>
          <a:xfrm>
            <a:off x="1403647" y="4680000"/>
            <a:ext cx="6177789" cy="484038"/>
          </a:xfrm>
          <a:prstGeom prst="rect">
            <a:avLst/>
          </a:prstGeom>
        </p:spPr>
      </p:pic>
    </p:spTree>
    <p:extLst>
      <p:ext uri="{BB962C8B-B14F-4D97-AF65-F5344CB8AC3E}">
        <p14:creationId xmlns:p14="http://schemas.microsoft.com/office/powerpoint/2010/main" val="35424737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 page">
    <p:spTree>
      <p:nvGrpSpPr>
        <p:cNvPr id="1" name=""/>
        <p:cNvGrpSpPr/>
        <p:nvPr/>
      </p:nvGrpSpPr>
      <p:grpSpPr>
        <a:xfrm>
          <a:off x="0" y="0"/>
          <a:ext cx="0" cy="0"/>
          <a:chOff x="0" y="0"/>
          <a:chExt cx="0" cy="0"/>
        </a:xfrm>
      </p:grpSpPr>
      <p:sp>
        <p:nvSpPr>
          <p:cNvPr id="5" name="Rektangel 4"/>
          <p:cNvSpPr/>
          <p:nvPr userDrawn="1"/>
        </p:nvSpPr>
        <p:spPr>
          <a:xfrm>
            <a:off x="0" y="0"/>
            <a:ext cx="9144000" cy="5143501"/>
          </a:xfrm>
          <a:prstGeom prst="rect">
            <a:avLst/>
          </a:prstGeom>
          <a:solidFill>
            <a:srgbClr val="005E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6" name="Bildobjekt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30326" y="1419622"/>
            <a:ext cx="1483348" cy="1824886"/>
          </a:xfrm>
          <a:prstGeom prst="rect">
            <a:avLst/>
          </a:prstGeom>
        </p:spPr>
      </p:pic>
    </p:spTree>
    <p:extLst>
      <p:ext uri="{BB962C8B-B14F-4D97-AF65-F5344CB8AC3E}">
        <p14:creationId xmlns:p14="http://schemas.microsoft.com/office/powerpoint/2010/main" val="1652608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3.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vmlDrawing" Target="../drawings/vmlDrawing1.v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7" Type="http://schemas.openxmlformats.org/officeDocument/2006/relationships/image" Target="../media/image23.em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oleObject" Target="../embeddings/oleObject13.bin"/><Relationship Id="rId5" Type="http://schemas.openxmlformats.org/officeDocument/2006/relationships/tags" Target="../tags/tag26.xml"/><Relationship Id="rId4" Type="http://schemas.openxmlformats.org/officeDocument/2006/relationships/vmlDrawing" Target="../drawings/vmlDrawing13.v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ags" Target="../tags/tag28.xml"/><Relationship Id="rId3" Type="http://schemas.openxmlformats.org/officeDocument/2006/relationships/slideLayout" Target="../slideLayouts/slideLayout19.xml"/><Relationship Id="rId21" Type="http://schemas.openxmlformats.org/officeDocument/2006/relationships/image" Target="../media/image2.png"/><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ags" Target="../tags/tag27.xml"/><Relationship Id="rId2" Type="http://schemas.openxmlformats.org/officeDocument/2006/relationships/slideLayout" Target="../slideLayouts/slideLayout18.xml"/><Relationship Id="rId16" Type="http://schemas.openxmlformats.org/officeDocument/2006/relationships/vmlDrawing" Target="../drawings/vmlDrawing14.vml"/><Relationship Id="rId20" Type="http://schemas.openxmlformats.org/officeDocument/2006/relationships/image" Target="../media/image24.emf"/><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3.xml"/><Relationship Id="rId10" Type="http://schemas.openxmlformats.org/officeDocument/2006/relationships/slideLayout" Target="../slideLayouts/slideLayout26.xml"/><Relationship Id="rId19" Type="http://schemas.openxmlformats.org/officeDocument/2006/relationships/oleObject" Target="../embeddings/oleObject14.bin"/><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7"/>
            </p:custDataLst>
            <p:extLst>
              <p:ext uri="{D42A27DB-BD31-4B8C-83A1-F6EECF244321}">
                <p14:modId xmlns:p14="http://schemas.microsoft.com/office/powerpoint/2010/main" val="16505594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49" name="think-cell Slide" r:id="rId19" imgW="353" imgH="353" progId="TCLayout.ActiveDocument.1">
                  <p:embed/>
                </p:oleObj>
              </mc:Choice>
              <mc:Fallback>
                <p:oleObj name="think-cell Slide" r:id="rId19" imgW="353" imgH="353" progId="TCLayout.ActiveDocument.1">
                  <p:embed/>
                  <p:pic>
                    <p:nvPicPr>
                      <p:cNvPr id="3" name="Object 2" hidden="1"/>
                      <p:cNvPicPr/>
                      <p:nvPr/>
                    </p:nvPicPr>
                    <p:blipFill>
                      <a:blip r:embed="rId20"/>
                      <a:stretch>
                        <a:fillRect/>
                      </a:stretch>
                    </p:blipFill>
                    <p:spPr>
                      <a:xfrm>
                        <a:off x="1588" y="1588"/>
                        <a:ext cx="1587" cy="158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FC7EFE7D-93AD-4BA6-A08F-FB0C871E8FF7}"/>
              </a:ext>
            </a:extLst>
          </p:cNvPr>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12" name="Rektangel 11"/>
          <p:cNvSpPr/>
          <p:nvPr userDrawn="1"/>
        </p:nvSpPr>
        <p:spPr>
          <a:xfrm>
            <a:off x="0" y="4680000"/>
            <a:ext cx="9144000" cy="463500"/>
          </a:xfrm>
          <a:prstGeom prst="rect">
            <a:avLst/>
          </a:prstGeom>
          <a:solidFill>
            <a:srgbClr val="005E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1"/>
            <a:endParaRPr lang="en-US"/>
          </a:p>
        </p:txBody>
      </p:sp>
      <p:sp>
        <p:nvSpPr>
          <p:cNvPr id="1027" name="Rectangle 2"/>
          <p:cNvSpPr>
            <a:spLocks noGrp="1" noChangeArrowheads="1"/>
          </p:cNvSpPr>
          <p:nvPr>
            <p:ph type="body" idx="1"/>
          </p:nvPr>
        </p:nvSpPr>
        <p:spPr bwMode="auto">
          <a:xfrm>
            <a:off x="323853" y="882000"/>
            <a:ext cx="7421563" cy="375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noProof="0"/>
              <a:t>Write text here</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Sixth level</a:t>
            </a:r>
          </a:p>
          <a:p>
            <a:pPr lvl="6"/>
            <a:r>
              <a:rPr lang="en-US" noProof="0"/>
              <a:t>Seventh level</a:t>
            </a:r>
          </a:p>
        </p:txBody>
      </p:sp>
      <p:sp>
        <p:nvSpPr>
          <p:cNvPr id="1028" name="Rectangle 3"/>
          <p:cNvSpPr>
            <a:spLocks noGrp="1" noChangeArrowheads="1"/>
          </p:cNvSpPr>
          <p:nvPr>
            <p:ph type="title"/>
          </p:nvPr>
        </p:nvSpPr>
        <p:spPr bwMode="auto">
          <a:xfrm>
            <a:off x="323853" y="468000"/>
            <a:ext cx="8271195" cy="4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noProof="0"/>
              <a:t>Click here to enter title</a:t>
            </a:r>
          </a:p>
        </p:txBody>
      </p:sp>
      <p:sp>
        <p:nvSpPr>
          <p:cNvPr id="3078" name="Rectangle 6"/>
          <p:cNvSpPr>
            <a:spLocks noGrp="1" noChangeArrowheads="1"/>
          </p:cNvSpPr>
          <p:nvPr>
            <p:ph type="sldNum" sz="quarter" idx="4"/>
          </p:nvPr>
        </p:nvSpPr>
        <p:spPr bwMode="auto">
          <a:xfrm>
            <a:off x="-9525" y="4803998"/>
            <a:ext cx="2133600" cy="16769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000" b="1">
                <a:solidFill>
                  <a:schemeClr val="bg1"/>
                </a:solidFill>
                <a:latin typeface="Arial MT Light" pitchFamily="34" charset="0"/>
                <a:ea typeface="+mn-ea"/>
              </a:defRPr>
            </a:lvl1pPr>
          </a:lstStyle>
          <a:p>
            <a:pPr>
              <a:defRPr/>
            </a:pPr>
            <a:fld id="{6E6DCA2E-EF09-4659-921C-51C2513C7C39}" type="slidenum">
              <a:rPr lang="en-US" smtClean="0"/>
              <a:pPr>
                <a:defRPr/>
              </a:pPr>
              <a:t>‹#›</a:t>
            </a:fld>
            <a:endParaRPr lang="en-US"/>
          </a:p>
        </p:txBody>
      </p:sp>
      <p:pic>
        <p:nvPicPr>
          <p:cNvPr id="4" name="Bildobjekt 3"/>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8532440" y="4722465"/>
            <a:ext cx="372969" cy="391705"/>
          </a:xfrm>
          <a:prstGeom prst="rect">
            <a:avLst/>
          </a:prstGeom>
        </p:spPr>
      </p:pic>
    </p:spTree>
  </p:cSld>
  <p:clrMap bg1="lt1" tx1="dk1" bg2="lt2" tx2="dk2" accent1="accent1" accent2="accent2" accent3="accent3" accent4="accent4" accent5="accent5" accent6="accent6" hlink="hlink" folHlink="folHlink"/>
  <p:sldLayoutIdLst>
    <p:sldLayoutId id="2147483871" r:id="rId1"/>
    <p:sldLayoutId id="2147483878" r:id="rId2"/>
    <p:sldLayoutId id="2147483889" r:id="rId3"/>
    <p:sldLayoutId id="2147483877" r:id="rId4"/>
    <p:sldLayoutId id="2147483876" r:id="rId5"/>
    <p:sldLayoutId id="2147483888" r:id="rId6"/>
    <p:sldLayoutId id="2147483853" r:id="rId7"/>
    <p:sldLayoutId id="2147483843" r:id="rId8"/>
    <p:sldLayoutId id="2147483845" r:id="rId9"/>
    <p:sldLayoutId id="2147483891" r:id="rId10"/>
    <p:sldLayoutId id="2147483847" r:id="rId11"/>
    <p:sldLayoutId id="2147483848" r:id="rId12"/>
    <p:sldLayoutId id="2147483881" r:id="rId13"/>
    <p:sldLayoutId id="2147483886" r:id="rId14"/>
  </p:sldLayoutIdLst>
  <p:hf hdr="0" ftr="0" dt="0"/>
  <p:txStyles>
    <p:titleStyle>
      <a:lvl1pPr algn="l" rtl="0" eaLnBrk="1" fontAlgn="base" hangingPunct="1">
        <a:lnSpc>
          <a:spcPct val="85000"/>
        </a:lnSpc>
        <a:spcBef>
          <a:spcPct val="0"/>
        </a:spcBef>
        <a:spcAft>
          <a:spcPct val="0"/>
        </a:spcAft>
        <a:defRPr sz="2400">
          <a:solidFill>
            <a:schemeClr val="accent4"/>
          </a:solidFill>
          <a:latin typeface="+mj-lt"/>
          <a:ea typeface="+mj-ea"/>
          <a:cs typeface="+mj-cs"/>
        </a:defRPr>
      </a:lvl1pPr>
      <a:lvl2pPr algn="l" rtl="0" eaLnBrk="1" fontAlgn="base" hangingPunct="1">
        <a:lnSpc>
          <a:spcPct val="85000"/>
        </a:lnSpc>
        <a:spcBef>
          <a:spcPct val="0"/>
        </a:spcBef>
        <a:spcAft>
          <a:spcPct val="0"/>
        </a:spcAft>
        <a:defRPr sz="2800">
          <a:solidFill>
            <a:srgbClr val="E1EDF3"/>
          </a:solidFill>
          <a:latin typeface="Arial" charset="0"/>
          <a:cs typeface="Arial" charset="0"/>
        </a:defRPr>
      </a:lvl2pPr>
      <a:lvl3pPr algn="l" rtl="0" eaLnBrk="1" fontAlgn="base" hangingPunct="1">
        <a:lnSpc>
          <a:spcPct val="85000"/>
        </a:lnSpc>
        <a:spcBef>
          <a:spcPct val="0"/>
        </a:spcBef>
        <a:spcAft>
          <a:spcPct val="0"/>
        </a:spcAft>
        <a:defRPr sz="2800">
          <a:solidFill>
            <a:srgbClr val="E1EDF3"/>
          </a:solidFill>
          <a:latin typeface="Arial" charset="0"/>
          <a:cs typeface="Arial" charset="0"/>
        </a:defRPr>
      </a:lvl3pPr>
      <a:lvl4pPr algn="l" rtl="0" eaLnBrk="1" fontAlgn="base" hangingPunct="1">
        <a:lnSpc>
          <a:spcPct val="85000"/>
        </a:lnSpc>
        <a:spcBef>
          <a:spcPct val="0"/>
        </a:spcBef>
        <a:spcAft>
          <a:spcPct val="0"/>
        </a:spcAft>
        <a:defRPr sz="2800">
          <a:solidFill>
            <a:srgbClr val="E1EDF3"/>
          </a:solidFill>
          <a:latin typeface="Arial" charset="0"/>
          <a:cs typeface="Arial" charset="0"/>
        </a:defRPr>
      </a:lvl4pPr>
      <a:lvl5pPr algn="l" rtl="0" eaLnBrk="1" fontAlgn="base" hangingPunct="1">
        <a:lnSpc>
          <a:spcPct val="85000"/>
        </a:lnSpc>
        <a:spcBef>
          <a:spcPct val="0"/>
        </a:spcBef>
        <a:spcAft>
          <a:spcPct val="0"/>
        </a:spcAft>
        <a:defRPr sz="2800">
          <a:solidFill>
            <a:srgbClr val="E1EDF3"/>
          </a:solidFill>
          <a:latin typeface="Arial" charset="0"/>
          <a:cs typeface="Arial" charset="0"/>
        </a:defRPr>
      </a:lvl5pPr>
      <a:lvl6pPr marL="457200" algn="l" rtl="0" eaLnBrk="1" fontAlgn="base" hangingPunct="1">
        <a:lnSpc>
          <a:spcPct val="85000"/>
        </a:lnSpc>
        <a:spcBef>
          <a:spcPct val="0"/>
        </a:spcBef>
        <a:spcAft>
          <a:spcPct val="0"/>
        </a:spcAft>
        <a:defRPr sz="2800">
          <a:solidFill>
            <a:srgbClr val="D9531E"/>
          </a:solidFill>
          <a:latin typeface="Arial" charset="0"/>
          <a:cs typeface="Arial" charset="0"/>
        </a:defRPr>
      </a:lvl6pPr>
      <a:lvl7pPr marL="914400" algn="l" rtl="0" eaLnBrk="1" fontAlgn="base" hangingPunct="1">
        <a:lnSpc>
          <a:spcPct val="85000"/>
        </a:lnSpc>
        <a:spcBef>
          <a:spcPct val="0"/>
        </a:spcBef>
        <a:spcAft>
          <a:spcPct val="0"/>
        </a:spcAft>
        <a:defRPr sz="2800">
          <a:solidFill>
            <a:srgbClr val="D9531E"/>
          </a:solidFill>
          <a:latin typeface="Arial" charset="0"/>
          <a:cs typeface="Arial" charset="0"/>
        </a:defRPr>
      </a:lvl7pPr>
      <a:lvl8pPr marL="1371600" algn="l" rtl="0" eaLnBrk="1" fontAlgn="base" hangingPunct="1">
        <a:lnSpc>
          <a:spcPct val="85000"/>
        </a:lnSpc>
        <a:spcBef>
          <a:spcPct val="0"/>
        </a:spcBef>
        <a:spcAft>
          <a:spcPct val="0"/>
        </a:spcAft>
        <a:defRPr sz="2800">
          <a:solidFill>
            <a:srgbClr val="D9531E"/>
          </a:solidFill>
          <a:latin typeface="Arial" charset="0"/>
          <a:cs typeface="Arial" charset="0"/>
        </a:defRPr>
      </a:lvl8pPr>
      <a:lvl9pPr marL="1828800" algn="l" rtl="0" eaLnBrk="1" fontAlgn="base" hangingPunct="1">
        <a:lnSpc>
          <a:spcPct val="85000"/>
        </a:lnSpc>
        <a:spcBef>
          <a:spcPct val="0"/>
        </a:spcBef>
        <a:spcAft>
          <a:spcPct val="0"/>
        </a:spcAft>
        <a:defRPr sz="2800">
          <a:solidFill>
            <a:srgbClr val="D9531E"/>
          </a:solidFill>
          <a:latin typeface="Arial" charset="0"/>
          <a:cs typeface="Arial" charset="0"/>
        </a:defRPr>
      </a:lvl9pPr>
    </p:titleStyle>
    <p:bodyStyle>
      <a:lvl1pPr marL="261938" indent="-261938" algn="l" rtl="0" eaLnBrk="1" fontAlgn="base" hangingPunct="1">
        <a:spcBef>
          <a:spcPct val="20000"/>
        </a:spcBef>
        <a:spcAft>
          <a:spcPct val="0"/>
        </a:spcAft>
        <a:buClr>
          <a:srgbClr val="046992"/>
        </a:buClr>
        <a:buFontTx/>
        <a:buBlip>
          <a:blip r:embed="rId22"/>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56BCA04-74C4-40B3-96CC-4402902CFD4C}"/>
              </a:ext>
            </a:extLst>
          </p:cNvPr>
          <p:cNvGraphicFramePr>
            <a:graphicFrameLocks noChangeAspect="1"/>
          </p:cNvGraphicFramePr>
          <p:nvPr userDrawn="1">
            <p:custDataLst>
              <p:tags r:id="rId5"/>
            </p:custDataLst>
            <p:extLst>
              <p:ext uri="{D42A27DB-BD31-4B8C-83A1-F6EECF244321}">
                <p14:modId xmlns:p14="http://schemas.microsoft.com/office/powerpoint/2010/main" val="24052306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37" name="think-cell Slide" r:id="rId6" imgW="347" imgH="348" progId="TCLayout.ActiveDocument.1">
                  <p:embed/>
                </p:oleObj>
              </mc:Choice>
              <mc:Fallback>
                <p:oleObj name="think-cell Slide" r:id="rId6" imgW="347" imgH="348" progId="TCLayout.ActiveDocument.1">
                  <p:embed/>
                  <p:pic>
                    <p:nvPicPr>
                      <p:cNvPr id="2" name="Object 1" hidden="1">
                        <a:extLst>
                          <a:ext uri="{FF2B5EF4-FFF2-40B4-BE49-F238E27FC236}">
                            <a16:creationId xmlns:a16="http://schemas.microsoft.com/office/drawing/2014/main" id="{556BCA04-74C4-40B3-96CC-4402902CFD4C}"/>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866" r:id="rId1"/>
    <p:sldLayoutId id="2147483879" r:id="rId2"/>
  </p:sldLayoutIdLst>
  <p:hf hdr="0" ftr="0" dt="0"/>
  <p:txStyles>
    <p:titleStyle>
      <a:lvl1pPr algn="ctr" rtl="0" eaLnBrk="0" fontAlgn="base" hangingPunct="0">
        <a:spcBef>
          <a:spcPct val="0"/>
        </a:spcBef>
        <a:spcAft>
          <a:spcPct val="0"/>
        </a:spcAft>
        <a:defRPr sz="4400">
          <a:solidFill>
            <a:schemeClr val="accent4"/>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rgbClr val="046992"/>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046992"/>
        </a:buClr>
        <a:buChar char="–"/>
        <a:defRPr sz="2000">
          <a:solidFill>
            <a:schemeClr val="tx1"/>
          </a:solidFill>
          <a:latin typeface="+mn-lt"/>
          <a:cs typeface="+mn-cs"/>
        </a:defRPr>
      </a:lvl2pPr>
      <a:lvl3pPr marL="1143000" indent="-228600" algn="l" rtl="0" eaLnBrk="0" fontAlgn="base" hangingPunct="0">
        <a:spcBef>
          <a:spcPct val="20000"/>
        </a:spcBef>
        <a:spcAft>
          <a:spcPct val="0"/>
        </a:spcAft>
        <a:buClr>
          <a:srgbClr val="046992"/>
        </a:buClr>
        <a:buFont typeface="Arial" pitchFamily="34" charset="0"/>
        <a:buChar char="–"/>
        <a:defRPr sz="2000">
          <a:solidFill>
            <a:schemeClr val="tx1"/>
          </a:solidFill>
          <a:latin typeface="+mn-lt"/>
          <a:cs typeface="+mn-cs"/>
        </a:defRPr>
      </a:lvl3pPr>
      <a:lvl4pPr marL="1600200" indent="-228600" algn="l" rtl="0" eaLnBrk="0" fontAlgn="base" hangingPunct="0">
        <a:spcBef>
          <a:spcPct val="20000"/>
        </a:spcBef>
        <a:spcAft>
          <a:spcPct val="0"/>
        </a:spcAft>
        <a:buClr>
          <a:srgbClr val="046992"/>
        </a:buClr>
        <a:buChar char="–"/>
        <a:defRPr sz="2000">
          <a:solidFill>
            <a:schemeClr val="tx1"/>
          </a:solidFill>
          <a:latin typeface="+mn-lt"/>
          <a:cs typeface="+mn-cs"/>
        </a:defRPr>
      </a:lvl4pPr>
      <a:lvl5pPr marL="2057400" indent="-228600" algn="l" rtl="0" eaLnBrk="0" fontAlgn="base" hangingPunct="0">
        <a:spcBef>
          <a:spcPct val="20000"/>
        </a:spcBef>
        <a:spcAft>
          <a:spcPct val="0"/>
        </a:spcAft>
        <a:buClr>
          <a:srgbClr val="046992"/>
        </a:buClr>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7"/>
            </p:custDataLst>
            <p:extLst>
              <p:ext uri="{D42A27DB-BD31-4B8C-83A1-F6EECF244321}">
                <p14:modId xmlns:p14="http://schemas.microsoft.com/office/powerpoint/2010/main" val="2570698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361" name="think-cell Slide" r:id="rId19" imgW="384" imgH="384" progId="TCLayout.ActiveDocument.1">
                  <p:embed/>
                </p:oleObj>
              </mc:Choice>
              <mc:Fallback>
                <p:oleObj name="think-cell Slide" r:id="rId19" imgW="384" imgH="384" progId="TCLayout.ActiveDocument.1">
                  <p:embed/>
                  <p:pic>
                    <p:nvPicPr>
                      <p:cNvPr id="2" name="Objekt 1" hidden="1"/>
                      <p:cNvPicPr/>
                      <p:nvPr/>
                    </p:nvPicPr>
                    <p:blipFill>
                      <a:blip r:embed="rId20"/>
                      <a:stretch>
                        <a:fillRect/>
                      </a:stretch>
                    </p:blipFill>
                    <p:spPr>
                      <a:xfrm>
                        <a:off x="1588" y="1588"/>
                        <a:ext cx="1587" cy="1587"/>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19280D43-D5FC-4FB8-ACA5-4C1D934B3E2E}"/>
              </a:ext>
            </a:extLst>
          </p:cNvPr>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12" name="Rektangel 11"/>
          <p:cNvSpPr/>
          <p:nvPr userDrawn="1"/>
        </p:nvSpPr>
        <p:spPr>
          <a:xfrm>
            <a:off x="0" y="4680000"/>
            <a:ext cx="9144000" cy="463500"/>
          </a:xfrm>
          <a:prstGeom prst="rect">
            <a:avLst/>
          </a:prstGeom>
          <a:solidFill>
            <a:srgbClr val="005E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27" name="Rectangle 2"/>
          <p:cNvSpPr>
            <a:spLocks noGrp="1" noChangeArrowheads="1"/>
          </p:cNvSpPr>
          <p:nvPr>
            <p:ph type="body" idx="1"/>
          </p:nvPr>
        </p:nvSpPr>
        <p:spPr bwMode="auto">
          <a:xfrm>
            <a:off x="323853" y="882000"/>
            <a:ext cx="7421563" cy="375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noProof="0"/>
              <a:t>Write text here</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Sixth level</a:t>
            </a:r>
          </a:p>
          <a:p>
            <a:pPr lvl="6"/>
            <a:r>
              <a:rPr lang="en-US" noProof="0"/>
              <a:t>Seventh level</a:t>
            </a:r>
          </a:p>
        </p:txBody>
      </p:sp>
      <p:sp>
        <p:nvSpPr>
          <p:cNvPr id="1028" name="Rectangle 3"/>
          <p:cNvSpPr>
            <a:spLocks noGrp="1" noChangeArrowheads="1"/>
          </p:cNvSpPr>
          <p:nvPr>
            <p:ph type="title"/>
          </p:nvPr>
        </p:nvSpPr>
        <p:spPr bwMode="auto">
          <a:xfrm>
            <a:off x="323853" y="468000"/>
            <a:ext cx="8271195" cy="4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noProof="0"/>
              <a:t>Click here to enter title</a:t>
            </a:r>
          </a:p>
        </p:txBody>
      </p:sp>
      <p:sp>
        <p:nvSpPr>
          <p:cNvPr id="3078" name="Rectangle 6"/>
          <p:cNvSpPr>
            <a:spLocks noGrp="1" noChangeArrowheads="1"/>
          </p:cNvSpPr>
          <p:nvPr>
            <p:ph type="sldNum" sz="quarter" idx="4"/>
          </p:nvPr>
        </p:nvSpPr>
        <p:spPr bwMode="auto">
          <a:xfrm>
            <a:off x="-9525" y="4803998"/>
            <a:ext cx="2133600" cy="16769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000" b="1">
                <a:solidFill>
                  <a:schemeClr val="bg1"/>
                </a:solidFill>
                <a:latin typeface="Arial MT Light" pitchFamily="34" charset="0"/>
                <a:ea typeface="+mn-ea"/>
              </a:defRPr>
            </a:lvl1pPr>
          </a:lstStyle>
          <a:p>
            <a:pPr>
              <a:defRPr/>
            </a:pPr>
            <a:fld id="{6E6DCA2E-EF09-4659-921C-51C2513C7C39}" type="slidenum">
              <a:rPr lang="sv-SE"/>
              <a:pPr>
                <a:defRPr/>
              </a:pPr>
              <a:t>‹#›</a:t>
            </a:fld>
            <a:endParaRPr lang="sv-SE"/>
          </a:p>
        </p:txBody>
      </p:sp>
      <p:pic>
        <p:nvPicPr>
          <p:cNvPr id="4" name="Bildobjekt 3"/>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8532440" y="4722465"/>
            <a:ext cx="372969" cy="391705"/>
          </a:xfrm>
          <a:prstGeom prst="rect">
            <a:avLst/>
          </a:prstGeom>
        </p:spPr>
      </p:pic>
    </p:spTree>
    <p:extLst>
      <p:ext uri="{BB962C8B-B14F-4D97-AF65-F5344CB8AC3E}">
        <p14:creationId xmlns:p14="http://schemas.microsoft.com/office/powerpoint/2010/main" val="125714823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5" r:id="rId13"/>
    <p:sldLayoutId id="2147483906" r:id="rId14"/>
  </p:sldLayoutIdLst>
  <p:hf hdr="0" ftr="0" dt="0"/>
  <p:txStyles>
    <p:titleStyle>
      <a:lvl1pPr algn="l" rtl="0" eaLnBrk="1" fontAlgn="base" hangingPunct="1">
        <a:lnSpc>
          <a:spcPct val="85000"/>
        </a:lnSpc>
        <a:spcBef>
          <a:spcPct val="0"/>
        </a:spcBef>
        <a:spcAft>
          <a:spcPct val="0"/>
        </a:spcAft>
        <a:defRPr sz="2400">
          <a:solidFill>
            <a:schemeClr val="accent4"/>
          </a:solidFill>
          <a:latin typeface="+mj-lt"/>
          <a:ea typeface="+mj-ea"/>
          <a:cs typeface="+mj-cs"/>
        </a:defRPr>
      </a:lvl1pPr>
      <a:lvl2pPr algn="l" rtl="0" eaLnBrk="1" fontAlgn="base" hangingPunct="1">
        <a:lnSpc>
          <a:spcPct val="85000"/>
        </a:lnSpc>
        <a:spcBef>
          <a:spcPct val="0"/>
        </a:spcBef>
        <a:spcAft>
          <a:spcPct val="0"/>
        </a:spcAft>
        <a:defRPr sz="2800">
          <a:solidFill>
            <a:srgbClr val="E1EDF3"/>
          </a:solidFill>
          <a:latin typeface="Arial" charset="0"/>
          <a:cs typeface="Arial" charset="0"/>
        </a:defRPr>
      </a:lvl2pPr>
      <a:lvl3pPr algn="l" rtl="0" eaLnBrk="1" fontAlgn="base" hangingPunct="1">
        <a:lnSpc>
          <a:spcPct val="85000"/>
        </a:lnSpc>
        <a:spcBef>
          <a:spcPct val="0"/>
        </a:spcBef>
        <a:spcAft>
          <a:spcPct val="0"/>
        </a:spcAft>
        <a:defRPr sz="2800">
          <a:solidFill>
            <a:srgbClr val="E1EDF3"/>
          </a:solidFill>
          <a:latin typeface="Arial" charset="0"/>
          <a:cs typeface="Arial" charset="0"/>
        </a:defRPr>
      </a:lvl3pPr>
      <a:lvl4pPr algn="l" rtl="0" eaLnBrk="1" fontAlgn="base" hangingPunct="1">
        <a:lnSpc>
          <a:spcPct val="85000"/>
        </a:lnSpc>
        <a:spcBef>
          <a:spcPct val="0"/>
        </a:spcBef>
        <a:spcAft>
          <a:spcPct val="0"/>
        </a:spcAft>
        <a:defRPr sz="2800">
          <a:solidFill>
            <a:srgbClr val="E1EDF3"/>
          </a:solidFill>
          <a:latin typeface="Arial" charset="0"/>
          <a:cs typeface="Arial" charset="0"/>
        </a:defRPr>
      </a:lvl4pPr>
      <a:lvl5pPr algn="l" rtl="0" eaLnBrk="1" fontAlgn="base" hangingPunct="1">
        <a:lnSpc>
          <a:spcPct val="85000"/>
        </a:lnSpc>
        <a:spcBef>
          <a:spcPct val="0"/>
        </a:spcBef>
        <a:spcAft>
          <a:spcPct val="0"/>
        </a:spcAft>
        <a:defRPr sz="2800">
          <a:solidFill>
            <a:srgbClr val="E1EDF3"/>
          </a:solidFill>
          <a:latin typeface="Arial" charset="0"/>
          <a:cs typeface="Arial" charset="0"/>
        </a:defRPr>
      </a:lvl5pPr>
      <a:lvl6pPr marL="457200" algn="l" rtl="0" eaLnBrk="1" fontAlgn="base" hangingPunct="1">
        <a:lnSpc>
          <a:spcPct val="85000"/>
        </a:lnSpc>
        <a:spcBef>
          <a:spcPct val="0"/>
        </a:spcBef>
        <a:spcAft>
          <a:spcPct val="0"/>
        </a:spcAft>
        <a:defRPr sz="2800">
          <a:solidFill>
            <a:srgbClr val="D9531E"/>
          </a:solidFill>
          <a:latin typeface="Arial" charset="0"/>
          <a:cs typeface="Arial" charset="0"/>
        </a:defRPr>
      </a:lvl6pPr>
      <a:lvl7pPr marL="914400" algn="l" rtl="0" eaLnBrk="1" fontAlgn="base" hangingPunct="1">
        <a:lnSpc>
          <a:spcPct val="85000"/>
        </a:lnSpc>
        <a:spcBef>
          <a:spcPct val="0"/>
        </a:spcBef>
        <a:spcAft>
          <a:spcPct val="0"/>
        </a:spcAft>
        <a:defRPr sz="2800">
          <a:solidFill>
            <a:srgbClr val="D9531E"/>
          </a:solidFill>
          <a:latin typeface="Arial" charset="0"/>
          <a:cs typeface="Arial" charset="0"/>
        </a:defRPr>
      </a:lvl7pPr>
      <a:lvl8pPr marL="1371600" algn="l" rtl="0" eaLnBrk="1" fontAlgn="base" hangingPunct="1">
        <a:lnSpc>
          <a:spcPct val="85000"/>
        </a:lnSpc>
        <a:spcBef>
          <a:spcPct val="0"/>
        </a:spcBef>
        <a:spcAft>
          <a:spcPct val="0"/>
        </a:spcAft>
        <a:defRPr sz="2800">
          <a:solidFill>
            <a:srgbClr val="D9531E"/>
          </a:solidFill>
          <a:latin typeface="Arial" charset="0"/>
          <a:cs typeface="Arial" charset="0"/>
        </a:defRPr>
      </a:lvl8pPr>
      <a:lvl9pPr marL="1828800" algn="l" rtl="0" eaLnBrk="1" fontAlgn="base" hangingPunct="1">
        <a:lnSpc>
          <a:spcPct val="85000"/>
        </a:lnSpc>
        <a:spcBef>
          <a:spcPct val="0"/>
        </a:spcBef>
        <a:spcAft>
          <a:spcPct val="0"/>
        </a:spcAft>
        <a:defRPr sz="2800">
          <a:solidFill>
            <a:srgbClr val="D9531E"/>
          </a:solidFill>
          <a:latin typeface="Arial" charset="0"/>
          <a:cs typeface="Arial" charset="0"/>
        </a:defRPr>
      </a:lvl9pPr>
    </p:titleStyle>
    <p:bodyStyle>
      <a:lvl1pPr marL="261938" indent="-261938" algn="l" rtl="0" eaLnBrk="1" fontAlgn="base" hangingPunct="1">
        <a:spcBef>
          <a:spcPct val="20000"/>
        </a:spcBef>
        <a:spcAft>
          <a:spcPct val="0"/>
        </a:spcAft>
        <a:buClr>
          <a:srgbClr val="046992"/>
        </a:buClr>
        <a:buFontTx/>
        <a:buBlip>
          <a:blip r:embed="rId22"/>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image" Target="../media/image25.emf"/><Relationship Id="rId2" Type="http://schemas.openxmlformats.org/officeDocument/2006/relationships/tags" Target="../tags/tag30.xml"/><Relationship Id="rId1" Type="http://schemas.openxmlformats.org/officeDocument/2006/relationships/vmlDrawing" Target="../drawings/vmlDrawing16.vml"/><Relationship Id="rId6" Type="http://schemas.openxmlformats.org/officeDocument/2006/relationships/oleObject" Target="../embeddings/oleObject16.bin"/><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image" Target="../media/image4.emf"/><Relationship Id="rId2" Type="http://schemas.openxmlformats.org/officeDocument/2006/relationships/tags" Target="../tags/tag32.xml"/><Relationship Id="rId1" Type="http://schemas.openxmlformats.org/officeDocument/2006/relationships/vmlDrawing" Target="../drawings/vmlDrawing17.vml"/><Relationship Id="rId6" Type="http://schemas.openxmlformats.org/officeDocument/2006/relationships/oleObject" Target="../embeddings/oleObject17.bin"/><Relationship Id="rId5" Type="http://schemas.openxmlformats.org/officeDocument/2006/relationships/notesSlide" Target="../notesSlides/notesSlide2.xml"/><Relationship Id="rId4"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34.xml"/><Relationship Id="rId1" Type="http://schemas.openxmlformats.org/officeDocument/2006/relationships/vmlDrawing" Target="../drawings/vmlDrawing18.vml"/><Relationship Id="rId6" Type="http://schemas.openxmlformats.org/officeDocument/2006/relationships/image" Target="../media/image4.emf"/><Relationship Id="rId5" Type="http://schemas.openxmlformats.org/officeDocument/2006/relationships/oleObject" Target="../embeddings/oleObject18.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svg"/><Relationship Id="rId18" Type="http://schemas.openxmlformats.org/officeDocument/2006/relationships/image" Target="../media/image36.png"/><Relationship Id="rId3" Type="http://schemas.openxmlformats.org/officeDocument/2006/relationships/tags" Target="../tags/tag36.xml"/><Relationship Id="rId21" Type="http://schemas.openxmlformats.org/officeDocument/2006/relationships/image" Target="../media/image39.png"/><Relationship Id="rId7" Type="http://schemas.openxmlformats.org/officeDocument/2006/relationships/image" Target="../media/image4.emf"/><Relationship Id="rId12" Type="http://schemas.openxmlformats.org/officeDocument/2006/relationships/image" Target="../media/image30.png"/><Relationship Id="rId17" Type="http://schemas.openxmlformats.org/officeDocument/2006/relationships/image" Target="../media/image35.svg"/><Relationship Id="rId2" Type="http://schemas.openxmlformats.org/officeDocument/2006/relationships/tags" Target="../tags/tag35.xml"/><Relationship Id="rId16" Type="http://schemas.openxmlformats.org/officeDocument/2006/relationships/image" Target="../media/image34.png"/><Relationship Id="rId20" Type="http://schemas.openxmlformats.org/officeDocument/2006/relationships/image" Target="../media/image38.jpeg"/><Relationship Id="rId1" Type="http://schemas.openxmlformats.org/officeDocument/2006/relationships/vmlDrawing" Target="../drawings/vmlDrawing19.vml"/><Relationship Id="rId6" Type="http://schemas.openxmlformats.org/officeDocument/2006/relationships/oleObject" Target="../embeddings/oleObject19.bin"/><Relationship Id="rId11" Type="http://schemas.openxmlformats.org/officeDocument/2006/relationships/image" Target="../media/image29.svg"/><Relationship Id="rId5" Type="http://schemas.openxmlformats.org/officeDocument/2006/relationships/notesSlide" Target="../notesSlides/notesSlide4.xml"/><Relationship Id="rId15" Type="http://schemas.openxmlformats.org/officeDocument/2006/relationships/image" Target="../media/image33.svg"/><Relationship Id="rId10" Type="http://schemas.openxmlformats.org/officeDocument/2006/relationships/image" Target="../media/image28.png"/><Relationship Id="rId19" Type="http://schemas.openxmlformats.org/officeDocument/2006/relationships/image" Target="../media/image37.svg"/><Relationship Id="rId4" Type="http://schemas.openxmlformats.org/officeDocument/2006/relationships/slideLayout" Target="../slideLayouts/slideLayout9.xml"/><Relationship Id="rId9" Type="http://schemas.openxmlformats.org/officeDocument/2006/relationships/image" Target="../media/image27.svg"/><Relationship Id="rId14" Type="http://schemas.openxmlformats.org/officeDocument/2006/relationships/image" Target="../media/image32.png"/></Relationships>
</file>

<file path=ppt/slides/_rels/slide5.xml.rels><?xml version="1.0" encoding="UTF-8" standalone="yes"?>
<Relationships xmlns="http://schemas.openxmlformats.org/package/2006/relationships"><Relationship Id="rId8" Type="http://schemas.openxmlformats.org/officeDocument/2006/relationships/tags" Target="../tags/tag43.xml"/><Relationship Id="rId13" Type="http://schemas.openxmlformats.org/officeDocument/2006/relationships/oleObject" Target="../embeddings/oleObject20.bin"/><Relationship Id="rId18" Type="http://schemas.openxmlformats.org/officeDocument/2006/relationships/image" Target="../media/image44.png"/><Relationship Id="rId3" Type="http://schemas.openxmlformats.org/officeDocument/2006/relationships/tags" Target="../tags/tag38.xml"/><Relationship Id="rId21" Type="http://schemas.openxmlformats.org/officeDocument/2006/relationships/chart" Target="../charts/chart1.xml"/><Relationship Id="rId7" Type="http://schemas.openxmlformats.org/officeDocument/2006/relationships/tags" Target="../tags/tag42.xml"/><Relationship Id="rId12" Type="http://schemas.openxmlformats.org/officeDocument/2006/relationships/notesSlide" Target="../notesSlides/notesSlide5.xml"/><Relationship Id="rId17" Type="http://schemas.openxmlformats.org/officeDocument/2006/relationships/image" Target="../media/image43.png"/><Relationship Id="rId2" Type="http://schemas.openxmlformats.org/officeDocument/2006/relationships/tags" Target="../tags/tag37.xml"/><Relationship Id="rId16" Type="http://schemas.openxmlformats.org/officeDocument/2006/relationships/image" Target="../media/image42.svg"/><Relationship Id="rId20" Type="http://schemas.openxmlformats.org/officeDocument/2006/relationships/image" Target="../media/image46.svg"/><Relationship Id="rId1" Type="http://schemas.openxmlformats.org/officeDocument/2006/relationships/vmlDrawing" Target="../drawings/vmlDrawing20.vml"/><Relationship Id="rId6" Type="http://schemas.openxmlformats.org/officeDocument/2006/relationships/tags" Target="../tags/tag41.xml"/><Relationship Id="rId11" Type="http://schemas.openxmlformats.org/officeDocument/2006/relationships/slideLayout" Target="../slideLayouts/slideLayout11.xml"/><Relationship Id="rId5" Type="http://schemas.openxmlformats.org/officeDocument/2006/relationships/tags" Target="../tags/tag40.xml"/><Relationship Id="rId15" Type="http://schemas.openxmlformats.org/officeDocument/2006/relationships/image" Target="../media/image41.png"/><Relationship Id="rId10" Type="http://schemas.openxmlformats.org/officeDocument/2006/relationships/tags" Target="../tags/tag45.xml"/><Relationship Id="rId19" Type="http://schemas.openxmlformats.org/officeDocument/2006/relationships/image" Target="../media/image45.png"/><Relationship Id="rId4" Type="http://schemas.openxmlformats.org/officeDocument/2006/relationships/tags" Target="../tags/tag39.xml"/><Relationship Id="rId9" Type="http://schemas.openxmlformats.org/officeDocument/2006/relationships/tags" Target="../tags/tag44.xml"/><Relationship Id="rId14" Type="http://schemas.openxmlformats.org/officeDocument/2006/relationships/image" Target="../media/image40.emf"/><Relationship Id="rId22"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tags" Target="../tags/tag47.xml"/><Relationship Id="rId7" Type="http://schemas.openxmlformats.org/officeDocument/2006/relationships/image" Target="../media/image4.emf"/><Relationship Id="rId2" Type="http://schemas.openxmlformats.org/officeDocument/2006/relationships/tags" Target="../tags/tag46.xml"/><Relationship Id="rId1" Type="http://schemas.openxmlformats.org/officeDocument/2006/relationships/vmlDrawing" Target="../drawings/vmlDrawing21.vml"/><Relationship Id="rId6" Type="http://schemas.openxmlformats.org/officeDocument/2006/relationships/oleObject" Target="../embeddings/oleObject21.bin"/><Relationship Id="rId5" Type="http://schemas.openxmlformats.org/officeDocument/2006/relationships/notesSlide" Target="../notesSlides/notesSlide7.xml"/><Relationship Id="rId4"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tags" Target="../tags/tag49.xml"/><Relationship Id="rId7" Type="http://schemas.openxmlformats.org/officeDocument/2006/relationships/image" Target="../media/image4.emf"/><Relationship Id="rId2" Type="http://schemas.openxmlformats.org/officeDocument/2006/relationships/tags" Target="../tags/tag48.xml"/><Relationship Id="rId1" Type="http://schemas.openxmlformats.org/officeDocument/2006/relationships/vmlDrawing" Target="../drawings/vmlDrawing22.vml"/><Relationship Id="rId6" Type="http://schemas.openxmlformats.org/officeDocument/2006/relationships/oleObject" Target="../embeddings/oleObject22.bin"/><Relationship Id="rId5" Type="http://schemas.openxmlformats.org/officeDocument/2006/relationships/notesSlide" Target="../notesSlides/notesSlide8.xml"/><Relationship Id="rId4"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tags" Target="../tags/tag51.xml"/><Relationship Id="rId7" Type="http://schemas.openxmlformats.org/officeDocument/2006/relationships/image" Target="../media/image4.emf"/><Relationship Id="rId2" Type="http://schemas.openxmlformats.org/officeDocument/2006/relationships/tags" Target="../tags/tag50.xml"/><Relationship Id="rId1" Type="http://schemas.openxmlformats.org/officeDocument/2006/relationships/vmlDrawing" Target="../drawings/vmlDrawing23.vml"/><Relationship Id="rId6" Type="http://schemas.openxmlformats.org/officeDocument/2006/relationships/oleObject" Target="../embeddings/oleObject23.bin"/><Relationship Id="rId5" Type="http://schemas.openxmlformats.org/officeDocument/2006/relationships/notesSlide" Target="../notesSlides/notesSlide9.xml"/><Relationship Id="rId4"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tags" Target="../tags/tag53.xml"/><Relationship Id="rId7" Type="http://schemas.openxmlformats.org/officeDocument/2006/relationships/image" Target="../media/image4.emf"/><Relationship Id="rId2" Type="http://schemas.openxmlformats.org/officeDocument/2006/relationships/tags" Target="../tags/tag52.xml"/><Relationship Id="rId1" Type="http://schemas.openxmlformats.org/officeDocument/2006/relationships/vmlDrawing" Target="../drawings/vmlDrawing24.vml"/><Relationship Id="rId6" Type="http://schemas.openxmlformats.org/officeDocument/2006/relationships/oleObject" Target="../embeddings/oleObject24.bin"/><Relationship Id="rId5" Type="http://schemas.openxmlformats.org/officeDocument/2006/relationships/notesSlide" Target="../notesSlides/notesSlide10.xml"/><Relationship Id="rId4" Type="http://schemas.openxmlformats.org/officeDocument/2006/relationships/slideLayout" Target="../slideLayouts/slideLayout9.xml"/><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tags" Target="../tags/tag65.xml"/><Relationship Id="rId18" Type="http://schemas.openxmlformats.org/officeDocument/2006/relationships/chart" Target="../charts/chart2.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tags" Target="../tags/tag64.xml"/><Relationship Id="rId17" Type="http://schemas.openxmlformats.org/officeDocument/2006/relationships/image" Target="NULL"/><Relationship Id="rId2" Type="http://schemas.openxmlformats.org/officeDocument/2006/relationships/tags" Target="../tags/tag54.xml"/><Relationship Id="rId16" Type="http://schemas.openxmlformats.org/officeDocument/2006/relationships/oleObject" Target="../embeddings/oleObject25.bin"/><Relationship Id="rId1" Type="http://schemas.openxmlformats.org/officeDocument/2006/relationships/vmlDrawing" Target="../drawings/vmlDrawing25.vml"/><Relationship Id="rId6" Type="http://schemas.openxmlformats.org/officeDocument/2006/relationships/tags" Target="../tags/tag58.xml"/><Relationship Id="rId11" Type="http://schemas.openxmlformats.org/officeDocument/2006/relationships/tags" Target="../tags/tag63.xml"/><Relationship Id="rId5" Type="http://schemas.openxmlformats.org/officeDocument/2006/relationships/tags" Target="../tags/tag57.xml"/><Relationship Id="rId15" Type="http://schemas.openxmlformats.org/officeDocument/2006/relationships/notesSlide" Target="../notesSlides/notesSlide11.xml"/><Relationship Id="rId10" Type="http://schemas.openxmlformats.org/officeDocument/2006/relationships/tags" Target="../tags/tag62.xml"/><Relationship Id="rId19" Type="http://schemas.openxmlformats.org/officeDocument/2006/relationships/chart" Target="../charts/chart3.xml"/><Relationship Id="rId4" Type="http://schemas.openxmlformats.org/officeDocument/2006/relationships/tags" Target="../tags/tag56.xml"/><Relationship Id="rId9" Type="http://schemas.openxmlformats.org/officeDocument/2006/relationships/tags" Target="../tags/tag61.xml"/><Relationship Id="rId14"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3" Type="http://schemas.openxmlformats.org/officeDocument/2006/relationships/tags" Target="../tags/tag77.xml"/><Relationship Id="rId18" Type="http://schemas.openxmlformats.org/officeDocument/2006/relationships/tags" Target="../tags/tag82.xml"/><Relationship Id="rId26" Type="http://schemas.openxmlformats.org/officeDocument/2006/relationships/tags" Target="../tags/tag90.xml"/><Relationship Id="rId21" Type="http://schemas.openxmlformats.org/officeDocument/2006/relationships/tags" Target="../tags/tag85.xml"/><Relationship Id="rId34" Type="http://schemas.openxmlformats.org/officeDocument/2006/relationships/image" Target="NULL"/><Relationship Id="rId7" Type="http://schemas.openxmlformats.org/officeDocument/2006/relationships/tags" Target="../tags/tag71.xml"/><Relationship Id="rId12" Type="http://schemas.openxmlformats.org/officeDocument/2006/relationships/tags" Target="../tags/tag76.xml"/><Relationship Id="rId17" Type="http://schemas.openxmlformats.org/officeDocument/2006/relationships/tags" Target="../tags/tag81.xml"/><Relationship Id="rId25" Type="http://schemas.openxmlformats.org/officeDocument/2006/relationships/tags" Target="../tags/tag89.xml"/><Relationship Id="rId33" Type="http://schemas.openxmlformats.org/officeDocument/2006/relationships/oleObject" Target="../embeddings/oleObject26.bin"/><Relationship Id="rId38" Type="http://schemas.openxmlformats.org/officeDocument/2006/relationships/chart" Target="../charts/chart6.xml"/><Relationship Id="rId2" Type="http://schemas.openxmlformats.org/officeDocument/2006/relationships/tags" Target="../tags/tag66.xml"/><Relationship Id="rId16" Type="http://schemas.openxmlformats.org/officeDocument/2006/relationships/tags" Target="../tags/tag80.xml"/><Relationship Id="rId20" Type="http://schemas.openxmlformats.org/officeDocument/2006/relationships/tags" Target="../tags/tag84.xml"/><Relationship Id="rId29" Type="http://schemas.openxmlformats.org/officeDocument/2006/relationships/tags" Target="../tags/tag93.xml"/><Relationship Id="rId1" Type="http://schemas.openxmlformats.org/officeDocument/2006/relationships/vmlDrawing" Target="../drawings/vmlDrawing26.vml"/><Relationship Id="rId6" Type="http://schemas.openxmlformats.org/officeDocument/2006/relationships/tags" Target="../tags/tag70.xml"/><Relationship Id="rId11" Type="http://schemas.openxmlformats.org/officeDocument/2006/relationships/tags" Target="../tags/tag75.xml"/><Relationship Id="rId24" Type="http://schemas.openxmlformats.org/officeDocument/2006/relationships/tags" Target="../tags/tag88.xml"/><Relationship Id="rId32" Type="http://schemas.openxmlformats.org/officeDocument/2006/relationships/notesSlide" Target="../notesSlides/notesSlide12.xml"/><Relationship Id="rId37" Type="http://schemas.openxmlformats.org/officeDocument/2006/relationships/chart" Target="../charts/chart5.xml"/><Relationship Id="rId5" Type="http://schemas.openxmlformats.org/officeDocument/2006/relationships/tags" Target="../tags/tag69.xml"/><Relationship Id="rId15" Type="http://schemas.openxmlformats.org/officeDocument/2006/relationships/tags" Target="../tags/tag79.xml"/><Relationship Id="rId23" Type="http://schemas.openxmlformats.org/officeDocument/2006/relationships/tags" Target="../tags/tag87.xml"/><Relationship Id="rId28" Type="http://schemas.openxmlformats.org/officeDocument/2006/relationships/tags" Target="../tags/tag92.xml"/><Relationship Id="rId36" Type="http://schemas.openxmlformats.org/officeDocument/2006/relationships/image" Target="../media/image3.png"/><Relationship Id="rId10" Type="http://schemas.openxmlformats.org/officeDocument/2006/relationships/tags" Target="../tags/tag74.xml"/><Relationship Id="rId19" Type="http://schemas.openxmlformats.org/officeDocument/2006/relationships/tags" Target="../tags/tag83.xml"/><Relationship Id="rId31" Type="http://schemas.openxmlformats.org/officeDocument/2006/relationships/slideLayout" Target="../slideLayouts/slideLayout9.xml"/><Relationship Id="rId4" Type="http://schemas.openxmlformats.org/officeDocument/2006/relationships/tags" Target="../tags/tag68.xml"/><Relationship Id="rId9" Type="http://schemas.openxmlformats.org/officeDocument/2006/relationships/tags" Target="../tags/tag73.xml"/><Relationship Id="rId14" Type="http://schemas.openxmlformats.org/officeDocument/2006/relationships/tags" Target="../tags/tag78.xml"/><Relationship Id="rId22" Type="http://schemas.openxmlformats.org/officeDocument/2006/relationships/tags" Target="../tags/tag86.xml"/><Relationship Id="rId27" Type="http://schemas.openxmlformats.org/officeDocument/2006/relationships/tags" Target="../tags/tag91.xml"/><Relationship Id="rId30" Type="http://schemas.openxmlformats.org/officeDocument/2006/relationships/tags" Target="../tags/tag94.xml"/><Relationship Id="rId35" Type="http://schemas.openxmlformats.org/officeDocument/2006/relationships/chart" Target="../charts/chart4.xml"/><Relationship Id="rId8" Type="http://schemas.openxmlformats.org/officeDocument/2006/relationships/tags" Target="../tags/tag72.xml"/><Relationship Id="rId3" Type="http://schemas.openxmlformats.org/officeDocument/2006/relationships/tags" Target="../tags/tag67.xml"/></Relationships>
</file>

<file path=ppt/slides/_rels/slide15.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tags" Target="../tags/tag106.xml"/><Relationship Id="rId18" Type="http://schemas.openxmlformats.org/officeDocument/2006/relationships/slideLayout" Target="../slideLayouts/slideLayout9.xml"/><Relationship Id="rId3" Type="http://schemas.openxmlformats.org/officeDocument/2006/relationships/tags" Target="../tags/tag96.xml"/><Relationship Id="rId21" Type="http://schemas.openxmlformats.org/officeDocument/2006/relationships/image" Target="../media/image1.emf"/><Relationship Id="rId7" Type="http://schemas.openxmlformats.org/officeDocument/2006/relationships/tags" Target="../tags/tag100.xml"/><Relationship Id="rId12" Type="http://schemas.openxmlformats.org/officeDocument/2006/relationships/tags" Target="../tags/tag105.xml"/><Relationship Id="rId17" Type="http://schemas.openxmlformats.org/officeDocument/2006/relationships/tags" Target="../tags/tag110.xml"/><Relationship Id="rId2" Type="http://schemas.openxmlformats.org/officeDocument/2006/relationships/tags" Target="../tags/tag95.xml"/><Relationship Id="rId16" Type="http://schemas.openxmlformats.org/officeDocument/2006/relationships/tags" Target="../tags/tag109.xml"/><Relationship Id="rId20" Type="http://schemas.openxmlformats.org/officeDocument/2006/relationships/oleObject" Target="../embeddings/oleObject27.bin"/><Relationship Id="rId1" Type="http://schemas.openxmlformats.org/officeDocument/2006/relationships/vmlDrawing" Target="../drawings/vmlDrawing27.vml"/><Relationship Id="rId6" Type="http://schemas.openxmlformats.org/officeDocument/2006/relationships/tags" Target="../tags/tag99.xml"/><Relationship Id="rId11" Type="http://schemas.openxmlformats.org/officeDocument/2006/relationships/tags" Target="../tags/tag104.xml"/><Relationship Id="rId5" Type="http://schemas.openxmlformats.org/officeDocument/2006/relationships/tags" Target="../tags/tag98.xml"/><Relationship Id="rId15" Type="http://schemas.openxmlformats.org/officeDocument/2006/relationships/tags" Target="../tags/tag108.xml"/><Relationship Id="rId23" Type="http://schemas.openxmlformats.org/officeDocument/2006/relationships/image" Target="../media/image3.png"/><Relationship Id="rId10" Type="http://schemas.openxmlformats.org/officeDocument/2006/relationships/tags" Target="../tags/tag103.xml"/><Relationship Id="rId19" Type="http://schemas.openxmlformats.org/officeDocument/2006/relationships/notesSlide" Target="../notesSlides/notesSlide13.xml"/><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tags" Target="../tags/tag107.xml"/><Relationship Id="rId22" Type="http://schemas.openxmlformats.org/officeDocument/2006/relationships/chart" Target="../charts/char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11.xml"/><Relationship Id="rId1" Type="http://schemas.openxmlformats.org/officeDocument/2006/relationships/vmlDrawing" Target="../drawings/vmlDrawing28.vml"/><Relationship Id="rId6" Type="http://schemas.openxmlformats.org/officeDocument/2006/relationships/image" Target="../media/image52.emf"/><Relationship Id="rId5" Type="http://schemas.openxmlformats.org/officeDocument/2006/relationships/oleObject" Target="../embeddings/oleObject28.bin"/><Relationship Id="rId4"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12.xml"/><Relationship Id="rId1" Type="http://schemas.openxmlformats.org/officeDocument/2006/relationships/vmlDrawing" Target="../drawings/vmlDrawing29.vml"/><Relationship Id="rId5" Type="http://schemas.openxmlformats.org/officeDocument/2006/relationships/image" Target="../media/image4.emf"/><Relationship Id="rId4" Type="http://schemas.openxmlformats.org/officeDocument/2006/relationships/oleObject" Target="../embeddings/oleObject2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C292161-8F3B-4AF1-97C8-2E20FE2DB3D5}"/>
              </a:ext>
            </a:extLst>
          </p:cNvPr>
          <p:cNvGraphicFramePr>
            <a:graphicFrameLocks noChangeAspect="1"/>
          </p:cNvGraphicFramePr>
          <p:nvPr>
            <p:custDataLst>
              <p:tags r:id="rId2"/>
            </p:custDataLst>
            <p:extLst>
              <p:ext uri="{D42A27DB-BD31-4B8C-83A1-F6EECF244321}">
                <p14:modId xmlns:p14="http://schemas.microsoft.com/office/powerpoint/2010/main" val="17391198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09" name="think-cell Slide" r:id="rId6" imgW="216" imgH="216" progId="TCLayout.ActiveDocument.1">
                  <p:embed/>
                </p:oleObj>
              </mc:Choice>
              <mc:Fallback>
                <p:oleObj name="think-cell Slide" r:id="rId6" imgW="216" imgH="216" progId="TCLayout.ActiveDocument.1">
                  <p:embed/>
                  <p:pic>
                    <p:nvPicPr>
                      <p:cNvPr id="5" name="Object 4" hidden="1">
                        <a:extLst>
                          <a:ext uri="{FF2B5EF4-FFF2-40B4-BE49-F238E27FC236}">
                            <a16:creationId xmlns:a16="http://schemas.microsoft.com/office/drawing/2014/main" id="{2C292161-8F3B-4AF1-97C8-2E20FE2DB3D5}"/>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70F007A-403A-4E6D-AF0E-D076C86C4F59}"/>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5000"/>
              </a:lnSpc>
            </a:pPr>
            <a:endParaRPr lang="en-US" sz="2400" b="1">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Rubrik 1"/>
          <p:cNvSpPr>
            <a:spLocks noGrp="1"/>
          </p:cNvSpPr>
          <p:nvPr>
            <p:ph type="ctrTitle"/>
          </p:nvPr>
        </p:nvSpPr>
        <p:spPr>
          <a:xfrm>
            <a:off x="683568" y="1636726"/>
            <a:ext cx="6624736" cy="1008112"/>
          </a:xfrm>
        </p:spPr>
        <p:txBody>
          <a:bodyPr/>
          <a:lstStyle/>
          <a:p>
            <a:r>
              <a:rPr lang="en-US" b="1" dirty="0" err="1"/>
              <a:t>Probi</a:t>
            </a:r>
            <a:r>
              <a:rPr lang="en-US" b="1" dirty="0"/>
              <a:t> AB</a:t>
            </a:r>
            <a:br>
              <a:rPr lang="en-US" b="1" dirty="0"/>
            </a:br>
            <a:br>
              <a:rPr lang="en-US" b="1" dirty="0"/>
            </a:br>
            <a:r>
              <a:rPr lang="en-US" sz="1800" b="1" dirty="0"/>
              <a:t>Pareto Health Care Conference</a:t>
            </a:r>
            <a:br>
              <a:rPr lang="en-US" sz="1800" b="1" dirty="0"/>
            </a:br>
            <a:r>
              <a:rPr lang="en-US" sz="1800" b="1" dirty="0"/>
              <a:t>September 3, 2020</a:t>
            </a:r>
            <a:br>
              <a:rPr lang="en-US" dirty="0"/>
            </a:br>
            <a:endParaRPr lang="en-US" dirty="0">
              <a:highlight>
                <a:srgbClr val="000080"/>
              </a:highlight>
            </a:endParaRPr>
          </a:p>
        </p:txBody>
      </p:sp>
      <p:sp>
        <p:nvSpPr>
          <p:cNvPr id="3" name="Underrubrik 2"/>
          <p:cNvSpPr>
            <a:spLocks noGrp="1"/>
          </p:cNvSpPr>
          <p:nvPr>
            <p:ph type="subTitle" idx="1"/>
          </p:nvPr>
        </p:nvSpPr>
        <p:spPr>
          <a:xfrm>
            <a:off x="683568" y="2849338"/>
            <a:ext cx="3578225" cy="1008112"/>
          </a:xfrm>
        </p:spPr>
        <p:txBody>
          <a:bodyPr anchor="b"/>
          <a:lstStyle/>
          <a:p>
            <a:r>
              <a:rPr lang="en-US" sz="1400" dirty="0"/>
              <a:t>Tom </a:t>
            </a:r>
            <a:r>
              <a:rPr lang="en-US" sz="1400" dirty="0" err="1"/>
              <a:t>Rönnlund</a:t>
            </a:r>
            <a:r>
              <a:rPr lang="en-US" sz="1400" dirty="0"/>
              <a:t>, CEO</a:t>
            </a:r>
          </a:p>
          <a:p>
            <a:r>
              <a:rPr lang="en-US" sz="1400" dirty="0"/>
              <a:t>Henrik </a:t>
            </a:r>
            <a:r>
              <a:rPr lang="en-US" sz="1400" dirty="0" err="1"/>
              <a:t>Lundkvist</a:t>
            </a:r>
            <a:r>
              <a:rPr lang="en-US" sz="1400" dirty="0"/>
              <a:t>, CFO</a:t>
            </a:r>
          </a:p>
          <a:p>
            <a:endParaRPr lang="en-US" sz="1400" dirty="0"/>
          </a:p>
          <a:p>
            <a:endParaRPr lang="en-US" sz="1000" dirty="0"/>
          </a:p>
        </p:txBody>
      </p:sp>
    </p:spTree>
    <p:extLst>
      <p:ext uri="{BB962C8B-B14F-4D97-AF65-F5344CB8AC3E}">
        <p14:creationId xmlns:p14="http://schemas.microsoft.com/office/powerpoint/2010/main" val="526698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A4698298-D2B6-49C2-B2D9-12A8EAFF30E7}"/>
              </a:ext>
            </a:extLst>
          </p:cNvPr>
          <p:cNvGraphicFramePr>
            <a:graphicFrameLocks noChangeAspect="1"/>
          </p:cNvGraphicFramePr>
          <p:nvPr>
            <p:custDataLst>
              <p:tags r:id="rId2"/>
            </p:custDataLst>
            <p:extLst>
              <p:ext uri="{D42A27DB-BD31-4B8C-83A1-F6EECF244321}">
                <p14:modId xmlns:p14="http://schemas.microsoft.com/office/powerpoint/2010/main" val="924427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33"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A4698298-D2B6-49C2-B2D9-12A8EAFF30E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F81D0BF-D9AC-48E9-8671-78A4E0E8C4B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85000"/>
              </a:lnSpc>
            </a:pPr>
            <a:endParaRPr lang="en-US" sz="240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250825" y="288538"/>
            <a:ext cx="8295735" cy="411550"/>
          </a:xfrm>
        </p:spPr>
        <p:txBody>
          <a:bodyPr/>
          <a:lstStyle/>
          <a:p>
            <a:r>
              <a:rPr lang="en-US"/>
              <a:t>Safe Harbor Statement</a:t>
            </a:r>
          </a:p>
        </p:txBody>
      </p:sp>
      <p:sp>
        <p:nvSpPr>
          <p:cNvPr id="3" name="Content Placeholder 2"/>
          <p:cNvSpPr>
            <a:spLocks noGrp="1"/>
          </p:cNvSpPr>
          <p:nvPr>
            <p:ph idx="1"/>
          </p:nvPr>
        </p:nvSpPr>
        <p:spPr>
          <a:xfrm>
            <a:off x="323853" y="987574"/>
            <a:ext cx="8424611" cy="3600400"/>
          </a:xfrm>
        </p:spPr>
        <p:txBody>
          <a:bodyPr>
            <a:normAutofit/>
          </a:bodyPr>
          <a:lstStyle/>
          <a:p>
            <a:pPr marL="0" indent="0" algn="just">
              <a:buNone/>
            </a:pPr>
            <a:r>
              <a:rPr lang="en-US" sz="1050"/>
              <a:t>This presentation contains certain forward-looking information that reflects </a:t>
            </a:r>
            <a:r>
              <a:rPr lang="en-US" sz="1050" err="1"/>
              <a:t>Probi’s</a:t>
            </a:r>
            <a:r>
              <a:rPr lang="en-US" sz="1050"/>
              <a:t> present view of future events, as well as financial and operational development. Words such as “intend”, “assess”, “expect”, “may”, “plan”, “believe”, “estimate” and other expressions entailing indications or predictions of future development or trends, not based on historical facts, constitute forward-looking information. Forward-looking information is inherently associated with both known and unknown risks and uncertainties as it depends on future events and circumstances. Forward-looking information is not a guarantee of future results or development and actual outcomes may differ materially from the statements set forth in the forward-looking information. Given the risks associated with forward-looking statements, recipients of this presentation are cautioned not to place undue reliance on these forward-looking statements. The forward-looking statements referred to above speak only as at the date of the presentation. </a:t>
            </a:r>
            <a:r>
              <a:rPr lang="en-US" sz="1050" err="1"/>
              <a:t>Probi</a:t>
            </a:r>
            <a:r>
              <a:rPr lang="en-US" sz="1050"/>
              <a:t> will not undertake any obligation to release publicly any revisions or updates to these forward-looking statements to reflect future events, circumstances, anticipated events, new information or otherwise except as required by law or by any appropriate regulatory authority. </a:t>
            </a:r>
          </a:p>
          <a:p>
            <a:pPr marL="0" indent="0" algn="just">
              <a:buNone/>
            </a:pPr>
            <a:r>
              <a:rPr lang="en-US" sz="1050"/>
              <a:t> </a:t>
            </a:r>
          </a:p>
          <a:p>
            <a:pPr marL="0" indent="0" algn="just">
              <a:buNone/>
            </a:pPr>
            <a:r>
              <a:rPr lang="en-US" sz="1050" err="1"/>
              <a:t>Probi</a:t>
            </a:r>
            <a:r>
              <a:rPr lang="en-US" sz="1050"/>
              <a:t> does not make any guarantee, representation or warranty, express or implied, as to the accuracy, completeness or fairness of the information and opinions contained in this presentation, and no reliance should be placed on such information. </a:t>
            </a:r>
            <a:r>
              <a:rPr lang="en-US" sz="1050" err="1"/>
              <a:t>Probi</a:t>
            </a:r>
            <a:r>
              <a:rPr lang="en-US" sz="1050"/>
              <a:t> does not accept any responsibility or liability whatsoever for any loss howsoever arising from any use of this presentation or its contents or otherwise arising in connection therewith. </a:t>
            </a:r>
          </a:p>
          <a:p>
            <a:pPr marL="0" indent="0" algn="just">
              <a:buNone/>
            </a:pPr>
            <a:endParaRPr lang="en-US" sz="1200"/>
          </a:p>
          <a:p>
            <a:pPr marL="0" indent="0" algn="just">
              <a:buNone/>
            </a:pPr>
            <a:endParaRPr lang="en-US" sz="1200"/>
          </a:p>
        </p:txBody>
      </p:sp>
      <p:sp>
        <p:nvSpPr>
          <p:cNvPr id="4" name="Slide Number Placeholder 3">
            <a:extLst>
              <a:ext uri="{FF2B5EF4-FFF2-40B4-BE49-F238E27FC236}">
                <a16:creationId xmlns:a16="http://schemas.microsoft.com/office/drawing/2014/main" id="{B0879F84-25B3-47A3-9371-87AC1916FEE4}"/>
              </a:ext>
            </a:extLst>
          </p:cNvPr>
          <p:cNvSpPr>
            <a:spLocks noGrp="1"/>
          </p:cNvSpPr>
          <p:nvPr>
            <p:ph type="sldNum" sz="quarter" idx="10"/>
          </p:nvPr>
        </p:nvSpPr>
        <p:spPr>
          <a:xfrm>
            <a:off x="-9525" y="4803998"/>
            <a:ext cx="2133600" cy="167697"/>
          </a:xfrm>
        </p:spPr>
        <p:txBody>
          <a:bodyPr/>
          <a:lstStyle/>
          <a:p>
            <a:pPr>
              <a:defRPr/>
            </a:pPr>
            <a:fld id="{4E510418-8FCF-4E72-8BA8-BEA1A70164C3}" type="slidenum">
              <a:rPr lang="en-US" smtClean="0"/>
              <a:pPr>
                <a:defRPr/>
              </a:pPr>
              <a:t>2</a:t>
            </a:fld>
            <a:endParaRPr lang="en-US"/>
          </a:p>
        </p:txBody>
      </p:sp>
    </p:spTree>
    <p:extLst>
      <p:ext uri="{BB962C8B-B14F-4D97-AF65-F5344CB8AC3E}">
        <p14:creationId xmlns:p14="http://schemas.microsoft.com/office/powerpoint/2010/main" val="1754558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5C5EE4D-EF30-4653-9B83-94732FB1E00E}"/>
              </a:ext>
            </a:extLst>
          </p:cNvPr>
          <p:cNvGraphicFramePr>
            <a:graphicFrameLocks noChangeAspect="1"/>
          </p:cNvGraphicFramePr>
          <p:nvPr>
            <p:custDataLst>
              <p:tags r:id="rId2"/>
            </p:custDataLst>
            <p:extLst>
              <p:ext uri="{D42A27DB-BD31-4B8C-83A1-F6EECF244321}">
                <p14:modId xmlns:p14="http://schemas.microsoft.com/office/powerpoint/2010/main" val="32906989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57" name="think-cell Slide" r:id="rId5" imgW="395" imgH="394" progId="TCLayout.ActiveDocument.1">
                  <p:embed/>
                </p:oleObj>
              </mc:Choice>
              <mc:Fallback>
                <p:oleObj name="think-cell Slide" r:id="rId5" imgW="395" imgH="394" progId="TCLayout.ActiveDocument.1">
                  <p:embed/>
                  <p:pic>
                    <p:nvPicPr>
                      <p:cNvPr id="2" name="Object 1" hidden="1">
                        <a:extLst>
                          <a:ext uri="{FF2B5EF4-FFF2-40B4-BE49-F238E27FC236}">
                            <a16:creationId xmlns:a16="http://schemas.microsoft.com/office/drawing/2014/main" id="{95C5EE4D-EF30-4653-9B83-94732FB1E00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itle 3"/>
          <p:cNvSpPr>
            <a:spLocks noGrp="1"/>
          </p:cNvSpPr>
          <p:nvPr>
            <p:ph type="title"/>
          </p:nvPr>
        </p:nvSpPr>
        <p:spPr>
          <a:xfrm>
            <a:off x="250825" y="288538"/>
            <a:ext cx="8295735" cy="411550"/>
          </a:xfrm>
        </p:spPr>
        <p:txBody>
          <a:bodyPr/>
          <a:lstStyle/>
          <a:p>
            <a:r>
              <a:rPr lang="en-US"/>
              <a:t>Agenda</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6089799"/>
              </p:ext>
            </p:extLst>
          </p:nvPr>
        </p:nvGraphicFramePr>
        <p:xfrm>
          <a:off x="323850" y="1202814"/>
          <a:ext cx="6158789" cy="1676400"/>
        </p:xfrm>
        <a:graphic>
          <a:graphicData uri="http://schemas.openxmlformats.org/drawingml/2006/table">
            <a:tbl>
              <a:tblPr firstRow="1" bandRow="1">
                <a:tableStyleId>{5C22544A-7EE6-4342-B048-85BDC9FD1C3A}</a:tableStyleId>
              </a:tblPr>
              <a:tblGrid>
                <a:gridCol w="485886">
                  <a:extLst>
                    <a:ext uri="{9D8B030D-6E8A-4147-A177-3AD203B41FA5}">
                      <a16:colId xmlns:a16="http://schemas.microsoft.com/office/drawing/2014/main" val="1868811544"/>
                    </a:ext>
                  </a:extLst>
                </a:gridCol>
                <a:gridCol w="5672903">
                  <a:extLst>
                    <a:ext uri="{9D8B030D-6E8A-4147-A177-3AD203B41FA5}">
                      <a16:colId xmlns:a16="http://schemas.microsoft.com/office/drawing/2014/main" val="1710995067"/>
                    </a:ext>
                  </a:extLst>
                </a:gridCol>
              </a:tblGrid>
              <a:tr h="213418">
                <a:tc>
                  <a:txBody>
                    <a:bodyPr/>
                    <a:lstStyle/>
                    <a:p>
                      <a:pPr algn="ctr"/>
                      <a:r>
                        <a:rPr lang="en-US" sz="1600" b="1">
                          <a:solidFill>
                            <a:schemeClr val="accent4"/>
                          </a:solidFill>
                        </a:rPr>
                        <a:t>1</a:t>
                      </a:r>
                    </a:p>
                  </a:txBody>
                  <a:tcPr anchor="ctr">
                    <a:lnL w="12700" cmpd="sng">
                      <a:noFill/>
                    </a:lnL>
                    <a:lnR w="38100" cap="flat" cmpd="sng" algn="ctr">
                      <a:solidFill>
                        <a:schemeClr val="bg1"/>
                      </a:solidFill>
                      <a:prstDash val="solid"/>
                      <a:round/>
                      <a:headEnd type="none" w="med" len="med"/>
                      <a:tailEnd type="none" w="med" len="med"/>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US" sz="1200" b="0">
                          <a:solidFill>
                            <a:schemeClr val="tx1"/>
                          </a:solidFill>
                        </a:rPr>
                        <a:t>Introduction</a:t>
                      </a:r>
                    </a:p>
                  </a:txBody>
                  <a:tcPr anchor="ctr">
                    <a:lnL w="38100" cap="flat" cmpd="sng" algn="ctr">
                      <a:solidFill>
                        <a:schemeClr val="bg1"/>
                      </a:solidFill>
                      <a:prstDash val="solid"/>
                      <a:round/>
                      <a:headEnd type="none" w="med" len="med"/>
                      <a:tailEnd type="none" w="med" len="med"/>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73682504"/>
                  </a:ext>
                </a:extLst>
              </a:tr>
              <a:tr h="213418">
                <a:tc>
                  <a:txBody>
                    <a:bodyPr/>
                    <a:lstStyle/>
                    <a:p>
                      <a:pPr algn="ctr"/>
                      <a:r>
                        <a:rPr lang="en-US" sz="1600" b="1">
                          <a:solidFill>
                            <a:schemeClr val="accent4"/>
                          </a:solidFill>
                        </a:rPr>
                        <a:t>2</a:t>
                      </a:r>
                      <a:endParaRPr lang="en-US" sz="1600" b="1" dirty="0">
                        <a:solidFill>
                          <a:schemeClr val="accent4"/>
                        </a:solidFill>
                      </a:endParaRPr>
                    </a:p>
                  </a:txBody>
                  <a:tcPr anchor="ctr">
                    <a:lnL w="12700" cmpd="sng">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US" sz="1200" b="0">
                          <a:solidFill>
                            <a:schemeClr val="tx1"/>
                          </a:solidFill>
                        </a:rPr>
                        <a:t>Company presentation</a:t>
                      </a:r>
                    </a:p>
                  </a:txBody>
                  <a:tcPr anchor="ctr">
                    <a:lnL w="38100" cap="flat" cmpd="sng" algn="ctr">
                      <a:solidFill>
                        <a:schemeClr val="bg1"/>
                      </a:solidFill>
                      <a:prstDash val="solid"/>
                      <a:round/>
                      <a:headEnd type="none" w="med" len="med"/>
                      <a:tailEnd type="none" w="med" len="med"/>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42435200"/>
                  </a:ext>
                </a:extLst>
              </a:tr>
              <a:tr h="213418">
                <a:tc>
                  <a:txBody>
                    <a:bodyPr/>
                    <a:lstStyle/>
                    <a:p>
                      <a:pPr algn="ctr"/>
                      <a:r>
                        <a:rPr lang="en-US" sz="1600" b="1">
                          <a:solidFill>
                            <a:schemeClr val="accent4"/>
                          </a:solidFill>
                        </a:rPr>
                        <a:t>3</a:t>
                      </a:r>
                      <a:endParaRPr lang="en-US" sz="1600" b="1" dirty="0">
                        <a:solidFill>
                          <a:schemeClr val="accent4"/>
                        </a:solidFill>
                      </a:endParaRPr>
                    </a:p>
                  </a:txBody>
                  <a:tcPr anchor="ctr">
                    <a:lnL w="12700" cmpd="sng">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US" sz="1200" b="0">
                          <a:solidFill>
                            <a:schemeClr val="tx1"/>
                          </a:solidFill>
                        </a:rPr>
                        <a:t>Half-year update</a:t>
                      </a:r>
                    </a:p>
                  </a:txBody>
                  <a:tcPr anchor="ctr">
                    <a:lnL w="38100" cap="flat" cmpd="sng" algn="ctr">
                      <a:solidFill>
                        <a:schemeClr val="bg1"/>
                      </a:solidFill>
                      <a:prstDash val="solid"/>
                      <a:round/>
                      <a:headEnd type="none" w="med" len="med"/>
                      <a:tailEnd type="none" w="med" len="med"/>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66959633"/>
                  </a:ext>
                </a:extLst>
              </a:tr>
              <a:tr h="213418">
                <a:tc>
                  <a:txBody>
                    <a:bodyPr/>
                    <a:lstStyle/>
                    <a:p>
                      <a:pPr algn="ctr"/>
                      <a:r>
                        <a:rPr lang="en-US" sz="1600" b="1">
                          <a:solidFill>
                            <a:schemeClr val="accent4"/>
                          </a:solidFill>
                        </a:rPr>
                        <a:t>4</a:t>
                      </a:r>
                      <a:endParaRPr lang="en-US" sz="1600" b="1" dirty="0">
                        <a:solidFill>
                          <a:schemeClr val="accent4"/>
                        </a:solidFill>
                      </a:endParaRPr>
                    </a:p>
                  </a:txBody>
                  <a:tcPr anchor="ctr">
                    <a:lnL w="12700" cmpd="sng">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US" sz="1200" b="0">
                          <a:solidFill>
                            <a:schemeClr val="tx1"/>
                          </a:solidFill>
                        </a:rPr>
                        <a:t>Outlook</a:t>
                      </a:r>
                    </a:p>
                  </a:txBody>
                  <a:tcPr anchor="ctr">
                    <a:lnL w="38100" cap="flat" cmpd="sng" algn="ctr">
                      <a:solidFill>
                        <a:schemeClr val="bg1"/>
                      </a:solidFill>
                      <a:prstDash val="solid"/>
                      <a:round/>
                      <a:headEnd type="none" w="med" len="med"/>
                      <a:tailEnd type="none" w="med" len="med"/>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59836798"/>
                  </a:ext>
                </a:extLst>
              </a:tr>
              <a:tr h="213418">
                <a:tc>
                  <a:txBody>
                    <a:bodyPr/>
                    <a:lstStyle/>
                    <a:p>
                      <a:pPr lvl="0" algn="ctr">
                        <a:buNone/>
                      </a:pPr>
                      <a:r>
                        <a:rPr lang="en-US" sz="1600" b="1">
                          <a:solidFill>
                            <a:schemeClr val="accent4"/>
                          </a:solidFill>
                        </a:rPr>
                        <a:t>5</a:t>
                      </a:r>
                      <a:endParaRPr lang="en-US" sz="1600" b="1" dirty="0">
                        <a:solidFill>
                          <a:schemeClr val="accent4"/>
                        </a:solidFill>
                      </a:endParaRPr>
                    </a:p>
                  </a:txBody>
                  <a:tcPr anchor="ctr">
                    <a:lnL w="12700" cmpd="sng">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lvl="0">
                        <a:buNone/>
                      </a:pPr>
                      <a:r>
                        <a:rPr lang="en-US" sz="1200" b="0">
                          <a:solidFill>
                            <a:schemeClr val="tx1"/>
                          </a:solidFill>
                        </a:rPr>
                        <a:t>Q &amp; A</a:t>
                      </a:r>
                      <a:endParaRPr lang="en-US" sz="1200" b="0" dirty="0">
                        <a:solidFill>
                          <a:schemeClr val="tx1"/>
                        </a:solidFill>
                      </a:endParaRPr>
                    </a:p>
                  </a:txBody>
                  <a:tcPr anchor="ctr">
                    <a:lnL w="38100" cap="flat" cmpd="sng" algn="ctr">
                      <a:solidFill>
                        <a:schemeClr val="bg1"/>
                      </a:solidFill>
                      <a:prstDash val="solid"/>
                      <a:round/>
                      <a:headEnd type="none" w="med" len="med"/>
                      <a:tailEnd type="none" w="med" len="med"/>
                    </a:lnL>
                    <a:lnR w="12700" cmpd="sng">
                      <a:noFill/>
                    </a:lnR>
                    <a:lnT w="381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642414366"/>
                  </a:ext>
                </a:extLst>
              </a:tr>
            </a:tbl>
          </a:graphicData>
        </a:graphic>
      </p:graphicFrame>
      <p:sp>
        <p:nvSpPr>
          <p:cNvPr id="5" name="Slide Number Placeholder 3">
            <a:extLst>
              <a:ext uri="{FF2B5EF4-FFF2-40B4-BE49-F238E27FC236}">
                <a16:creationId xmlns:a16="http://schemas.microsoft.com/office/drawing/2014/main" id="{803D4192-CFDB-4F5A-8568-FAFC800CD8AF}"/>
              </a:ext>
            </a:extLst>
          </p:cNvPr>
          <p:cNvSpPr>
            <a:spLocks noGrp="1"/>
          </p:cNvSpPr>
          <p:nvPr>
            <p:ph type="sldNum" sz="quarter" idx="10"/>
          </p:nvPr>
        </p:nvSpPr>
        <p:spPr>
          <a:xfrm>
            <a:off x="-9525" y="4803998"/>
            <a:ext cx="2133600" cy="167697"/>
          </a:xfrm>
        </p:spPr>
        <p:txBody>
          <a:bodyPr/>
          <a:lstStyle/>
          <a:p>
            <a:pPr>
              <a:defRPr/>
            </a:pPr>
            <a:fld id="{4E510418-8FCF-4E72-8BA8-BEA1A70164C3}" type="slidenum">
              <a:rPr lang="en-US" smtClean="0"/>
              <a:pPr>
                <a:defRPr/>
              </a:pPr>
              <a:t>3</a:t>
            </a:fld>
            <a:endParaRPr lang="en-US"/>
          </a:p>
        </p:txBody>
      </p:sp>
    </p:spTree>
    <p:extLst>
      <p:ext uri="{BB962C8B-B14F-4D97-AF65-F5344CB8AC3E}">
        <p14:creationId xmlns:p14="http://schemas.microsoft.com/office/powerpoint/2010/main" val="3565653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91E98C-4689-4B11-A603-001DA543863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81"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E391E98C-4689-4B11-A603-001DA543863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F35833-CFFA-40E6-9402-3750DF7E6DFC}"/>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2" name="Rubrik 1">
            <a:extLst>
              <a:ext uri="{FF2B5EF4-FFF2-40B4-BE49-F238E27FC236}">
                <a16:creationId xmlns:a16="http://schemas.microsoft.com/office/drawing/2014/main" id="{43D788FC-D1B6-3146-89BE-C9769BB1ACAF}"/>
              </a:ext>
            </a:extLst>
          </p:cNvPr>
          <p:cNvSpPr>
            <a:spLocks noGrp="1"/>
          </p:cNvSpPr>
          <p:nvPr>
            <p:ph type="title"/>
          </p:nvPr>
        </p:nvSpPr>
        <p:spPr>
          <a:xfrm>
            <a:off x="250825" y="296582"/>
            <a:ext cx="5995924" cy="414312"/>
          </a:xfrm>
        </p:spPr>
        <p:txBody>
          <a:bodyPr/>
          <a:lstStyle/>
          <a:p>
            <a:r>
              <a:rPr lang="en-US" dirty="0"/>
              <a:t>Probi – </a:t>
            </a:r>
            <a:r>
              <a:rPr lang="en-US" i="1" dirty="0"/>
              <a:t>“First in probiotics”</a:t>
            </a:r>
          </a:p>
        </p:txBody>
      </p:sp>
      <p:sp>
        <p:nvSpPr>
          <p:cNvPr id="4" name="Platshållare för bildnummer 3">
            <a:extLst>
              <a:ext uri="{FF2B5EF4-FFF2-40B4-BE49-F238E27FC236}">
                <a16:creationId xmlns:a16="http://schemas.microsoft.com/office/drawing/2014/main" id="{82F9A0DC-3734-C64D-96BF-8E20225BFF5A}"/>
              </a:ext>
            </a:extLst>
          </p:cNvPr>
          <p:cNvSpPr>
            <a:spLocks noGrp="1"/>
          </p:cNvSpPr>
          <p:nvPr>
            <p:ph type="sldNum"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E510418-8FCF-4E72-8BA8-BEA1A70164C3}" type="slidenum">
              <a:rPr kumimoji="0" lang="en-US" sz="1000" b="1" i="0" u="none" strike="noStrike" kern="1200" cap="none" spc="0" normalizeH="0" baseline="0" noProof="0" smtClean="0">
                <a:ln>
                  <a:noFill/>
                </a:ln>
                <a:solidFill>
                  <a:srgbClr val="FFFFFF"/>
                </a:solidFill>
                <a:effectLst/>
                <a:uLnTx/>
                <a:uFillTx/>
                <a:latin typeface="Arial MT Light" pitchFamily="34" charset="0"/>
                <a:ea typeface="ＭＳ Ｐゴシック"/>
                <a:cs typeface="Arial"/>
              </a:rPr>
              <a:pPr marL="0" marR="0" lvl="0" indent="0" algn="l" defTabSz="914400" rtl="0" eaLnBrk="0" fontAlgn="base" latinLnBrk="0" hangingPunct="0">
                <a:lnSpc>
                  <a:spcPct val="100000"/>
                </a:lnSpc>
                <a:spcBef>
                  <a:spcPct val="0"/>
                </a:spcBef>
                <a:spcAft>
                  <a:spcPct val="0"/>
                </a:spcAft>
                <a:buClrTx/>
                <a:buSzTx/>
                <a:buFontTx/>
                <a:buNone/>
                <a:tabLst/>
                <a:defRPr/>
              </a:pPr>
              <a:t>4</a:t>
            </a:fld>
            <a:endParaRPr kumimoji="0" lang="en-US" sz="1000" b="1" i="0" u="none" strike="noStrike" kern="1200" cap="none" spc="0" normalizeH="0" baseline="0" noProof="0">
              <a:ln>
                <a:noFill/>
              </a:ln>
              <a:solidFill>
                <a:srgbClr val="FFFFFF"/>
              </a:solidFill>
              <a:effectLst/>
              <a:uLnTx/>
              <a:uFillTx/>
              <a:latin typeface="Arial MT Light" pitchFamily="34" charset="0"/>
              <a:ea typeface="ＭＳ Ｐゴシック"/>
              <a:cs typeface="Arial"/>
            </a:endParaRPr>
          </a:p>
        </p:txBody>
      </p:sp>
      <p:sp>
        <p:nvSpPr>
          <p:cNvPr id="8" name="textruta 7">
            <a:extLst>
              <a:ext uri="{FF2B5EF4-FFF2-40B4-BE49-F238E27FC236}">
                <a16:creationId xmlns:a16="http://schemas.microsoft.com/office/drawing/2014/main" id="{743A96E0-5B24-8A4F-B61E-D868C69D90A2}"/>
              </a:ext>
            </a:extLst>
          </p:cNvPr>
          <p:cNvSpPr txBox="1"/>
          <p:nvPr/>
        </p:nvSpPr>
        <p:spPr>
          <a:xfrm>
            <a:off x="612624" y="1581112"/>
            <a:ext cx="1337226"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1200" cap="none" spc="0" normalizeH="0" baseline="0" noProof="0" err="1">
                <a:ln>
                  <a:noFill/>
                </a:ln>
                <a:solidFill>
                  <a:srgbClr val="005E7C"/>
                </a:solidFill>
                <a:effectLst/>
                <a:uLnTx/>
                <a:uFillTx/>
                <a:latin typeface="Arial" charset="0"/>
                <a:ea typeface="ＭＳ Ｐゴシック" charset="-128"/>
                <a:cs typeface="Arial"/>
              </a:rPr>
              <a:t>Founded</a:t>
            </a:r>
            <a:r>
              <a:rPr kumimoji="0" lang="sv-SE" sz="1400" b="0" i="0" u="none" strike="noStrike" kern="1200" cap="none" spc="0" normalizeH="0" baseline="0" noProof="0">
                <a:ln>
                  <a:noFill/>
                </a:ln>
                <a:solidFill>
                  <a:srgbClr val="005E7C"/>
                </a:solidFill>
                <a:effectLst/>
                <a:uLnTx/>
                <a:uFillTx/>
                <a:latin typeface="Arial" charset="0"/>
                <a:ea typeface="ＭＳ Ｐゴシック" charset="-128"/>
                <a:cs typeface="Arial"/>
              </a:rPr>
              <a:t> 1991</a:t>
            </a:r>
          </a:p>
        </p:txBody>
      </p:sp>
      <p:sp>
        <p:nvSpPr>
          <p:cNvPr id="10" name="textruta 9">
            <a:extLst>
              <a:ext uri="{FF2B5EF4-FFF2-40B4-BE49-F238E27FC236}">
                <a16:creationId xmlns:a16="http://schemas.microsoft.com/office/drawing/2014/main" id="{652F99BE-F1ED-F544-9F63-15C6064292D6}"/>
              </a:ext>
            </a:extLst>
          </p:cNvPr>
          <p:cNvSpPr txBox="1"/>
          <p:nvPr/>
        </p:nvSpPr>
        <p:spPr>
          <a:xfrm>
            <a:off x="612624" y="3913569"/>
            <a:ext cx="1398140"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1200" cap="none" spc="0" normalizeH="0" baseline="0" noProof="0">
                <a:ln>
                  <a:noFill/>
                </a:ln>
                <a:solidFill>
                  <a:srgbClr val="005E7C"/>
                </a:solidFill>
                <a:effectLst/>
                <a:uLnTx/>
                <a:uFillTx/>
                <a:latin typeface="Arial" charset="0"/>
                <a:ea typeface="ＭＳ Ｐゴシック" charset="-128"/>
                <a:cs typeface="Arial"/>
              </a:rPr>
              <a:t>170 employees</a:t>
            </a:r>
          </a:p>
        </p:txBody>
      </p:sp>
      <p:sp>
        <p:nvSpPr>
          <p:cNvPr id="11" name="textruta 10">
            <a:extLst>
              <a:ext uri="{FF2B5EF4-FFF2-40B4-BE49-F238E27FC236}">
                <a16:creationId xmlns:a16="http://schemas.microsoft.com/office/drawing/2014/main" id="{F681D429-17F7-784A-9FC5-F92AE659677D}"/>
              </a:ext>
            </a:extLst>
          </p:cNvPr>
          <p:cNvSpPr txBox="1"/>
          <p:nvPr/>
        </p:nvSpPr>
        <p:spPr>
          <a:xfrm>
            <a:off x="683644" y="2738980"/>
            <a:ext cx="1069524" cy="307777"/>
          </a:xfrm>
          <a:prstGeom prst="rect">
            <a:avLst/>
          </a:prstGeom>
          <a:noFill/>
        </p:spPr>
        <p:txBody>
          <a:bodyPr wrap="none" rtlCol="0">
            <a:spAutoFit/>
          </a:bodyPr>
          <a:lstStyle>
            <a:defPPr>
              <a:defRPr lang="en-US"/>
            </a:defPPr>
            <a:lvl1pPr>
              <a:defRPr sz="1400">
                <a:solidFill>
                  <a:schemeClr val="accent1"/>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1200" cap="none" spc="0" normalizeH="0" baseline="0" noProof="0">
                <a:ln>
                  <a:noFill/>
                </a:ln>
                <a:solidFill>
                  <a:srgbClr val="005E7C"/>
                </a:solidFill>
                <a:effectLst/>
                <a:uLnTx/>
                <a:uFillTx/>
                <a:latin typeface="Arial" charset="0"/>
                <a:ea typeface="ＭＳ Ｐゴシック" charset="-128"/>
                <a:cs typeface="Arial"/>
              </a:rPr>
              <a:t>40 markets</a:t>
            </a:r>
          </a:p>
        </p:txBody>
      </p:sp>
      <p:sp>
        <p:nvSpPr>
          <p:cNvPr id="12" name="textruta 11">
            <a:extLst>
              <a:ext uri="{FF2B5EF4-FFF2-40B4-BE49-F238E27FC236}">
                <a16:creationId xmlns:a16="http://schemas.microsoft.com/office/drawing/2014/main" id="{506713D7-D907-284A-A39E-9130CD789349}"/>
              </a:ext>
            </a:extLst>
          </p:cNvPr>
          <p:cNvSpPr txBox="1"/>
          <p:nvPr/>
        </p:nvSpPr>
        <p:spPr>
          <a:xfrm>
            <a:off x="3152123" y="1581112"/>
            <a:ext cx="1119217" cy="307777"/>
          </a:xfrm>
          <a:prstGeom prst="rect">
            <a:avLst/>
          </a:prstGeom>
          <a:noFill/>
        </p:spPr>
        <p:txBody>
          <a:bodyPr wrap="none" rtlCol="0">
            <a:spAutoFit/>
          </a:bodyPr>
          <a:lstStyle>
            <a:defPPr>
              <a:defRPr lang="en-US"/>
            </a:defPPr>
            <a:lvl1pPr>
              <a:defRPr sz="1400">
                <a:solidFill>
                  <a:schemeClr val="accent1"/>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1200" cap="none" spc="0" normalizeH="0" baseline="0" noProof="0">
                <a:ln>
                  <a:noFill/>
                </a:ln>
                <a:solidFill>
                  <a:srgbClr val="005E7C"/>
                </a:solidFill>
                <a:effectLst/>
                <a:uLnTx/>
                <a:uFillTx/>
                <a:latin typeface="Arial" charset="0"/>
                <a:ea typeface="ＭＳ Ｐゴシック" charset="-128"/>
                <a:cs typeface="Arial"/>
              </a:rPr>
              <a:t>420 patents</a:t>
            </a:r>
          </a:p>
        </p:txBody>
      </p:sp>
      <p:sp>
        <p:nvSpPr>
          <p:cNvPr id="13" name="textruta 12">
            <a:extLst>
              <a:ext uri="{FF2B5EF4-FFF2-40B4-BE49-F238E27FC236}">
                <a16:creationId xmlns:a16="http://schemas.microsoft.com/office/drawing/2014/main" id="{BE468B9A-934D-3745-A3F2-897B444D6C7B}"/>
              </a:ext>
            </a:extLst>
          </p:cNvPr>
          <p:cNvSpPr txBox="1"/>
          <p:nvPr/>
        </p:nvSpPr>
        <p:spPr>
          <a:xfrm>
            <a:off x="3021186" y="2782714"/>
            <a:ext cx="1627369" cy="461665"/>
          </a:xfrm>
          <a:prstGeom prst="rect">
            <a:avLst/>
          </a:prstGeom>
          <a:noFill/>
        </p:spPr>
        <p:txBody>
          <a:bodyPr wrap="none" rtlCol="0">
            <a:spAutoFit/>
          </a:bodyPr>
          <a:lstStyle>
            <a:defPPr>
              <a:defRPr lang="en-US"/>
            </a:defPPr>
            <a:lvl1pPr>
              <a:defRPr sz="1400">
                <a:solidFill>
                  <a:schemeClr val="accent1"/>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1200" b="0" i="0" u="none" strike="noStrike" kern="1200" cap="none" spc="0" normalizeH="0" baseline="0" noProof="0">
                <a:ln>
                  <a:noFill/>
                </a:ln>
                <a:solidFill>
                  <a:srgbClr val="005E7C"/>
                </a:solidFill>
                <a:effectLst/>
                <a:uLnTx/>
                <a:uFillTx/>
                <a:latin typeface="Arial" charset="0"/>
                <a:ea typeface="ＭＳ Ｐゴシック" charset="-128"/>
                <a:cs typeface="Arial"/>
              </a:rPr>
              <a:t>626 MSEK Net Sales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1200" b="0" i="0" u="none" strike="noStrike" kern="1200" cap="none" spc="0" normalizeH="0" baseline="0" noProof="0">
                <a:ln>
                  <a:noFill/>
                </a:ln>
                <a:solidFill>
                  <a:srgbClr val="005E7C"/>
                </a:solidFill>
                <a:effectLst/>
                <a:uLnTx/>
                <a:uFillTx/>
                <a:latin typeface="Arial" charset="0"/>
                <a:ea typeface="ＭＳ Ｐゴシック" charset="-128"/>
                <a:cs typeface="Arial"/>
              </a:rPr>
              <a:t>183 MSEK EBITDA</a:t>
            </a:r>
          </a:p>
        </p:txBody>
      </p:sp>
      <p:sp>
        <p:nvSpPr>
          <p:cNvPr id="14" name="textruta 13">
            <a:extLst>
              <a:ext uri="{FF2B5EF4-FFF2-40B4-BE49-F238E27FC236}">
                <a16:creationId xmlns:a16="http://schemas.microsoft.com/office/drawing/2014/main" id="{FFBB13A7-F9CB-5841-A849-60DA4980B181}"/>
              </a:ext>
            </a:extLst>
          </p:cNvPr>
          <p:cNvSpPr txBox="1"/>
          <p:nvPr/>
        </p:nvSpPr>
        <p:spPr>
          <a:xfrm>
            <a:off x="2851272" y="3996733"/>
            <a:ext cx="1917513" cy="307777"/>
          </a:xfrm>
          <a:prstGeom prst="rect">
            <a:avLst/>
          </a:prstGeom>
          <a:noFill/>
        </p:spPr>
        <p:txBody>
          <a:bodyPr wrap="none" lIns="91440" tIns="45720" rIns="91440" bIns="45720" rtlCol="0" anchor="t">
            <a:spAutoFit/>
          </a:bodyPr>
          <a:lstStyle>
            <a:defPPr>
              <a:defRPr lang="en-US"/>
            </a:defPPr>
            <a:lvl1pPr>
              <a:defRPr sz="1400">
                <a:solidFill>
                  <a:schemeClr val="accent1"/>
                </a:solidFill>
              </a:defRPr>
            </a:lvl1pPr>
          </a:lstStyle>
          <a:p>
            <a:pPr>
              <a:defRPr/>
            </a:pPr>
            <a:r>
              <a:rPr kumimoji="0" lang="sv-SE" sz="1400" b="0" i="0" u="none" strike="noStrike" kern="1200" cap="none" spc="0" normalizeH="0" baseline="0" noProof="0" dirty="0">
                <a:ln>
                  <a:noFill/>
                </a:ln>
                <a:solidFill>
                  <a:srgbClr val="005E7C"/>
                </a:solidFill>
                <a:effectLst/>
                <a:uLnTx/>
                <a:uFillTx/>
                <a:latin typeface="Arial"/>
                <a:ea typeface="ＭＳ Ｐゴシック"/>
                <a:cs typeface="Arial"/>
              </a:rPr>
              <a:t>4 </a:t>
            </a:r>
            <a:r>
              <a:rPr lang="sv-SE" dirty="0" err="1">
                <a:solidFill>
                  <a:srgbClr val="005E7C"/>
                </a:solidFill>
                <a:latin typeface="Arial"/>
                <a:ea typeface="ＭＳ Ｐゴシック"/>
                <a:cs typeface="Arial"/>
              </a:rPr>
              <a:t>bn</a:t>
            </a:r>
            <a:r>
              <a:rPr lang="sv-SE" dirty="0">
                <a:solidFill>
                  <a:srgbClr val="005E7C"/>
                </a:solidFill>
                <a:latin typeface="Arial"/>
                <a:ea typeface="ＭＳ Ｐゴシック"/>
                <a:cs typeface="Arial"/>
              </a:rPr>
              <a:t> </a:t>
            </a:r>
            <a:r>
              <a:rPr kumimoji="0" lang="sv-SE" sz="1400" b="0" i="0" u="none" strike="noStrike" kern="1200" cap="none" spc="0" normalizeH="0" baseline="0" noProof="0" dirty="0">
                <a:ln>
                  <a:noFill/>
                </a:ln>
                <a:solidFill>
                  <a:srgbClr val="005E7C"/>
                </a:solidFill>
                <a:effectLst/>
                <a:uLnTx/>
                <a:uFillTx/>
                <a:latin typeface="Arial"/>
                <a:ea typeface="ＭＳ Ｐゴシック"/>
                <a:cs typeface="Arial"/>
              </a:rPr>
              <a:t>SEK Market Cap</a:t>
            </a:r>
          </a:p>
        </p:txBody>
      </p:sp>
      <p:pic>
        <p:nvPicPr>
          <p:cNvPr id="18" name="Bild 17" descr="Glödlampa">
            <a:extLst>
              <a:ext uri="{FF2B5EF4-FFF2-40B4-BE49-F238E27FC236}">
                <a16:creationId xmlns:a16="http://schemas.microsoft.com/office/drawing/2014/main" id="{66890C43-7FB5-CF4A-A73B-BBFD62E0CA4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7026" y="868880"/>
            <a:ext cx="702761" cy="702761"/>
          </a:xfrm>
          <a:prstGeom prst="rect">
            <a:avLst/>
          </a:prstGeom>
        </p:spPr>
      </p:pic>
      <p:pic>
        <p:nvPicPr>
          <p:cNvPr id="20" name="Bild 19" descr="Grupp">
            <a:extLst>
              <a:ext uri="{FF2B5EF4-FFF2-40B4-BE49-F238E27FC236}">
                <a16:creationId xmlns:a16="http://schemas.microsoft.com/office/drawing/2014/main" id="{9F733DBE-7361-B648-89C3-71EFB6AD703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67026" y="3296917"/>
            <a:ext cx="702761" cy="702761"/>
          </a:xfrm>
          <a:prstGeom prst="rect">
            <a:avLst/>
          </a:prstGeom>
        </p:spPr>
      </p:pic>
      <p:pic>
        <p:nvPicPr>
          <p:cNvPr id="22" name="Bild 21" descr="Medicin">
            <a:extLst>
              <a:ext uri="{FF2B5EF4-FFF2-40B4-BE49-F238E27FC236}">
                <a16:creationId xmlns:a16="http://schemas.microsoft.com/office/drawing/2014/main" id="{E45F4D49-A8DD-F240-904A-FC1BFD23E4E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360352" y="868880"/>
            <a:ext cx="702761" cy="702761"/>
          </a:xfrm>
          <a:prstGeom prst="rect">
            <a:avLst/>
          </a:prstGeom>
        </p:spPr>
      </p:pic>
      <p:pic>
        <p:nvPicPr>
          <p:cNvPr id="24" name="Bild 23" descr="Bank">
            <a:extLst>
              <a:ext uri="{FF2B5EF4-FFF2-40B4-BE49-F238E27FC236}">
                <a16:creationId xmlns:a16="http://schemas.microsoft.com/office/drawing/2014/main" id="{124DEA51-F00F-3F4D-B22D-E41B9582230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360352" y="3296917"/>
            <a:ext cx="702761" cy="702761"/>
          </a:xfrm>
          <a:prstGeom prst="rect">
            <a:avLst/>
          </a:prstGeom>
        </p:spPr>
      </p:pic>
      <p:pic>
        <p:nvPicPr>
          <p:cNvPr id="26" name="Bild 25" descr="Mynt">
            <a:extLst>
              <a:ext uri="{FF2B5EF4-FFF2-40B4-BE49-F238E27FC236}">
                <a16:creationId xmlns:a16="http://schemas.microsoft.com/office/drawing/2014/main" id="{A0B1AB8C-8750-C541-A869-4F5452737C1D}"/>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360352" y="2082899"/>
            <a:ext cx="702761" cy="702761"/>
          </a:xfrm>
          <a:prstGeom prst="rect">
            <a:avLst/>
          </a:prstGeom>
        </p:spPr>
      </p:pic>
      <p:pic>
        <p:nvPicPr>
          <p:cNvPr id="28" name="Bild 27" descr="Jordglob: Afrika och Europa">
            <a:extLst>
              <a:ext uri="{FF2B5EF4-FFF2-40B4-BE49-F238E27FC236}">
                <a16:creationId xmlns:a16="http://schemas.microsoft.com/office/drawing/2014/main" id="{E3939B9B-2500-E048-A7C3-2E8640D79FFC}"/>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67026" y="2082899"/>
            <a:ext cx="702761" cy="702761"/>
          </a:xfrm>
          <a:prstGeom prst="rect">
            <a:avLst/>
          </a:prstGeom>
        </p:spPr>
      </p:pic>
      <p:pic>
        <p:nvPicPr>
          <p:cNvPr id="9" name="Bildobjekt 8" descr="En bild som visar objekt, olika, bord, många&#10;&#10;Automatiskt genererad beskrivning">
            <a:extLst>
              <a:ext uri="{FF2B5EF4-FFF2-40B4-BE49-F238E27FC236}">
                <a16:creationId xmlns:a16="http://schemas.microsoft.com/office/drawing/2014/main" id="{22DF4198-1C35-400B-821E-D072E389B42F}"/>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l="-1407" t="21755" r="2424" b="12230"/>
          <a:stretch/>
        </p:blipFill>
        <p:spPr>
          <a:xfrm>
            <a:off x="4987721" y="2426035"/>
            <a:ext cx="4080203" cy="1935347"/>
          </a:xfrm>
          <a:prstGeom prst="rect">
            <a:avLst/>
          </a:prstGeom>
        </p:spPr>
      </p:pic>
      <p:pic>
        <p:nvPicPr>
          <p:cNvPr id="7" name="Bildobjekt 6" descr="En bild som visar foto, olika, mat, tårta&#10;&#10;Automatiskt genererad beskrivning">
            <a:extLst>
              <a:ext uri="{FF2B5EF4-FFF2-40B4-BE49-F238E27FC236}">
                <a16:creationId xmlns:a16="http://schemas.microsoft.com/office/drawing/2014/main" id="{10111F83-A916-4404-9403-8B0B2E1971FC}"/>
              </a:ext>
            </a:extLst>
          </p:cNvPr>
          <p:cNvPicPr>
            <a:picLocks noChangeAspect="1"/>
          </p:cNvPicPr>
          <p:nvPr/>
        </p:nvPicPr>
        <p:blipFill rotWithShape="1">
          <a:blip r:embed="rId21">
            <a:extLst>
              <a:ext uri="{28A0092B-C50C-407E-A947-70E740481C1C}">
                <a14:useLocalDpi xmlns:a14="http://schemas.microsoft.com/office/drawing/2010/main" val="0"/>
              </a:ext>
            </a:extLst>
          </a:blip>
          <a:srcRect r="42211"/>
          <a:stretch/>
        </p:blipFill>
        <p:spPr>
          <a:xfrm>
            <a:off x="5056250" y="830538"/>
            <a:ext cx="4011674" cy="1520580"/>
          </a:xfrm>
          <a:prstGeom prst="rect">
            <a:avLst/>
          </a:prstGeom>
        </p:spPr>
      </p:pic>
    </p:spTree>
    <p:extLst>
      <p:ext uri="{BB962C8B-B14F-4D97-AF65-F5344CB8AC3E}">
        <p14:creationId xmlns:p14="http://schemas.microsoft.com/office/powerpoint/2010/main" val="2420675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8D1B087-1198-44CD-BF69-61855B922E9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05" name="think-cell Slide" r:id="rId13" imgW="359" imgH="355" progId="TCLayout.ActiveDocument.1">
                  <p:embed/>
                </p:oleObj>
              </mc:Choice>
              <mc:Fallback>
                <p:oleObj name="think-cell Slide" r:id="rId13" imgW="359" imgH="355" progId="TCLayout.ActiveDocument.1">
                  <p:embed/>
                  <p:pic>
                    <p:nvPicPr>
                      <p:cNvPr id="3" name="Object 2" hidden="1">
                        <a:extLst>
                          <a:ext uri="{FF2B5EF4-FFF2-40B4-BE49-F238E27FC236}">
                            <a16:creationId xmlns:a16="http://schemas.microsoft.com/office/drawing/2014/main" id="{48D1B087-1198-44CD-BF69-61855B922E92}"/>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B5ABA9C-DFAC-482F-BAF2-9C47A1FC5975}"/>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85000"/>
              </a:lnSpc>
            </a:pPr>
            <a:endParaRPr lang="en-US" sz="1200" b="1">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
        <p:nvSpPr>
          <p:cNvPr id="8" name="textruta 3">
            <a:extLst>
              <a:ext uri="{FF2B5EF4-FFF2-40B4-BE49-F238E27FC236}">
                <a16:creationId xmlns:a16="http://schemas.microsoft.com/office/drawing/2014/main" id="{A09221A5-7884-4299-A3CF-0B0C452A5D0B}"/>
              </a:ext>
            </a:extLst>
          </p:cNvPr>
          <p:cNvSpPr txBox="1"/>
          <p:nvPr/>
        </p:nvSpPr>
        <p:spPr>
          <a:xfrm>
            <a:off x="153264" y="4659982"/>
            <a:ext cx="3597460" cy="215444"/>
          </a:xfrm>
          <a:prstGeom prst="rect">
            <a:avLst/>
          </a:prstGeom>
          <a:noFill/>
        </p:spPr>
        <p:txBody>
          <a:bodyPr wrap="none" rtlCol="0">
            <a:spAutoFit/>
          </a:bodyPr>
          <a:lstStyle/>
          <a:p>
            <a:r>
              <a:rPr lang="sv-SE" sz="800">
                <a:solidFill>
                  <a:schemeClr val="bg1"/>
                </a:solidFill>
              </a:rPr>
              <a:t>* Source: Global Probiotics Market </a:t>
            </a:r>
            <a:r>
              <a:rPr lang="sv-SE" sz="800" err="1">
                <a:solidFill>
                  <a:schemeClr val="bg1"/>
                </a:solidFill>
              </a:rPr>
              <a:t>Insights</a:t>
            </a:r>
            <a:r>
              <a:rPr lang="sv-SE" sz="800">
                <a:solidFill>
                  <a:schemeClr val="bg1"/>
                </a:solidFill>
              </a:rPr>
              <a:t> – Euromonitor  December 2019</a:t>
            </a:r>
          </a:p>
        </p:txBody>
      </p:sp>
      <p:sp>
        <p:nvSpPr>
          <p:cNvPr id="13" name="Title 1">
            <a:extLst>
              <a:ext uri="{FF2B5EF4-FFF2-40B4-BE49-F238E27FC236}">
                <a16:creationId xmlns:a16="http://schemas.microsoft.com/office/drawing/2014/main" id="{C33644D4-8734-DC48-AD7C-FA045A2E3C49}"/>
              </a:ext>
            </a:extLst>
          </p:cNvPr>
          <p:cNvSpPr txBox="1">
            <a:spLocks/>
          </p:cNvSpPr>
          <p:nvPr/>
        </p:nvSpPr>
        <p:spPr bwMode="auto">
          <a:xfrm>
            <a:off x="266324" y="288538"/>
            <a:ext cx="8280595" cy="411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1" fontAlgn="base" hangingPunct="1">
              <a:lnSpc>
                <a:spcPct val="85000"/>
              </a:lnSpc>
              <a:spcBef>
                <a:spcPct val="0"/>
              </a:spcBef>
              <a:spcAft>
                <a:spcPct val="0"/>
              </a:spcAft>
              <a:defRPr sz="2800">
                <a:solidFill>
                  <a:schemeClr val="accent4"/>
                </a:solidFill>
                <a:latin typeface="+mj-lt"/>
                <a:ea typeface="+mj-ea"/>
                <a:cs typeface="+mj-cs"/>
              </a:defRPr>
            </a:lvl1pPr>
            <a:lvl2pPr algn="l" rtl="0" eaLnBrk="1" fontAlgn="base" hangingPunct="1">
              <a:lnSpc>
                <a:spcPct val="85000"/>
              </a:lnSpc>
              <a:spcBef>
                <a:spcPct val="0"/>
              </a:spcBef>
              <a:spcAft>
                <a:spcPct val="0"/>
              </a:spcAft>
              <a:defRPr sz="2800">
                <a:solidFill>
                  <a:srgbClr val="E1EDF3"/>
                </a:solidFill>
                <a:latin typeface="Arial" charset="0"/>
                <a:cs typeface="Arial" charset="0"/>
              </a:defRPr>
            </a:lvl2pPr>
            <a:lvl3pPr algn="l" rtl="0" eaLnBrk="1" fontAlgn="base" hangingPunct="1">
              <a:lnSpc>
                <a:spcPct val="85000"/>
              </a:lnSpc>
              <a:spcBef>
                <a:spcPct val="0"/>
              </a:spcBef>
              <a:spcAft>
                <a:spcPct val="0"/>
              </a:spcAft>
              <a:defRPr sz="2800">
                <a:solidFill>
                  <a:srgbClr val="E1EDF3"/>
                </a:solidFill>
                <a:latin typeface="Arial" charset="0"/>
                <a:cs typeface="Arial" charset="0"/>
              </a:defRPr>
            </a:lvl3pPr>
            <a:lvl4pPr algn="l" rtl="0" eaLnBrk="1" fontAlgn="base" hangingPunct="1">
              <a:lnSpc>
                <a:spcPct val="85000"/>
              </a:lnSpc>
              <a:spcBef>
                <a:spcPct val="0"/>
              </a:spcBef>
              <a:spcAft>
                <a:spcPct val="0"/>
              </a:spcAft>
              <a:defRPr sz="2800">
                <a:solidFill>
                  <a:srgbClr val="E1EDF3"/>
                </a:solidFill>
                <a:latin typeface="Arial" charset="0"/>
                <a:cs typeface="Arial" charset="0"/>
              </a:defRPr>
            </a:lvl4pPr>
            <a:lvl5pPr algn="l" rtl="0" eaLnBrk="1" fontAlgn="base" hangingPunct="1">
              <a:lnSpc>
                <a:spcPct val="85000"/>
              </a:lnSpc>
              <a:spcBef>
                <a:spcPct val="0"/>
              </a:spcBef>
              <a:spcAft>
                <a:spcPct val="0"/>
              </a:spcAft>
              <a:defRPr sz="2800">
                <a:solidFill>
                  <a:srgbClr val="E1EDF3"/>
                </a:solidFill>
                <a:latin typeface="Arial" charset="0"/>
                <a:cs typeface="Arial" charset="0"/>
              </a:defRPr>
            </a:lvl5pPr>
            <a:lvl6pPr marL="457200" algn="l" rtl="0" eaLnBrk="1" fontAlgn="base" hangingPunct="1">
              <a:lnSpc>
                <a:spcPct val="85000"/>
              </a:lnSpc>
              <a:spcBef>
                <a:spcPct val="0"/>
              </a:spcBef>
              <a:spcAft>
                <a:spcPct val="0"/>
              </a:spcAft>
              <a:defRPr sz="2800">
                <a:solidFill>
                  <a:srgbClr val="D9531E"/>
                </a:solidFill>
                <a:latin typeface="Arial" charset="0"/>
                <a:cs typeface="Arial" charset="0"/>
              </a:defRPr>
            </a:lvl6pPr>
            <a:lvl7pPr marL="914400" algn="l" rtl="0" eaLnBrk="1" fontAlgn="base" hangingPunct="1">
              <a:lnSpc>
                <a:spcPct val="85000"/>
              </a:lnSpc>
              <a:spcBef>
                <a:spcPct val="0"/>
              </a:spcBef>
              <a:spcAft>
                <a:spcPct val="0"/>
              </a:spcAft>
              <a:defRPr sz="2800">
                <a:solidFill>
                  <a:srgbClr val="D9531E"/>
                </a:solidFill>
                <a:latin typeface="Arial" charset="0"/>
                <a:cs typeface="Arial" charset="0"/>
              </a:defRPr>
            </a:lvl7pPr>
            <a:lvl8pPr marL="1371600" algn="l" rtl="0" eaLnBrk="1" fontAlgn="base" hangingPunct="1">
              <a:lnSpc>
                <a:spcPct val="85000"/>
              </a:lnSpc>
              <a:spcBef>
                <a:spcPct val="0"/>
              </a:spcBef>
              <a:spcAft>
                <a:spcPct val="0"/>
              </a:spcAft>
              <a:defRPr sz="2800">
                <a:solidFill>
                  <a:srgbClr val="D9531E"/>
                </a:solidFill>
                <a:latin typeface="Arial" charset="0"/>
                <a:cs typeface="Arial" charset="0"/>
              </a:defRPr>
            </a:lvl8pPr>
            <a:lvl9pPr marL="1828800" algn="l" rtl="0" eaLnBrk="1" fontAlgn="base" hangingPunct="1">
              <a:lnSpc>
                <a:spcPct val="85000"/>
              </a:lnSpc>
              <a:spcBef>
                <a:spcPct val="0"/>
              </a:spcBef>
              <a:spcAft>
                <a:spcPct val="0"/>
              </a:spcAft>
              <a:defRPr sz="2800">
                <a:solidFill>
                  <a:srgbClr val="D9531E"/>
                </a:solidFill>
                <a:latin typeface="Arial" charset="0"/>
                <a:cs typeface="Arial" charset="0"/>
              </a:defRPr>
            </a:lvl9pPr>
          </a:lstStyle>
          <a:p>
            <a:r>
              <a:rPr lang="en-US" sz="2400" kern="0"/>
              <a:t>Trends driving future probiotics markets</a:t>
            </a:r>
          </a:p>
        </p:txBody>
      </p:sp>
      <p:sp>
        <p:nvSpPr>
          <p:cNvPr id="11" name="Upp 10">
            <a:extLst>
              <a:ext uri="{FF2B5EF4-FFF2-40B4-BE49-F238E27FC236}">
                <a16:creationId xmlns:a16="http://schemas.microsoft.com/office/drawing/2014/main" id="{9642D827-D487-2F4F-9616-3D973BDD0DFA}"/>
              </a:ext>
            </a:extLst>
          </p:cNvPr>
          <p:cNvSpPr/>
          <p:nvPr/>
        </p:nvSpPr>
        <p:spPr>
          <a:xfrm rot="5400000">
            <a:off x="3749514" y="979296"/>
            <a:ext cx="410399" cy="900000"/>
          </a:xfrm>
          <a:prstGeom prst="upArrow">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textruta 14">
            <a:extLst>
              <a:ext uri="{FF2B5EF4-FFF2-40B4-BE49-F238E27FC236}">
                <a16:creationId xmlns:a16="http://schemas.microsoft.com/office/drawing/2014/main" id="{3A0062C6-2FCB-A143-94EF-CBC7D75B1633}"/>
              </a:ext>
            </a:extLst>
          </p:cNvPr>
          <p:cNvSpPr txBox="1"/>
          <p:nvPr/>
        </p:nvSpPr>
        <p:spPr>
          <a:xfrm>
            <a:off x="1080877" y="1227751"/>
            <a:ext cx="1967395" cy="430887"/>
          </a:xfrm>
          <a:prstGeom prst="rect">
            <a:avLst/>
          </a:prstGeom>
          <a:noFill/>
        </p:spPr>
        <p:txBody>
          <a:bodyPr wrap="square" rtlCol="0">
            <a:spAutoFit/>
          </a:bodyPr>
          <a:lstStyle/>
          <a:p>
            <a:r>
              <a:rPr lang="en-US" sz="1100">
                <a:solidFill>
                  <a:schemeClr val="tx2"/>
                </a:solidFill>
              </a:rPr>
              <a:t>Scientific progress leading to new applications</a:t>
            </a:r>
          </a:p>
        </p:txBody>
      </p:sp>
      <p:sp>
        <p:nvSpPr>
          <p:cNvPr id="16" name="textruta 15">
            <a:extLst>
              <a:ext uri="{FF2B5EF4-FFF2-40B4-BE49-F238E27FC236}">
                <a16:creationId xmlns:a16="http://schemas.microsoft.com/office/drawing/2014/main" id="{1ED367FA-10C2-DC48-A53B-51ABC32D910F}"/>
              </a:ext>
            </a:extLst>
          </p:cNvPr>
          <p:cNvSpPr txBox="1"/>
          <p:nvPr/>
        </p:nvSpPr>
        <p:spPr>
          <a:xfrm>
            <a:off x="1083506" y="1916781"/>
            <a:ext cx="1795909" cy="430887"/>
          </a:xfrm>
          <a:prstGeom prst="rect">
            <a:avLst/>
          </a:prstGeom>
          <a:noFill/>
        </p:spPr>
        <p:txBody>
          <a:bodyPr wrap="square" rtlCol="0">
            <a:spAutoFit/>
          </a:bodyPr>
          <a:lstStyle/>
          <a:p>
            <a:r>
              <a:rPr lang="en-US" sz="1100">
                <a:solidFill>
                  <a:schemeClr val="tx2"/>
                </a:solidFill>
              </a:rPr>
              <a:t>Higher proportion of older people</a:t>
            </a:r>
          </a:p>
        </p:txBody>
      </p:sp>
      <p:sp>
        <p:nvSpPr>
          <p:cNvPr id="19" name="textruta 18">
            <a:extLst>
              <a:ext uri="{FF2B5EF4-FFF2-40B4-BE49-F238E27FC236}">
                <a16:creationId xmlns:a16="http://schemas.microsoft.com/office/drawing/2014/main" id="{0AC588BC-FF2A-214A-967D-C0F3E7E9B79E}"/>
              </a:ext>
            </a:extLst>
          </p:cNvPr>
          <p:cNvSpPr txBox="1"/>
          <p:nvPr/>
        </p:nvSpPr>
        <p:spPr>
          <a:xfrm>
            <a:off x="1083505" y="2670654"/>
            <a:ext cx="2393621" cy="430887"/>
          </a:xfrm>
          <a:prstGeom prst="rect">
            <a:avLst/>
          </a:prstGeom>
          <a:noFill/>
        </p:spPr>
        <p:txBody>
          <a:bodyPr wrap="square" rtlCol="0">
            <a:spAutoFit/>
          </a:bodyPr>
          <a:lstStyle/>
          <a:p>
            <a:r>
              <a:rPr lang="en-US" sz="1100">
                <a:solidFill>
                  <a:schemeClr val="tx2"/>
                </a:solidFill>
              </a:rPr>
              <a:t>Higher living standards and interest in probiotics in new countries</a:t>
            </a:r>
          </a:p>
        </p:txBody>
      </p:sp>
      <p:sp>
        <p:nvSpPr>
          <p:cNvPr id="22" name="Rektangel 21">
            <a:extLst>
              <a:ext uri="{FF2B5EF4-FFF2-40B4-BE49-F238E27FC236}">
                <a16:creationId xmlns:a16="http://schemas.microsoft.com/office/drawing/2014/main" id="{99CEFA4B-33C1-9C46-8EFC-61759543E630}"/>
              </a:ext>
            </a:extLst>
          </p:cNvPr>
          <p:cNvSpPr/>
          <p:nvPr/>
        </p:nvSpPr>
        <p:spPr>
          <a:xfrm>
            <a:off x="1080877" y="3430108"/>
            <a:ext cx="1689192" cy="261610"/>
          </a:xfrm>
          <a:prstGeom prst="rect">
            <a:avLst/>
          </a:prstGeom>
        </p:spPr>
        <p:txBody>
          <a:bodyPr wrap="square">
            <a:spAutoFit/>
          </a:bodyPr>
          <a:lstStyle/>
          <a:p>
            <a:r>
              <a:rPr lang="en-US" sz="1100">
                <a:solidFill>
                  <a:schemeClr val="tx2"/>
                </a:solidFill>
              </a:rPr>
              <a:t>E-commerce growth</a:t>
            </a:r>
          </a:p>
        </p:txBody>
      </p:sp>
      <p:sp>
        <p:nvSpPr>
          <p:cNvPr id="25" name="Upp 24">
            <a:extLst>
              <a:ext uri="{FF2B5EF4-FFF2-40B4-BE49-F238E27FC236}">
                <a16:creationId xmlns:a16="http://schemas.microsoft.com/office/drawing/2014/main" id="{3C885BE6-3900-904C-BBA3-02A18C799712}"/>
              </a:ext>
            </a:extLst>
          </p:cNvPr>
          <p:cNvSpPr/>
          <p:nvPr/>
        </p:nvSpPr>
        <p:spPr>
          <a:xfrm rot="5400000">
            <a:off x="3749514" y="1702576"/>
            <a:ext cx="410399" cy="900000"/>
          </a:xfrm>
          <a:prstGeom prst="upArrow">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Upp 26">
            <a:extLst>
              <a:ext uri="{FF2B5EF4-FFF2-40B4-BE49-F238E27FC236}">
                <a16:creationId xmlns:a16="http://schemas.microsoft.com/office/drawing/2014/main" id="{FEAB1C38-D08B-454D-957D-10B93E04B713}"/>
              </a:ext>
            </a:extLst>
          </p:cNvPr>
          <p:cNvSpPr/>
          <p:nvPr/>
        </p:nvSpPr>
        <p:spPr>
          <a:xfrm rot="5400000">
            <a:off x="3749514" y="2425856"/>
            <a:ext cx="410399" cy="900000"/>
          </a:xfrm>
          <a:prstGeom prst="upArrow">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Upp 27">
            <a:extLst>
              <a:ext uri="{FF2B5EF4-FFF2-40B4-BE49-F238E27FC236}">
                <a16:creationId xmlns:a16="http://schemas.microsoft.com/office/drawing/2014/main" id="{93178300-D730-7742-977C-3B6F97C87BC1}"/>
              </a:ext>
            </a:extLst>
          </p:cNvPr>
          <p:cNvSpPr/>
          <p:nvPr/>
        </p:nvSpPr>
        <p:spPr>
          <a:xfrm rot="5400000">
            <a:off x="3749514" y="3149135"/>
            <a:ext cx="410399" cy="900000"/>
          </a:xfrm>
          <a:prstGeom prst="upArrow">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9" name="Bild 28" descr="E-kolv">
            <a:extLst>
              <a:ext uri="{FF2B5EF4-FFF2-40B4-BE49-F238E27FC236}">
                <a16:creationId xmlns:a16="http://schemas.microsoft.com/office/drawing/2014/main" id="{56C36E52-8ADE-9C4B-937C-3D8C89DB6BF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82003" y="1113826"/>
            <a:ext cx="550249" cy="550249"/>
          </a:xfrm>
          <a:prstGeom prst="rect">
            <a:avLst/>
          </a:prstGeom>
        </p:spPr>
      </p:pic>
      <p:pic>
        <p:nvPicPr>
          <p:cNvPr id="30" name="Picture 18">
            <a:extLst>
              <a:ext uri="{FF2B5EF4-FFF2-40B4-BE49-F238E27FC236}">
                <a16:creationId xmlns:a16="http://schemas.microsoft.com/office/drawing/2014/main" id="{0B877C16-AF4E-0340-B5E1-17F5CDC7223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82003" y="3375066"/>
            <a:ext cx="506373" cy="431034"/>
          </a:xfrm>
          <a:prstGeom prst="rect">
            <a:avLst/>
          </a:prstGeom>
        </p:spPr>
      </p:pic>
      <p:pic>
        <p:nvPicPr>
          <p:cNvPr id="31" name="Picture 24" descr="A picture containing plate, tableware&#10;&#10;Description automatically generated">
            <a:extLst>
              <a:ext uri="{FF2B5EF4-FFF2-40B4-BE49-F238E27FC236}">
                <a16:creationId xmlns:a16="http://schemas.microsoft.com/office/drawing/2014/main" id="{E6723BFB-6979-4142-B78A-E3CFCD214D7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09646" y="2669506"/>
            <a:ext cx="451085" cy="411550"/>
          </a:xfrm>
          <a:prstGeom prst="rect">
            <a:avLst/>
          </a:prstGeom>
        </p:spPr>
      </p:pic>
      <p:pic>
        <p:nvPicPr>
          <p:cNvPr id="33" name="Bild 32" descr="Universell åtkomst">
            <a:extLst>
              <a:ext uri="{FF2B5EF4-FFF2-40B4-BE49-F238E27FC236}">
                <a16:creationId xmlns:a16="http://schemas.microsoft.com/office/drawing/2014/main" id="{E50EBBE1-F5F7-9741-978E-5D6A5637E977}"/>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387076" y="1852895"/>
            <a:ext cx="551516" cy="551516"/>
          </a:xfrm>
          <a:prstGeom prst="rect">
            <a:avLst/>
          </a:prstGeom>
        </p:spPr>
      </p:pic>
      <p:graphicFrame>
        <p:nvGraphicFramePr>
          <p:cNvPr id="100" name="Chart 99">
            <a:extLst>
              <a:ext uri="{FF2B5EF4-FFF2-40B4-BE49-F238E27FC236}">
                <a16:creationId xmlns:a16="http://schemas.microsoft.com/office/drawing/2014/main" id="{FE172113-7FCE-43E3-87BD-3449DAD9C9A1}"/>
              </a:ext>
            </a:extLst>
          </p:cNvPr>
          <p:cNvGraphicFramePr/>
          <p:nvPr>
            <p:custDataLst>
              <p:tags r:id="rId4"/>
            </p:custDataLst>
          </p:nvPr>
        </p:nvGraphicFramePr>
        <p:xfrm>
          <a:off x="5105400" y="2438400"/>
          <a:ext cx="3524250" cy="1374775"/>
        </p:xfrm>
        <a:graphic>
          <a:graphicData uri="http://schemas.openxmlformats.org/drawingml/2006/chart">
            <c:chart xmlns:c="http://schemas.openxmlformats.org/drawingml/2006/chart" xmlns:r="http://schemas.openxmlformats.org/officeDocument/2006/relationships" r:id="rId21"/>
          </a:graphicData>
        </a:graphic>
      </p:graphicFrame>
      <p:cxnSp>
        <p:nvCxnSpPr>
          <p:cNvPr id="5" name="Straight Connector 4">
            <a:extLst>
              <a:ext uri="{FF2B5EF4-FFF2-40B4-BE49-F238E27FC236}">
                <a16:creationId xmlns:a16="http://schemas.microsoft.com/office/drawing/2014/main" id="{288787B0-1868-40DC-9097-F1504985793E}"/>
              </a:ext>
            </a:extLst>
          </p:cNvPr>
          <p:cNvCxnSpPr>
            <a:cxnSpLocks/>
          </p:cNvCxnSpPr>
          <p:nvPr>
            <p:custDataLst>
              <p:tags r:id="rId5"/>
            </p:custDataLst>
          </p:nvPr>
        </p:nvCxnSpPr>
        <p:spPr bwMode="auto">
          <a:xfrm flipV="1">
            <a:off x="5467350" y="2201863"/>
            <a:ext cx="2798763" cy="212725"/>
          </a:xfrm>
          <a:prstGeom prst="line">
            <a:avLst/>
          </a:prstGeom>
          <a:ln w="28575" cap="flat" cmpd="sng" algn="ctr">
            <a:solidFill>
              <a:schemeClr val="tx1">
                <a:lumMod val="50000"/>
                <a:lumOff val="50000"/>
              </a:schemeClr>
            </a:solidFill>
            <a:prstDash val="solid"/>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75704907-58ED-4F27-821A-F8914B494693}"/>
              </a:ext>
            </a:extLst>
          </p:cNvPr>
          <p:cNvSpPr>
            <a:spLocks noGrp="1" noChangeArrowheads="1"/>
          </p:cNvSpPr>
          <p:nvPr>
            <p:custDataLst>
              <p:tags r:id="rId6"/>
            </p:custDataLst>
          </p:nvPr>
        </p:nvSpPr>
        <p:spPr bwMode="auto">
          <a:xfrm>
            <a:off x="8091488" y="3781425"/>
            <a:ext cx="34925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2"/>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CCDDC76F-B6A4-4725-B009-B284A4DFB8AC}" type="datetime'''''''''''''''''''''''''''''''''2''''0''''2''4'''''''''''''">
              <a:rPr lang="en-US" altLang="en-US" sz="1200" smtClean="0">
                <a:sym typeface="+mn-lt"/>
              </a:rPr>
              <a:pPr marL="0" indent="0" algn="ctr">
                <a:spcBef>
                  <a:spcPct val="0"/>
                </a:spcBef>
                <a:buNone/>
              </a:pPr>
              <a:t>2024</a:t>
            </a:fld>
            <a:endParaRPr lang="en-US" sz="1200" noProof="0">
              <a:sym typeface="+mn-lt"/>
            </a:endParaRPr>
          </a:p>
        </p:txBody>
      </p:sp>
      <p:sp>
        <p:nvSpPr>
          <p:cNvPr id="82" name="Rectangle 81">
            <a:extLst>
              <a:ext uri="{FF2B5EF4-FFF2-40B4-BE49-F238E27FC236}">
                <a16:creationId xmlns:a16="http://schemas.microsoft.com/office/drawing/2014/main" id="{20AD4C43-F26A-4A2F-960D-CA7B84A35B8F}"/>
              </a:ext>
            </a:extLst>
          </p:cNvPr>
          <p:cNvSpPr>
            <a:spLocks noGrp="1" noChangeArrowheads="1"/>
          </p:cNvSpPr>
          <p:nvPr>
            <p:custDataLst>
              <p:tags r:id="rId7"/>
            </p:custDataLst>
          </p:nvPr>
        </p:nvSpPr>
        <p:spPr bwMode="gray">
          <a:xfrm>
            <a:off x="5340350" y="2525713"/>
            <a:ext cx="255588"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22225" tIns="0" rIns="22225" bIns="0" numCol="1" spcCol="0" anchor="b"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2"/>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C843F742-8EF7-4A21-9FFE-01091EBD39FF}" type="datetime'''''''''''''6''''''''''''''''''''''''''''.''''''''''''1'''">
              <a:rPr lang="en-US" altLang="en-US" sz="1200" smtClean="0">
                <a:sym typeface="+mn-lt"/>
              </a:rPr>
              <a:pPr marL="0" indent="0" algn="ctr">
                <a:spcBef>
                  <a:spcPct val="0"/>
                </a:spcBef>
                <a:buNone/>
              </a:pPr>
              <a:t>6.1</a:t>
            </a:fld>
            <a:endParaRPr lang="en-US" sz="1200" noProof="0">
              <a:sym typeface="+mn-lt"/>
            </a:endParaRPr>
          </a:p>
        </p:txBody>
      </p:sp>
      <p:sp>
        <p:nvSpPr>
          <p:cNvPr id="23" name="Rectangle 22">
            <a:extLst>
              <a:ext uri="{FF2B5EF4-FFF2-40B4-BE49-F238E27FC236}">
                <a16:creationId xmlns:a16="http://schemas.microsoft.com/office/drawing/2014/main" id="{D6C6A2A6-7C00-4BCC-967A-854C51C00299}"/>
              </a:ext>
            </a:extLst>
          </p:cNvPr>
          <p:cNvSpPr>
            <a:spLocks noGrp="1" noChangeArrowheads="1"/>
          </p:cNvSpPr>
          <p:nvPr>
            <p:custDataLst>
              <p:tags r:id="rId8"/>
            </p:custDataLst>
          </p:nvPr>
        </p:nvSpPr>
        <p:spPr bwMode="auto">
          <a:xfrm>
            <a:off x="5292725" y="3781425"/>
            <a:ext cx="34925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2"/>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8085E9E0-841B-478D-940C-AA271467AFB7}" type="datetime'''''2''''''0''''''''''''1''''''''''''''''''9'''''''''">
              <a:rPr lang="en-US" altLang="en-US" sz="1200" smtClean="0">
                <a:sym typeface="+mn-lt"/>
              </a:rPr>
              <a:pPr marL="0" indent="0" algn="ctr">
                <a:spcBef>
                  <a:spcPct val="0"/>
                </a:spcBef>
                <a:buNone/>
              </a:pPr>
              <a:t>2019</a:t>
            </a:fld>
            <a:endParaRPr lang="en-US" sz="1200" noProof="0">
              <a:sym typeface="+mn-lt"/>
            </a:endParaRPr>
          </a:p>
        </p:txBody>
      </p:sp>
      <p:sp>
        <p:nvSpPr>
          <p:cNvPr id="80" name="Rectangle 79">
            <a:extLst>
              <a:ext uri="{FF2B5EF4-FFF2-40B4-BE49-F238E27FC236}">
                <a16:creationId xmlns:a16="http://schemas.microsoft.com/office/drawing/2014/main" id="{70626BBF-5ABE-425F-B7FE-7BA161096834}"/>
              </a:ext>
            </a:extLst>
          </p:cNvPr>
          <p:cNvSpPr>
            <a:spLocks noGrp="1" noChangeArrowheads="1"/>
          </p:cNvSpPr>
          <p:nvPr>
            <p:custDataLst>
              <p:tags r:id="rId9"/>
            </p:custDataLst>
          </p:nvPr>
        </p:nvSpPr>
        <p:spPr bwMode="gray">
          <a:xfrm>
            <a:off x="8139113" y="2312988"/>
            <a:ext cx="255588"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22225" tIns="0" rIns="22225" bIns="0" numCol="1" spcCol="0" anchor="b"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2"/>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BBD575FC-7443-4436-994D-095DD8BF4C35}" type="datetime'''''''''''''''''''''''''''''''7''''.''''''''''''4'">
              <a:rPr lang="en-US" altLang="en-US" sz="1200" smtClean="0">
                <a:sym typeface="+mn-lt"/>
              </a:rPr>
              <a:pPr marL="0" indent="0" algn="ctr">
                <a:spcBef>
                  <a:spcPct val="0"/>
                </a:spcBef>
                <a:buNone/>
              </a:pPr>
              <a:t>7.4</a:t>
            </a:fld>
            <a:endParaRPr lang="en-US" sz="1200" noProof="0">
              <a:sym typeface="+mn-lt"/>
            </a:endParaRPr>
          </a:p>
        </p:txBody>
      </p:sp>
      <p:sp>
        <p:nvSpPr>
          <p:cNvPr id="60" name="Oval 59">
            <a:extLst>
              <a:ext uri="{FF2B5EF4-FFF2-40B4-BE49-F238E27FC236}">
                <a16:creationId xmlns:a16="http://schemas.microsoft.com/office/drawing/2014/main" id="{32180632-BB8C-4636-8290-F1C6D0DFAAAF}"/>
              </a:ext>
            </a:extLst>
          </p:cNvPr>
          <p:cNvSpPr>
            <a:spLocks noGrp="1" noChangeArrowheads="1"/>
          </p:cNvSpPr>
          <p:nvPr>
            <p:custDataLst>
              <p:tags r:id="rId10"/>
            </p:custDataLst>
          </p:nvPr>
        </p:nvSpPr>
        <p:spPr bwMode="gray">
          <a:xfrm>
            <a:off x="6300788" y="2179638"/>
            <a:ext cx="1130300" cy="258763"/>
          </a:xfrm>
          <a:prstGeom prst="ellipse">
            <a:avLst/>
          </a:prstGeom>
          <a:solidFill>
            <a:schemeClr val="bg1"/>
          </a:solidFill>
          <a:ln w="9525" cap="flat" cmpd="sng" algn="ctr">
            <a:solidFill>
              <a:schemeClr val="tx1">
                <a:lumMod val="50000"/>
                <a:lumOff val="50000"/>
              </a:schemeClr>
            </a:solidFill>
            <a:prstDash val="solid"/>
            <a:miter lim="800000"/>
            <a:headEnd type="none" w="med" len="med"/>
            <a:tailEnd type="none" w="med" len="med"/>
          </a:ln>
        </p:spPr>
        <p:txBody>
          <a:bodyPr vert="horz" wrap="none" lIns="0" tIns="0" rIns="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2"/>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r>
              <a:rPr lang="en-US" altLang="en-US" sz="1200" b="1">
                <a:solidFill>
                  <a:schemeClr val="tx1">
                    <a:lumMod val="65000"/>
                    <a:lumOff val="35000"/>
                  </a:schemeClr>
                </a:solidFill>
                <a:effectLst/>
              </a:rPr>
              <a:t>CAGR </a:t>
            </a:r>
            <a:fld id="{8BD1F4B3-97E9-4859-AB83-63C03086E2A5}" type="datetime'''''''''''''''''''''''+''''''''''4''''%'''''''''''''">
              <a:rPr lang="en-US" altLang="en-US" sz="1200" b="1" smtClean="0">
                <a:solidFill>
                  <a:schemeClr val="tx1">
                    <a:lumMod val="65000"/>
                    <a:lumOff val="35000"/>
                  </a:schemeClr>
                </a:solidFill>
                <a:effectLst/>
              </a:rPr>
              <a:pPr marL="0" indent="0" algn="ctr">
                <a:spcBef>
                  <a:spcPct val="0"/>
                </a:spcBef>
                <a:buNone/>
              </a:pPr>
              <a:t>+4%</a:t>
            </a:fld>
            <a:endParaRPr lang="en-US" sz="1200" b="1" noProof="0">
              <a:solidFill>
                <a:schemeClr val="tx1">
                  <a:lumMod val="65000"/>
                  <a:lumOff val="35000"/>
                </a:schemeClr>
              </a:solidFill>
              <a:sym typeface="+mn-lt"/>
            </a:endParaRPr>
          </a:p>
        </p:txBody>
      </p:sp>
      <p:sp>
        <p:nvSpPr>
          <p:cNvPr id="6" name="TextBox 5">
            <a:extLst>
              <a:ext uri="{FF2B5EF4-FFF2-40B4-BE49-F238E27FC236}">
                <a16:creationId xmlns:a16="http://schemas.microsoft.com/office/drawing/2014/main" id="{7F550C25-C73C-4FF5-BA5C-534D299F7A80}"/>
              </a:ext>
            </a:extLst>
          </p:cNvPr>
          <p:cNvSpPr txBox="1"/>
          <p:nvPr/>
        </p:nvSpPr>
        <p:spPr>
          <a:xfrm>
            <a:off x="5702862" y="1245131"/>
            <a:ext cx="2310248" cy="600164"/>
          </a:xfrm>
          <a:prstGeom prst="rect">
            <a:avLst/>
          </a:prstGeom>
          <a:noFill/>
        </p:spPr>
        <p:txBody>
          <a:bodyPr wrap="none" rtlCol="0">
            <a:spAutoFit/>
          </a:bodyPr>
          <a:lstStyle/>
          <a:p>
            <a:pPr algn="ctr" rtl="0">
              <a:defRPr sz="1000" b="0" i="0" u="none" strike="noStrike" kern="1200" spc="0" baseline="0">
                <a:solidFill>
                  <a:prstClr val="black">
                    <a:lumMod val="65000"/>
                    <a:lumOff val="35000"/>
                  </a:prstClr>
                </a:solidFill>
                <a:latin typeface="+mn-lt"/>
                <a:ea typeface="+mn-ea"/>
                <a:cs typeface="+mn-cs"/>
              </a:defRPr>
            </a:pPr>
            <a:r>
              <a:rPr lang="en-US" sz="1200" b="1" i="0" baseline="0">
                <a:effectLst/>
                <a:latin typeface="Arial" panose="020B0604020202020204" pitchFamily="34" charset="0"/>
                <a:cs typeface="Arial" panose="020B0604020202020204" pitchFamily="34" charset="0"/>
              </a:rPr>
              <a:t>Probiotics - Supplements</a:t>
            </a:r>
            <a:endParaRPr lang="en-US" sz="1200">
              <a:effectLst/>
              <a:latin typeface="Arial" panose="020B0604020202020204" pitchFamily="34" charset="0"/>
              <a:cs typeface="Arial" panose="020B0604020202020204" pitchFamily="34" charset="0"/>
            </a:endParaRPr>
          </a:p>
          <a:p>
            <a:pPr algn="ctr" rtl="0">
              <a:defRPr sz="1000" b="0" i="0" u="none" strike="noStrike" kern="1200" spc="0" baseline="0">
                <a:solidFill>
                  <a:prstClr val="black">
                    <a:lumMod val="65000"/>
                    <a:lumOff val="35000"/>
                  </a:prstClr>
                </a:solidFill>
                <a:latin typeface="+mn-lt"/>
                <a:ea typeface="+mn-ea"/>
                <a:cs typeface="+mn-cs"/>
              </a:defRPr>
            </a:pPr>
            <a:r>
              <a:rPr lang="en-US" sz="1050" b="0" i="0" baseline="0">
                <a:effectLst/>
                <a:latin typeface="Arial" panose="020B0604020202020204" pitchFamily="34" charset="0"/>
                <a:cs typeface="Arial" panose="020B0604020202020204" pitchFamily="34" charset="0"/>
              </a:rPr>
              <a:t>Expected global growth 2019-2024 </a:t>
            </a:r>
          </a:p>
          <a:p>
            <a:pPr algn="ctr" rtl="0">
              <a:defRPr sz="1000" b="0" i="0" u="none" strike="noStrike" kern="1200" spc="0" baseline="0">
                <a:solidFill>
                  <a:prstClr val="black">
                    <a:lumMod val="65000"/>
                    <a:lumOff val="35000"/>
                  </a:prstClr>
                </a:solidFill>
                <a:latin typeface="+mn-lt"/>
                <a:ea typeface="+mn-ea"/>
                <a:cs typeface="+mn-cs"/>
              </a:defRPr>
            </a:pPr>
            <a:r>
              <a:rPr lang="en-US" sz="1050" b="0" i="0" baseline="0">
                <a:effectLst/>
                <a:latin typeface="Arial" panose="020B0604020202020204" pitchFamily="34" charset="0"/>
                <a:cs typeface="Arial" panose="020B0604020202020204" pitchFamily="34" charset="0"/>
              </a:rPr>
              <a:t>(USD bn consumer value)*</a:t>
            </a:r>
            <a:endParaRPr lang="en-US" sz="105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1650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0FB3C77-63D8-DD4C-8BA6-FCCC52AFB34A}"/>
              </a:ext>
            </a:extLst>
          </p:cNvPr>
          <p:cNvSpPr>
            <a:spLocks noGrp="1"/>
          </p:cNvSpPr>
          <p:nvPr>
            <p:ph type="ctrTitle"/>
          </p:nvPr>
        </p:nvSpPr>
        <p:spPr/>
        <p:txBody>
          <a:bodyPr/>
          <a:lstStyle/>
          <a:p>
            <a:r>
              <a:rPr lang="sv-SE"/>
              <a:t>Probi AB</a:t>
            </a:r>
          </a:p>
        </p:txBody>
      </p:sp>
      <p:sp>
        <p:nvSpPr>
          <p:cNvPr id="3" name="Underrubrik 2">
            <a:extLst>
              <a:ext uri="{FF2B5EF4-FFF2-40B4-BE49-F238E27FC236}">
                <a16:creationId xmlns:a16="http://schemas.microsoft.com/office/drawing/2014/main" id="{C4025F14-4B0E-6142-AD48-227CEE887BA1}"/>
              </a:ext>
            </a:extLst>
          </p:cNvPr>
          <p:cNvSpPr>
            <a:spLocks noGrp="1"/>
          </p:cNvSpPr>
          <p:nvPr>
            <p:ph type="subTitle" idx="1"/>
          </p:nvPr>
        </p:nvSpPr>
        <p:spPr/>
        <p:txBody>
          <a:bodyPr/>
          <a:lstStyle/>
          <a:p>
            <a:r>
              <a:rPr lang="sv-SE" err="1"/>
              <a:t>One</a:t>
            </a:r>
            <a:r>
              <a:rPr lang="sv-SE"/>
              <a:t> </a:t>
            </a:r>
            <a:r>
              <a:rPr lang="sv-SE" err="1"/>
              <a:t>of</a:t>
            </a:r>
            <a:r>
              <a:rPr lang="sv-SE"/>
              <a:t> the leading probiotic </a:t>
            </a:r>
            <a:r>
              <a:rPr lang="sv-SE" err="1"/>
              <a:t>companies</a:t>
            </a:r>
            <a:r>
              <a:rPr lang="sv-SE"/>
              <a:t> in the </a:t>
            </a:r>
            <a:r>
              <a:rPr lang="sv-SE" err="1"/>
              <a:t>world</a:t>
            </a:r>
            <a:endParaRPr lang="sv-SE"/>
          </a:p>
        </p:txBody>
      </p:sp>
      <p:pic>
        <p:nvPicPr>
          <p:cNvPr id="5" name="Bildobjekt 4">
            <a:extLst>
              <a:ext uri="{FF2B5EF4-FFF2-40B4-BE49-F238E27FC236}">
                <a16:creationId xmlns:a16="http://schemas.microsoft.com/office/drawing/2014/main" id="{EE7FAE6A-CE4F-404F-8699-2FFFC7398C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663700" cy="317500"/>
          </a:xfrm>
          <a:prstGeom prst="rect">
            <a:avLst/>
          </a:prstGeom>
        </p:spPr>
      </p:pic>
    </p:spTree>
    <p:extLst>
      <p:ext uri="{BB962C8B-B14F-4D97-AF65-F5344CB8AC3E}">
        <p14:creationId xmlns:p14="http://schemas.microsoft.com/office/powerpoint/2010/main" val="2620532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8431C34-D81C-43ED-B8E7-DC59455D52F2}"/>
              </a:ext>
            </a:extLst>
          </p:cNvPr>
          <p:cNvSpPr>
            <a:spLocks noGrp="1"/>
          </p:cNvSpPr>
          <p:nvPr>
            <p:ph type="sldNum"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04987C8-832C-4879-8CE0-5D7A2282D6C7}" type="slidenum">
              <a:rPr kumimoji="0" lang="sv-SE" sz="1000" b="1" i="0" u="none" strike="noStrike" kern="1200" cap="none" spc="0" normalizeH="0" baseline="0" noProof="0" smtClean="0">
                <a:ln>
                  <a:noFill/>
                </a:ln>
                <a:solidFill>
                  <a:srgbClr val="FFFFFF"/>
                </a:solidFill>
                <a:effectLst/>
                <a:uLnTx/>
                <a:uFillTx/>
                <a:latin typeface="Arial MT Light" pitchFamily="34" charset="0"/>
                <a:ea typeface="ＭＳ Ｐゴシック"/>
                <a:cs typeface="Arial"/>
              </a:rPr>
              <a:pPr marL="0" marR="0" lvl="0" indent="0" algn="l" defTabSz="914400" rtl="0" eaLnBrk="0" fontAlgn="base" latinLnBrk="0" hangingPunct="0">
                <a:lnSpc>
                  <a:spcPct val="100000"/>
                </a:lnSpc>
                <a:spcBef>
                  <a:spcPct val="0"/>
                </a:spcBef>
                <a:spcAft>
                  <a:spcPct val="0"/>
                </a:spcAft>
                <a:buClrTx/>
                <a:buSzTx/>
                <a:buFontTx/>
                <a:buNone/>
                <a:tabLst/>
                <a:defRPr/>
              </a:pPr>
              <a:t>7</a:t>
            </a:fld>
            <a:endParaRPr kumimoji="0" lang="sv-SE" sz="1000" b="1" i="0" u="none" strike="noStrike" kern="1200" cap="none" spc="0" normalizeH="0" baseline="0" noProof="0">
              <a:ln>
                <a:noFill/>
              </a:ln>
              <a:solidFill>
                <a:srgbClr val="FFFFFF"/>
              </a:solidFill>
              <a:effectLst/>
              <a:uLnTx/>
              <a:uFillTx/>
              <a:latin typeface="Arial MT Light" pitchFamily="34" charset="0"/>
              <a:ea typeface="ＭＳ Ｐゴシック"/>
              <a:cs typeface="Arial"/>
            </a:endParaRPr>
          </a:p>
        </p:txBody>
      </p:sp>
      <p:pic>
        <p:nvPicPr>
          <p:cNvPr id="8" name="Picture Placeholder 7" descr="A picture containing woman, holding, player, ball&#10;&#10;Description automatically generated">
            <a:extLst>
              <a:ext uri="{FF2B5EF4-FFF2-40B4-BE49-F238E27FC236}">
                <a16:creationId xmlns:a16="http://schemas.microsoft.com/office/drawing/2014/main" id="{E0DCBCFD-2537-4883-BF62-9E557E57F365}"/>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174" t="5563" r="-174" b="22213"/>
          <a:stretch/>
        </p:blipFill>
        <p:spPr>
          <a:xfrm>
            <a:off x="-49784" y="0"/>
            <a:ext cx="9188174" cy="4695794"/>
          </a:xfrm>
        </p:spPr>
      </p:pic>
      <p:sp>
        <p:nvSpPr>
          <p:cNvPr id="2" name="Rektangel 1">
            <a:extLst>
              <a:ext uri="{FF2B5EF4-FFF2-40B4-BE49-F238E27FC236}">
                <a16:creationId xmlns:a16="http://schemas.microsoft.com/office/drawing/2014/main" id="{EE42D3CD-E5AD-1140-A4A6-8417DECC0177}"/>
              </a:ext>
            </a:extLst>
          </p:cNvPr>
          <p:cNvSpPr/>
          <p:nvPr/>
        </p:nvSpPr>
        <p:spPr>
          <a:xfrm>
            <a:off x="35496" y="33867"/>
            <a:ext cx="2088579"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itle 1">
            <a:extLst>
              <a:ext uri="{FF2B5EF4-FFF2-40B4-BE49-F238E27FC236}">
                <a16:creationId xmlns:a16="http://schemas.microsoft.com/office/drawing/2014/main" id="{303CF2C6-7FA9-1A4B-B37B-C37A1B8A74EC}"/>
              </a:ext>
            </a:extLst>
          </p:cNvPr>
          <p:cNvSpPr txBox="1">
            <a:spLocks/>
          </p:cNvSpPr>
          <p:nvPr/>
        </p:nvSpPr>
        <p:spPr bwMode="auto">
          <a:xfrm>
            <a:off x="266324" y="288538"/>
            <a:ext cx="8280595" cy="411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1" fontAlgn="base" hangingPunct="1">
              <a:lnSpc>
                <a:spcPct val="85000"/>
              </a:lnSpc>
              <a:spcBef>
                <a:spcPct val="0"/>
              </a:spcBef>
              <a:spcAft>
                <a:spcPct val="0"/>
              </a:spcAft>
              <a:defRPr sz="2800">
                <a:solidFill>
                  <a:schemeClr val="accent4"/>
                </a:solidFill>
                <a:latin typeface="+mj-lt"/>
                <a:ea typeface="+mj-ea"/>
                <a:cs typeface="+mj-cs"/>
              </a:defRPr>
            </a:lvl1pPr>
            <a:lvl2pPr algn="l" rtl="0" eaLnBrk="1" fontAlgn="base" hangingPunct="1">
              <a:lnSpc>
                <a:spcPct val="85000"/>
              </a:lnSpc>
              <a:spcBef>
                <a:spcPct val="0"/>
              </a:spcBef>
              <a:spcAft>
                <a:spcPct val="0"/>
              </a:spcAft>
              <a:defRPr sz="2800">
                <a:solidFill>
                  <a:srgbClr val="E1EDF3"/>
                </a:solidFill>
                <a:latin typeface="Arial" charset="0"/>
                <a:cs typeface="Arial" charset="0"/>
              </a:defRPr>
            </a:lvl2pPr>
            <a:lvl3pPr algn="l" rtl="0" eaLnBrk="1" fontAlgn="base" hangingPunct="1">
              <a:lnSpc>
                <a:spcPct val="85000"/>
              </a:lnSpc>
              <a:spcBef>
                <a:spcPct val="0"/>
              </a:spcBef>
              <a:spcAft>
                <a:spcPct val="0"/>
              </a:spcAft>
              <a:defRPr sz="2800">
                <a:solidFill>
                  <a:srgbClr val="E1EDF3"/>
                </a:solidFill>
                <a:latin typeface="Arial" charset="0"/>
                <a:cs typeface="Arial" charset="0"/>
              </a:defRPr>
            </a:lvl3pPr>
            <a:lvl4pPr algn="l" rtl="0" eaLnBrk="1" fontAlgn="base" hangingPunct="1">
              <a:lnSpc>
                <a:spcPct val="85000"/>
              </a:lnSpc>
              <a:spcBef>
                <a:spcPct val="0"/>
              </a:spcBef>
              <a:spcAft>
                <a:spcPct val="0"/>
              </a:spcAft>
              <a:defRPr sz="2800">
                <a:solidFill>
                  <a:srgbClr val="E1EDF3"/>
                </a:solidFill>
                <a:latin typeface="Arial" charset="0"/>
                <a:cs typeface="Arial" charset="0"/>
              </a:defRPr>
            </a:lvl4pPr>
            <a:lvl5pPr algn="l" rtl="0" eaLnBrk="1" fontAlgn="base" hangingPunct="1">
              <a:lnSpc>
                <a:spcPct val="85000"/>
              </a:lnSpc>
              <a:spcBef>
                <a:spcPct val="0"/>
              </a:spcBef>
              <a:spcAft>
                <a:spcPct val="0"/>
              </a:spcAft>
              <a:defRPr sz="2800">
                <a:solidFill>
                  <a:srgbClr val="E1EDF3"/>
                </a:solidFill>
                <a:latin typeface="Arial" charset="0"/>
                <a:cs typeface="Arial" charset="0"/>
              </a:defRPr>
            </a:lvl5pPr>
            <a:lvl6pPr marL="457200" algn="l" rtl="0" eaLnBrk="1" fontAlgn="base" hangingPunct="1">
              <a:lnSpc>
                <a:spcPct val="85000"/>
              </a:lnSpc>
              <a:spcBef>
                <a:spcPct val="0"/>
              </a:spcBef>
              <a:spcAft>
                <a:spcPct val="0"/>
              </a:spcAft>
              <a:defRPr sz="2800">
                <a:solidFill>
                  <a:srgbClr val="D9531E"/>
                </a:solidFill>
                <a:latin typeface="Arial" charset="0"/>
                <a:cs typeface="Arial" charset="0"/>
              </a:defRPr>
            </a:lvl6pPr>
            <a:lvl7pPr marL="914400" algn="l" rtl="0" eaLnBrk="1" fontAlgn="base" hangingPunct="1">
              <a:lnSpc>
                <a:spcPct val="85000"/>
              </a:lnSpc>
              <a:spcBef>
                <a:spcPct val="0"/>
              </a:spcBef>
              <a:spcAft>
                <a:spcPct val="0"/>
              </a:spcAft>
              <a:defRPr sz="2800">
                <a:solidFill>
                  <a:srgbClr val="D9531E"/>
                </a:solidFill>
                <a:latin typeface="Arial" charset="0"/>
                <a:cs typeface="Arial" charset="0"/>
              </a:defRPr>
            </a:lvl7pPr>
            <a:lvl8pPr marL="1371600" algn="l" rtl="0" eaLnBrk="1" fontAlgn="base" hangingPunct="1">
              <a:lnSpc>
                <a:spcPct val="85000"/>
              </a:lnSpc>
              <a:spcBef>
                <a:spcPct val="0"/>
              </a:spcBef>
              <a:spcAft>
                <a:spcPct val="0"/>
              </a:spcAft>
              <a:defRPr sz="2800">
                <a:solidFill>
                  <a:srgbClr val="D9531E"/>
                </a:solidFill>
                <a:latin typeface="Arial" charset="0"/>
                <a:cs typeface="Arial" charset="0"/>
              </a:defRPr>
            </a:lvl8pPr>
            <a:lvl9pPr marL="1828800" algn="l" rtl="0" eaLnBrk="1" fontAlgn="base" hangingPunct="1">
              <a:lnSpc>
                <a:spcPct val="85000"/>
              </a:lnSpc>
              <a:spcBef>
                <a:spcPct val="0"/>
              </a:spcBef>
              <a:spcAft>
                <a:spcPct val="0"/>
              </a:spcAft>
              <a:defRPr sz="2800">
                <a:solidFill>
                  <a:srgbClr val="D9531E"/>
                </a:solidFill>
                <a:latin typeface="Arial" charset="0"/>
                <a:cs typeface="Arial" charset="0"/>
              </a:defRPr>
            </a:lvl9pPr>
          </a:lstStyle>
          <a:p>
            <a:r>
              <a:rPr lang="en-US" sz="2400" kern="0" err="1"/>
              <a:t>Probi</a:t>
            </a:r>
            <a:r>
              <a:rPr lang="en-US" sz="2000" kern="0"/>
              <a:t> </a:t>
            </a:r>
            <a:r>
              <a:rPr lang="en-US" sz="2400" kern="0"/>
              <a:t>offering</a:t>
            </a:r>
          </a:p>
        </p:txBody>
      </p:sp>
    </p:spTree>
    <p:extLst>
      <p:ext uri="{BB962C8B-B14F-4D97-AF65-F5344CB8AC3E}">
        <p14:creationId xmlns:p14="http://schemas.microsoft.com/office/powerpoint/2010/main" val="1567983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91E98C-4689-4B11-A603-001DA5438633}"/>
              </a:ext>
            </a:extLst>
          </p:cNvPr>
          <p:cNvGraphicFramePr>
            <a:graphicFrameLocks noChangeAspect="1"/>
          </p:cNvGraphicFramePr>
          <p:nvPr>
            <p:custDataLst>
              <p:tags r:id="rId2"/>
            </p:custDataLst>
            <p:extLst>
              <p:ext uri="{D42A27DB-BD31-4B8C-83A1-F6EECF244321}">
                <p14:modId xmlns:p14="http://schemas.microsoft.com/office/powerpoint/2010/main" val="29030764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29"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E391E98C-4689-4B11-A603-001DA543863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F35833-CFFA-40E6-9402-3750DF7E6DFC}"/>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00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Rubrik 1">
            <a:extLst>
              <a:ext uri="{FF2B5EF4-FFF2-40B4-BE49-F238E27FC236}">
                <a16:creationId xmlns:a16="http://schemas.microsoft.com/office/drawing/2014/main" id="{43D788FC-D1B6-3146-89BE-C9769BB1ACAF}"/>
              </a:ext>
            </a:extLst>
          </p:cNvPr>
          <p:cNvSpPr>
            <a:spLocks noGrp="1"/>
          </p:cNvSpPr>
          <p:nvPr>
            <p:ph type="title"/>
          </p:nvPr>
        </p:nvSpPr>
        <p:spPr>
          <a:xfrm>
            <a:off x="275798" y="288980"/>
            <a:ext cx="8136579" cy="411550"/>
          </a:xfrm>
        </p:spPr>
        <p:txBody>
          <a:bodyPr/>
          <a:lstStyle/>
          <a:p>
            <a:r>
              <a:rPr lang="en-US"/>
              <a:t>Probi global footprint </a:t>
            </a:r>
            <a:endParaRPr lang="en-US">
              <a:highlight>
                <a:srgbClr val="FFFF00"/>
              </a:highlight>
            </a:endParaRPr>
          </a:p>
        </p:txBody>
      </p:sp>
      <p:sp>
        <p:nvSpPr>
          <p:cNvPr id="4" name="Platshållare för bildnummer 3">
            <a:extLst>
              <a:ext uri="{FF2B5EF4-FFF2-40B4-BE49-F238E27FC236}">
                <a16:creationId xmlns:a16="http://schemas.microsoft.com/office/drawing/2014/main" id="{82F9A0DC-3734-C64D-96BF-8E20225BFF5A}"/>
              </a:ext>
            </a:extLst>
          </p:cNvPr>
          <p:cNvSpPr>
            <a:spLocks noGrp="1"/>
          </p:cNvSpPr>
          <p:nvPr>
            <p:ph type="sldNum" sz="quarter" idx="10"/>
          </p:nvPr>
        </p:nvSpPr>
        <p:spPr/>
        <p:txBody>
          <a:bodyPr/>
          <a:lstStyle/>
          <a:p>
            <a:pPr>
              <a:defRPr/>
            </a:pPr>
            <a:fld id="{4E510418-8FCF-4E72-8BA8-BEA1A70164C3}" type="slidenum">
              <a:rPr lang="en-US" smtClean="0"/>
              <a:pPr>
                <a:defRPr/>
              </a:pPr>
              <a:t>8</a:t>
            </a:fld>
            <a:endParaRPr lang="en-US"/>
          </a:p>
        </p:txBody>
      </p:sp>
      <p:grpSp>
        <p:nvGrpSpPr>
          <p:cNvPr id="7" name="Group 3">
            <a:extLst>
              <a:ext uri="{FF2B5EF4-FFF2-40B4-BE49-F238E27FC236}">
                <a16:creationId xmlns:a16="http://schemas.microsoft.com/office/drawing/2014/main" id="{F20252F1-72E4-4341-99F9-4B7198C36BA9}"/>
              </a:ext>
            </a:extLst>
          </p:cNvPr>
          <p:cNvGrpSpPr>
            <a:grpSpLocks/>
          </p:cNvGrpSpPr>
          <p:nvPr/>
        </p:nvGrpSpPr>
        <p:grpSpPr bwMode="auto">
          <a:xfrm>
            <a:off x="588636" y="657982"/>
            <a:ext cx="7906571" cy="3970059"/>
            <a:chOff x="416" y="1418"/>
            <a:chExt cx="4659" cy="2457"/>
          </a:xfrm>
          <a:solidFill>
            <a:schemeClr val="bg2">
              <a:lumMod val="60000"/>
              <a:lumOff val="40000"/>
            </a:schemeClr>
          </a:solidFill>
        </p:grpSpPr>
        <p:sp>
          <p:nvSpPr>
            <p:cNvPr id="8" name="Freeform 4">
              <a:extLst>
                <a:ext uri="{FF2B5EF4-FFF2-40B4-BE49-F238E27FC236}">
                  <a16:creationId xmlns:a16="http://schemas.microsoft.com/office/drawing/2014/main" id="{492C36B2-54C2-404F-A96A-8D02FD57DA68}"/>
                </a:ext>
              </a:extLst>
            </p:cNvPr>
            <p:cNvSpPr>
              <a:spLocks/>
            </p:cNvSpPr>
            <p:nvPr/>
          </p:nvSpPr>
          <p:spPr bwMode="auto">
            <a:xfrm>
              <a:off x="1775" y="1418"/>
              <a:ext cx="551" cy="401"/>
            </a:xfrm>
            <a:custGeom>
              <a:avLst/>
              <a:gdLst>
                <a:gd name="T0" fmla="*/ 496 w 551"/>
                <a:gd name="T1" fmla="*/ 45 h 401"/>
                <a:gd name="T2" fmla="*/ 503 w 551"/>
                <a:gd name="T3" fmla="*/ 47 h 401"/>
                <a:gd name="T4" fmla="*/ 509 w 551"/>
                <a:gd name="T5" fmla="*/ 47 h 401"/>
                <a:gd name="T6" fmla="*/ 511 w 551"/>
                <a:gd name="T7" fmla="*/ 29 h 401"/>
                <a:gd name="T8" fmla="*/ 511 w 551"/>
                <a:gd name="T9" fmla="*/ 25 h 401"/>
                <a:gd name="T10" fmla="*/ 550 w 551"/>
                <a:gd name="T11" fmla="*/ 39 h 401"/>
                <a:gd name="T12" fmla="*/ 550 w 551"/>
                <a:gd name="T13" fmla="*/ 47 h 401"/>
                <a:gd name="T14" fmla="*/ 533 w 551"/>
                <a:gd name="T15" fmla="*/ 56 h 401"/>
                <a:gd name="T16" fmla="*/ 496 w 551"/>
                <a:gd name="T17" fmla="*/ 164 h 401"/>
                <a:gd name="T18" fmla="*/ 455 w 551"/>
                <a:gd name="T19" fmla="*/ 173 h 401"/>
                <a:gd name="T20" fmla="*/ 443 w 551"/>
                <a:gd name="T21" fmla="*/ 173 h 401"/>
                <a:gd name="T22" fmla="*/ 443 w 551"/>
                <a:gd name="T23" fmla="*/ 188 h 401"/>
                <a:gd name="T24" fmla="*/ 448 w 551"/>
                <a:gd name="T25" fmla="*/ 203 h 401"/>
                <a:gd name="T26" fmla="*/ 410 w 551"/>
                <a:gd name="T27" fmla="*/ 240 h 401"/>
                <a:gd name="T28" fmla="*/ 354 w 551"/>
                <a:gd name="T29" fmla="*/ 275 h 401"/>
                <a:gd name="T30" fmla="*/ 321 w 551"/>
                <a:gd name="T31" fmla="*/ 259 h 401"/>
                <a:gd name="T32" fmla="*/ 307 w 551"/>
                <a:gd name="T33" fmla="*/ 287 h 401"/>
                <a:gd name="T34" fmla="*/ 303 w 551"/>
                <a:gd name="T35" fmla="*/ 291 h 401"/>
                <a:gd name="T36" fmla="*/ 240 w 551"/>
                <a:gd name="T37" fmla="*/ 297 h 401"/>
                <a:gd name="T38" fmla="*/ 231 w 551"/>
                <a:gd name="T39" fmla="*/ 303 h 401"/>
                <a:gd name="T40" fmla="*/ 153 w 551"/>
                <a:gd name="T41" fmla="*/ 377 h 401"/>
                <a:gd name="T42" fmla="*/ 122 w 551"/>
                <a:gd name="T43" fmla="*/ 400 h 401"/>
                <a:gd name="T44" fmla="*/ 74 w 551"/>
                <a:gd name="T45" fmla="*/ 393 h 401"/>
                <a:gd name="T46" fmla="*/ 70 w 551"/>
                <a:gd name="T47" fmla="*/ 393 h 401"/>
                <a:gd name="T48" fmla="*/ 54 w 551"/>
                <a:gd name="T49" fmla="*/ 361 h 401"/>
                <a:gd name="T50" fmla="*/ 54 w 551"/>
                <a:gd name="T51" fmla="*/ 350 h 401"/>
                <a:gd name="T52" fmla="*/ 58 w 551"/>
                <a:gd name="T53" fmla="*/ 342 h 401"/>
                <a:gd name="T54" fmla="*/ 58 w 551"/>
                <a:gd name="T55" fmla="*/ 334 h 401"/>
                <a:gd name="T56" fmla="*/ 62 w 551"/>
                <a:gd name="T57" fmla="*/ 324 h 401"/>
                <a:gd name="T58" fmla="*/ 58 w 551"/>
                <a:gd name="T59" fmla="*/ 306 h 401"/>
                <a:gd name="T60" fmla="*/ 54 w 551"/>
                <a:gd name="T61" fmla="*/ 287 h 401"/>
                <a:gd name="T62" fmla="*/ 54 w 551"/>
                <a:gd name="T63" fmla="*/ 285 h 401"/>
                <a:gd name="T64" fmla="*/ 52 w 551"/>
                <a:gd name="T65" fmla="*/ 283 h 401"/>
                <a:gd name="T66" fmla="*/ 100 w 551"/>
                <a:gd name="T67" fmla="*/ 236 h 401"/>
                <a:gd name="T68" fmla="*/ 103 w 551"/>
                <a:gd name="T69" fmla="*/ 205 h 401"/>
                <a:gd name="T70" fmla="*/ 109 w 551"/>
                <a:gd name="T71" fmla="*/ 158 h 401"/>
                <a:gd name="T72" fmla="*/ 54 w 551"/>
                <a:gd name="T73" fmla="*/ 125 h 401"/>
                <a:gd name="T74" fmla="*/ 7 w 551"/>
                <a:gd name="T75" fmla="*/ 125 h 401"/>
                <a:gd name="T76" fmla="*/ 0 w 551"/>
                <a:gd name="T77" fmla="*/ 119 h 401"/>
                <a:gd name="T78" fmla="*/ 21 w 551"/>
                <a:gd name="T79" fmla="*/ 80 h 401"/>
                <a:gd name="T80" fmla="*/ 68 w 551"/>
                <a:gd name="T81" fmla="*/ 78 h 401"/>
                <a:gd name="T82" fmla="*/ 70 w 551"/>
                <a:gd name="T83" fmla="*/ 76 h 401"/>
                <a:gd name="T84" fmla="*/ 62 w 551"/>
                <a:gd name="T85" fmla="*/ 66 h 401"/>
                <a:gd name="T86" fmla="*/ 62 w 551"/>
                <a:gd name="T87" fmla="*/ 64 h 401"/>
                <a:gd name="T88" fmla="*/ 191 w 551"/>
                <a:gd name="T89" fmla="*/ 27 h 401"/>
                <a:gd name="T90" fmla="*/ 200 w 551"/>
                <a:gd name="T91" fmla="*/ 25 h 401"/>
                <a:gd name="T92" fmla="*/ 237 w 551"/>
                <a:gd name="T93" fmla="*/ 39 h 401"/>
                <a:gd name="T94" fmla="*/ 259 w 551"/>
                <a:gd name="T95" fmla="*/ 25 h 401"/>
                <a:gd name="T96" fmla="*/ 311 w 551"/>
                <a:gd name="T97" fmla="*/ 47 h 401"/>
                <a:gd name="T98" fmla="*/ 313 w 551"/>
                <a:gd name="T99" fmla="*/ 29 h 401"/>
                <a:gd name="T100" fmla="*/ 313 w 551"/>
                <a:gd name="T101" fmla="*/ 25 h 401"/>
                <a:gd name="T102" fmla="*/ 401 w 551"/>
                <a:gd name="T103" fmla="*/ 0 h 401"/>
                <a:gd name="T104" fmla="*/ 496 w 551"/>
                <a:gd name="T105" fmla="*/ 17 h 401"/>
                <a:gd name="T106" fmla="*/ 496 w 551"/>
                <a:gd name="T107" fmla="*/ 45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1" h="401">
                  <a:moveTo>
                    <a:pt x="496" y="45"/>
                  </a:moveTo>
                  <a:lnTo>
                    <a:pt x="503" y="47"/>
                  </a:lnTo>
                  <a:lnTo>
                    <a:pt x="509" y="47"/>
                  </a:lnTo>
                  <a:lnTo>
                    <a:pt x="511" y="29"/>
                  </a:lnTo>
                  <a:lnTo>
                    <a:pt x="511" y="25"/>
                  </a:lnTo>
                  <a:lnTo>
                    <a:pt x="550" y="39"/>
                  </a:lnTo>
                  <a:lnTo>
                    <a:pt x="550" y="47"/>
                  </a:lnTo>
                  <a:lnTo>
                    <a:pt x="533" y="56"/>
                  </a:lnTo>
                  <a:lnTo>
                    <a:pt x="496" y="164"/>
                  </a:lnTo>
                  <a:lnTo>
                    <a:pt x="455" y="173"/>
                  </a:lnTo>
                  <a:lnTo>
                    <a:pt x="443" y="173"/>
                  </a:lnTo>
                  <a:lnTo>
                    <a:pt x="443" y="188"/>
                  </a:lnTo>
                  <a:lnTo>
                    <a:pt x="448" y="203"/>
                  </a:lnTo>
                  <a:lnTo>
                    <a:pt x="410" y="240"/>
                  </a:lnTo>
                  <a:lnTo>
                    <a:pt x="354" y="275"/>
                  </a:lnTo>
                  <a:lnTo>
                    <a:pt x="321" y="259"/>
                  </a:lnTo>
                  <a:lnTo>
                    <a:pt x="307" y="287"/>
                  </a:lnTo>
                  <a:lnTo>
                    <a:pt x="303" y="291"/>
                  </a:lnTo>
                  <a:lnTo>
                    <a:pt x="240" y="297"/>
                  </a:lnTo>
                  <a:lnTo>
                    <a:pt x="231" y="303"/>
                  </a:lnTo>
                  <a:lnTo>
                    <a:pt x="153" y="377"/>
                  </a:lnTo>
                  <a:lnTo>
                    <a:pt x="122" y="400"/>
                  </a:lnTo>
                  <a:lnTo>
                    <a:pt x="74" y="393"/>
                  </a:lnTo>
                  <a:lnTo>
                    <a:pt x="70" y="393"/>
                  </a:lnTo>
                  <a:lnTo>
                    <a:pt x="54" y="361"/>
                  </a:lnTo>
                  <a:lnTo>
                    <a:pt x="54" y="350"/>
                  </a:lnTo>
                  <a:lnTo>
                    <a:pt x="58" y="342"/>
                  </a:lnTo>
                  <a:lnTo>
                    <a:pt x="58" y="334"/>
                  </a:lnTo>
                  <a:lnTo>
                    <a:pt x="62" y="324"/>
                  </a:lnTo>
                  <a:lnTo>
                    <a:pt x="58" y="306"/>
                  </a:lnTo>
                  <a:lnTo>
                    <a:pt x="54" y="287"/>
                  </a:lnTo>
                  <a:lnTo>
                    <a:pt x="54" y="285"/>
                  </a:lnTo>
                  <a:lnTo>
                    <a:pt x="52" y="283"/>
                  </a:lnTo>
                  <a:lnTo>
                    <a:pt x="100" y="236"/>
                  </a:lnTo>
                  <a:lnTo>
                    <a:pt x="103" y="205"/>
                  </a:lnTo>
                  <a:lnTo>
                    <a:pt x="109" y="158"/>
                  </a:lnTo>
                  <a:lnTo>
                    <a:pt x="54" y="125"/>
                  </a:lnTo>
                  <a:lnTo>
                    <a:pt x="7" y="125"/>
                  </a:lnTo>
                  <a:lnTo>
                    <a:pt x="0" y="119"/>
                  </a:lnTo>
                  <a:lnTo>
                    <a:pt x="21" y="80"/>
                  </a:lnTo>
                  <a:lnTo>
                    <a:pt x="68" y="78"/>
                  </a:lnTo>
                  <a:lnTo>
                    <a:pt x="70" y="76"/>
                  </a:lnTo>
                  <a:lnTo>
                    <a:pt x="62" y="66"/>
                  </a:lnTo>
                  <a:lnTo>
                    <a:pt x="62" y="64"/>
                  </a:lnTo>
                  <a:lnTo>
                    <a:pt x="191" y="27"/>
                  </a:lnTo>
                  <a:lnTo>
                    <a:pt x="200" y="25"/>
                  </a:lnTo>
                  <a:lnTo>
                    <a:pt x="237" y="39"/>
                  </a:lnTo>
                  <a:lnTo>
                    <a:pt x="259" y="25"/>
                  </a:lnTo>
                  <a:lnTo>
                    <a:pt x="311" y="47"/>
                  </a:lnTo>
                  <a:lnTo>
                    <a:pt x="313" y="29"/>
                  </a:lnTo>
                  <a:lnTo>
                    <a:pt x="313" y="25"/>
                  </a:lnTo>
                  <a:lnTo>
                    <a:pt x="401" y="0"/>
                  </a:lnTo>
                  <a:lnTo>
                    <a:pt x="496" y="17"/>
                  </a:lnTo>
                  <a:lnTo>
                    <a:pt x="496" y="45"/>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Freeform 5">
              <a:extLst>
                <a:ext uri="{FF2B5EF4-FFF2-40B4-BE49-F238E27FC236}">
                  <a16:creationId xmlns:a16="http://schemas.microsoft.com/office/drawing/2014/main" id="{6764C34B-B1D1-6B4A-99F7-22E2E4DA8CE5}"/>
                </a:ext>
              </a:extLst>
            </p:cNvPr>
            <p:cNvSpPr>
              <a:spLocks/>
            </p:cNvSpPr>
            <p:nvPr/>
          </p:nvSpPr>
          <p:spPr bwMode="auto">
            <a:xfrm>
              <a:off x="1575" y="1435"/>
              <a:ext cx="294" cy="97"/>
            </a:xfrm>
            <a:custGeom>
              <a:avLst/>
              <a:gdLst>
                <a:gd name="T0" fmla="*/ 288 w 294"/>
                <a:gd name="T1" fmla="*/ 19 h 97"/>
                <a:gd name="T2" fmla="*/ 209 w 294"/>
                <a:gd name="T3" fmla="*/ 58 h 97"/>
                <a:gd name="T4" fmla="*/ 201 w 294"/>
                <a:gd name="T5" fmla="*/ 46 h 97"/>
                <a:gd name="T6" fmla="*/ 197 w 294"/>
                <a:gd name="T7" fmla="*/ 46 h 97"/>
                <a:gd name="T8" fmla="*/ 106 w 294"/>
                <a:gd name="T9" fmla="*/ 96 h 97"/>
                <a:gd name="T10" fmla="*/ 26 w 294"/>
                <a:gd name="T11" fmla="*/ 74 h 97"/>
                <a:gd name="T12" fmla="*/ 24 w 294"/>
                <a:gd name="T13" fmla="*/ 74 h 97"/>
                <a:gd name="T14" fmla="*/ 43 w 294"/>
                <a:gd name="T15" fmla="*/ 69 h 97"/>
                <a:gd name="T16" fmla="*/ 63 w 294"/>
                <a:gd name="T17" fmla="*/ 67 h 97"/>
                <a:gd name="T18" fmla="*/ 65 w 294"/>
                <a:gd name="T19" fmla="*/ 67 h 97"/>
                <a:gd name="T20" fmla="*/ 69 w 294"/>
                <a:gd name="T21" fmla="*/ 64 h 97"/>
                <a:gd name="T22" fmla="*/ 63 w 294"/>
                <a:gd name="T23" fmla="*/ 48 h 97"/>
                <a:gd name="T24" fmla="*/ 59 w 294"/>
                <a:gd name="T25" fmla="*/ 44 h 97"/>
                <a:gd name="T26" fmla="*/ 45 w 294"/>
                <a:gd name="T27" fmla="*/ 58 h 97"/>
                <a:gd name="T28" fmla="*/ 15 w 294"/>
                <a:gd name="T29" fmla="*/ 58 h 97"/>
                <a:gd name="T30" fmla="*/ 0 w 294"/>
                <a:gd name="T31" fmla="*/ 44 h 97"/>
                <a:gd name="T32" fmla="*/ 128 w 294"/>
                <a:gd name="T33" fmla="*/ 0 h 97"/>
                <a:gd name="T34" fmla="*/ 293 w 294"/>
                <a:gd name="T35" fmla="*/ 0 h 97"/>
                <a:gd name="T36" fmla="*/ 288 w 294"/>
                <a:gd name="T37" fmla="*/ 1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4" h="97">
                  <a:moveTo>
                    <a:pt x="288" y="19"/>
                  </a:moveTo>
                  <a:lnTo>
                    <a:pt x="209" y="58"/>
                  </a:lnTo>
                  <a:lnTo>
                    <a:pt x="201" y="46"/>
                  </a:lnTo>
                  <a:lnTo>
                    <a:pt x="197" y="46"/>
                  </a:lnTo>
                  <a:lnTo>
                    <a:pt x="106" y="96"/>
                  </a:lnTo>
                  <a:lnTo>
                    <a:pt x="26" y="74"/>
                  </a:lnTo>
                  <a:lnTo>
                    <a:pt x="24" y="74"/>
                  </a:lnTo>
                  <a:lnTo>
                    <a:pt x="43" y="69"/>
                  </a:lnTo>
                  <a:lnTo>
                    <a:pt x="63" y="67"/>
                  </a:lnTo>
                  <a:lnTo>
                    <a:pt x="65" y="67"/>
                  </a:lnTo>
                  <a:lnTo>
                    <a:pt x="69" y="64"/>
                  </a:lnTo>
                  <a:lnTo>
                    <a:pt x="63" y="48"/>
                  </a:lnTo>
                  <a:lnTo>
                    <a:pt x="59" y="44"/>
                  </a:lnTo>
                  <a:lnTo>
                    <a:pt x="45" y="58"/>
                  </a:lnTo>
                  <a:lnTo>
                    <a:pt x="15" y="58"/>
                  </a:lnTo>
                  <a:lnTo>
                    <a:pt x="0" y="44"/>
                  </a:lnTo>
                  <a:lnTo>
                    <a:pt x="128" y="0"/>
                  </a:lnTo>
                  <a:lnTo>
                    <a:pt x="293" y="0"/>
                  </a:lnTo>
                  <a:lnTo>
                    <a:pt x="288" y="19"/>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Freeform 6">
              <a:extLst>
                <a:ext uri="{FF2B5EF4-FFF2-40B4-BE49-F238E27FC236}">
                  <a16:creationId xmlns:a16="http://schemas.microsoft.com/office/drawing/2014/main" id="{7C441561-B866-5D40-8C16-D8930FD7656B}"/>
                </a:ext>
              </a:extLst>
            </p:cNvPr>
            <p:cNvSpPr>
              <a:spLocks/>
            </p:cNvSpPr>
            <p:nvPr/>
          </p:nvSpPr>
          <p:spPr bwMode="auto">
            <a:xfrm>
              <a:off x="2174" y="1466"/>
              <a:ext cx="2471" cy="1985"/>
            </a:xfrm>
            <a:custGeom>
              <a:avLst/>
              <a:gdLst>
                <a:gd name="T0" fmla="*/ 1724 w 2471"/>
                <a:gd name="T1" fmla="*/ 73 h 1985"/>
                <a:gd name="T2" fmla="*/ 2463 w 2471"/>
                <a:gd name="T3" fmla="*/ 48 h 1985"/>
                <a:gd name="T4" fmla="*/ 2382 w 2471"/>
                <a:gd name="T5" fmla="*/ 111 h 1985"/>
                <a:gd name="T6" fmla="*/ 2359 w 2471"/>
                <a:gd name="T7" fmla="*/ 175 h 1985"/>
                <a:gd name="T8" fmla="*/ 2409 w 2471"/>
                <a:gd name="T9" fmla="*/ 281 h 1985"/>
                <a:gd name="T10" fmla="*/ 2239 w 2471"/>
                <a:gd name="T11" fmla="*/ 168 h 1985"/>
                <a:gd name="T12" fmla="*/ 2172 w 2471"/>
                <a:gd name="T13" fmla="*/ 239 h 1985"/>
                <a:gd name="T14" fmla="*/ 2206 w 2471"/>
                <a:gd name="T15" fmla="*/ 359 h 1985"/>
                <a:gd name="T16" fmla="*/ 2239 w 2471"/>
                <a:gd name="T17" fmla="*/ 397 h 1985"/>
                <a:gd name="T18" fmla="*/ 2193 w 2471"/>
                <a:gd name="T19" fmla="*/ 550 h 1985"/>
                <a:gd name="T20" fmla="*/ 2195 w 2471"/>
                <a:gd name="T21" fmla="*/ 649 h 1985"/>
                <a:gd name="T22" fmla="*/ 2097 w 2471"/>
                <a:gd name="T23" fmla="*/ 600 h 1985"/>
                <a:gd name="T24" fmla="*/ 2122 w 2471"/>
                <a:gd name="T25" fmla="*/ 676 h 1985"/>
                <a:gd name="T26" fmla="*/ 2191 w 2471"/>
                <a:gd name="T27" fmla="*/ 787 h 1985"/>
                <a:gd name="T28" fmla="*/ 2074 w 2471"/>
                <a:gd name="T29" fmla="*/ 1001 h 1985"/>
                <a:gd name="T30" fmla="*/ 2009 w 2471"/>
                <a:gd name="T31" fmla="*/ 1003 h 1985"/>
                <a:gd name="T32" fmla="*/ 1962 w 2471"/>
                <a:gd name="T33" fmla="*/ 1116 h 1985"/>
                <a:gd name="T34" fmla="*/ 2022 w 2471"/>
                <a:gd name="T35" fmla="*/ 1300 h 1985"/>
                <a:gd name="T36" fmla="*/ 1887 w 2471"/>
                <a:gd name="T37" fmla="*/ 1095 h 1985"/>
                <a:gd name="T38" fmla="*/ 1669 w 2471"/>
                <a:gd name="T39" fmla="*/ 1009 h 1985"/>
                <a:gd name="T40" fmla="*/ 1529 w 2471"/>
                <a:gd name="T41" fmla="*/ 1158 h 1985"/>
                <a:gd name="T42" fmla="*/ 1340 w 2471"/>
                <a:gd name="T43" fmla="*/ 925 h 1985"/>
                <a:gd name="T44" fmla="*/ 1098 w 2471"/>
                <a:gd name="T45" fmla="*/ 925 h 1985"/>
                <a:gd name="T46" fmla="*/ 1225 w 2471"/>
                <a:gd name="T47" fmla="*/ 1017 h 1985"/>
                <a:gd name="T48" fmla="*/ 865 w 2471"/>
                <a:gd name="T49" fmla="*/ 953 h 1985"/>
                <a:gd name="T50" fmla="*/ 869 w 2471"/>
                <a:gd name="T51" fmla="*/ 1044 h 1985"/>
                <a:gd name="T52" fmla="*/ 1083 w 2471"/>
                <a:gd name="T53" fmla="*/ 1244 h 1985"/>
                <a:gd name="T54" fmla="*/ 965 w 2471"/>
                <a:gd name="T55" fmla="*/ 1634 h 1985"/>
                <a:gd name="T56" fmla="*/ 687 w 2471"/>
                <a:gd name="T57" fmla="*/ 1984 h 1985"/>
                <a:gd name="T58" fmla="*/ 509 w 2471"/>
                <a:gd name="T59" fmla="*/ 1571 h 1985"/>
                <a:gd name="T60" fmla="*/ 318 w 2471"/>
                <a:gd name="T61" fmla="*/ 1275 h 1985"/>
                <a:gd name="T62" fmla="*/ 8 w 2471"/>
                <a:gd name="T63" fmla="*/ 1105 h 1985"/>
                <a:gd name="T64" fmla="*/ 136 w 2471"/>
                <a:gd name="T65" fmla="*/ 816 h 1985"/>
                <a:gd name="T66" fmla="*/ 441 w 2471"/>
                <a:gd name="T67" fmla="*/ 764 h 1985"/>
                <a:gd name="T68" fmla="*/ 599 w 2471"/>
                <a:gd name="T69" fmla="*/ 824 h 1985"/>
                <a:gd name="T70" fmla="*/ 733 w 2471"/>
                <a:gd name="T71" fmla="*/ 869 h 1985"/>
                <a:gd name="T72" fmla="*/ 768 w 2471"/>
                <a:gd name="T73" fmla="*/ 764 h 1985"/>
                <a:gd name="T74" fmla="*/ 805 w 2471"/>
                <a:gd name="T75" fmla="*/ 645 h 1985"/>
                <a:gd name="T76" fmla="*/ 822 w 2471"/>
                <a:gd name="T77" fmla="*/ 608 h 1985"/>
                <a:gd name="T78" fmla="*/ 683 w 2471"/>
                <a:gd name="T79" fmla="*/ 642 h 1985"/>
                <a:gd name="T80" fmla="*/ 630 w 2471"/>
                <a:gd name="T81" fmla="*/ 757 h 1985"/>
                <a:gd name="T82" fmla="*/ 468 w 2471"/>
                <a:gd name="T83" fmla="*/ 643 h 1985"/>
                <a:gd name="T84" fmla="*/ 452 w 2471"/>
                <a:gd name="T85" fmla="*/ 676 h 1985"/>
                <a:gd name="T86" fmla="*/ 224 w 2471"/>
                <a:gd name="T87" fmla="*/ 764 h 1985"/>
                <a:gd name="T88" fmla="*/ 245 w 2471"/>
                <a:gd name="T89" fmla="*/ 645 h 1985"/>
                <a:gd name="T90" fmla="*/ 406 w 2471"/>
                <a:gd name="T91" fmla="*/ 447 h 1985"/>
                <a:gd name="T92" fmla="*/ 518 w 2471"/>
                <a:gd name="T93" fmla="*/ 468 h 1985"/>
                <a:gd name="T94" fmla="*/ 633 w 2471"/>
                <a:gd name="T95" fmla="*/ 363 h 1985"/>
                <a:gd name="T96" fmla="*/ 597 w 2471"/>
                <a:gd name="T97" fmla="*/ 279 h 1985"/>
                <a:gd name="T98" fmla="*/ 503 w 2471"/>
                <a:gd name="T99" fmla="*/ 408 h 1985"/>
                <a:gd name="T100" fmla="*/ 358 w 2471"/>
                <a:gd name="T101" fmla="*/ 367 h 1985"/>
                <a:gd name="T102" fmla="*/ 643 w 2471"/>
                <a:gd name="T103" fmla="*/ 166 h 1985"/>
                <a:gd name="T104" fmla="*/ 720 w 2471"/>
                <a:gd name="T105" fmla="*/ 246 h 1985"/>
                <a:gd name="T106" fmla="*/ 957 w 2471"/>
                <a:gd name="T107" fmla="*/ 189 h 1985"/>
                <a:gd name="T108" fmla="*/ 1068 w 2471"/>
                <a:gd name="T109" fmla="*/ 113 h 1985"/>
                <a:gd name="T110" fmla="*/ 1179 w 2471"/>
                <a:gd name="T111" fmla="*/ 177 h 1985"/>
                <a:gd name="T112" fmla="*/ 1179 w 2471"/>
                <a:gd name="T113" fmla="*/ 113 h 1985"/>
                <a:gd name="T114" fmla="*/ 1384 w 2471"/>
                <a:gd name="T115" fmla="*/ 7 h 1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71" h="1985">
                  <a:moveTo>
                    <a:pt x="1483" y="17"/>
                  </a:moveTo>
                  <a:lnTo>
                    <a:pt x="1489" y="42"/>
                  </a:lnTo>
                  <a:lnTo>
                    <a:pt x="1489" y="44"/>
                  </a:lnTo>
                  <a:lnTo>
                    <a:pt x="1492" y="48"/>
                  </a:lnTo>
                  <a:lnTo>
                    <a:pt x="1654" y="46"/>
                  </a:lnTo>
                  <a:lnTo>
                    <a:pt x="1688" y="40"/>
                  </a:lnTo>
                  <a:lnTo>
                    <a:pt x="1724" y="73"/>
                  </a:lnTo>
                  <a:lnTo>
                    <a:pt x="1825" y="48"/>
                  </a:lnTo>
                  <a:lnTo>
                    <a:pt x="1833" y="40"/>
                  </a:lnTo>
                  <a:lnTo>
                    <a:pt x="1881" y="34"/>
                  </a:lnTo>
                  <a:lnTo>
                    <a:pt x="1933" y="34"/>
                  </a:lnTo>
                  <a:lnTo>
                    <a:pt x="2176" y="48"/>
                  </a:lnTo>
                  <a:lnTo>
                    <a:pt x="2243" y="32"/>
                  </a:lnTo>
                  <a:lnTo>
                    <a:pt x="2463" y="48"/>
                  </a:lnTo>
                  <a:lnTo>
                    <a:pt x="2470" y="74"/>
                  </a:lnTo>
                  <a:lnTo>
                    <a:pt x="2470" y="80"/>
                  </a:lnTo>
                  <a:lnTo>
                    <a:pt x="2432" y="80"/>
                  </a:lnTo>
                  <a:lnTo>
                    <a:pt x="2424" y="73"/>
                  </a:lnTo>
                  <a:lnTo>
                    <a:pt x="2384" y="80"/>
                  </a:lnTo>
                  <a:lnTo>
                    <a:pt x="2382" y="107"/>
                  </a:lnTo>
                  <a:lnTo>
                    <a:pt x="2382" y="111"/>
                  </a:lnTo>
                  <a:lnTo>
                    <a:pt x="2417" y="113"/>
                  </a:lnTo>
                  <a:lnTo>
                    <a:pt x="2422" y="125"/>
                  </a:lnTo>
                  <a:lnTo>
                    <a:pt x="2407" y="160"/>
                  </a:lnTo>
                  <a:lnTo>
                    <a:pt x="2415" y="173"/>
                  </a:lnTo>
                  <a:lnTo>
                    <a:pt x="2388" y="192"/>
                  </a:lnTo>
                  <a:lnTo>
                    <a:pt x="2376" y="198"/>
                  </a:lnTo>
                  <a:lnTo>
                    <a:pt x="2359" y="175"/>
                  </a:lnTo>
                  <a:lnTo>
                    <a:pt x="2338" y="191"/>
                  </a:lnTo>
                  <a:lnTo>
                    <a:pt x="2361" y="200"/>
                  </a:lnTo>
                  <a:lnTo>
                    <a:pt x="2374" y="214"/>
                  </a:lnTo>
                  <a:lnTo>
                    <a:pt x="2374" y="237"/>
                  </a:lnTo>
                  <a:lnTo>
                    <a:pt x="2378" y="240"/>
                  </a:lnTo>
                  <a:lnTo>
                    <a:pt x="2405" y="246"/>
                  </a:lnTo>
                  <a:lnTo>
                    <a:pt x="2409" y="281"/>
                  </a:lnTo>
                  <a:lnTo>
                    <a:pt x="2422" y="287"/>
                  </a:lnTo>
                  <a:lnTo>
                    <a:pt x="2422" y="327"/>
                  </a:lnTo>
                  <a:lnTo>
                    <a:pt x="2372" y="317"/>
                  </a:lnTo>
                  <a:lnTo>
                    <a:pt x="2297" y="256"/>
                  </a:lnTo>
                  <a:lnTo>
                    <a:pt x="2319" y="192"/>
                  </a:lnTo>
                  <a:lnTo>
                    <a:pt x="2289" y="168"/>
                  </a:lnTo>
                  <a:lnTo>
                    <a:pt x="2239" y="168"/>
                  </a:lnTo>
                  <a:lnTo>
                    <a:pt x="2226" y="175"/>
                  </a:lnTo>
                  <a:lnTo>
                    <a:pt x="2224" y="214"/>
                  </a:lnTo>
                  <a:lnTo>
                    <a:pt x="2233" y="215"/>
                  </a:lnTo>
                  <a:lnTo>
                    <a:pt x="2239" y="215"/>
                  </a:lnTo>
                  <a:lnTo>
                    <a:pt x="2239" y="231"/>
                  </a:lnTo>
                  <a:lnTo>
                    <a:pt x="2183" y="231"/>
                  </a:lnTo>
                  <a:lnTo>
                    <a:pt x="2172" y="239"/>
                  </a:lnTo>
                  <a:lnTo>
                    <a:pt x="2122" y="239"/>
                  </a:lnTo>
                  <a:lnTo>
                    <a:pt x="2118" y="281"/>
                  </a:lnTo>
                  <a:lnTo>
                    <a:pt x="2091" y="315"/>
                  </a:lnTo>
                  <a:lnTo>
                    <a:pt x="2089" y="317"/>
                  </a:lnTo>
                  <a:lnTo>
                    <a:pt x="2160" y="319"/>
                  </a:lnTo>
                  <a:lnTo>
                    <a:pt x="2193" y="359"/>
                  </a:lnTo>
                  <a:lnTo>
                    <a:pt x="2206" y="359"/>
                  </a:lnTo>
                  <a:lnTo>
                    <a:pt x="2208" y="319"/>
                  </a:lnTo>
                  <a:lnTo>
                    <a:pt x="2239" y="372"/>
                  </a:lnTo>
                  <a:lnTo>
                    <a:pt x="2314" y="433"/>
                  </a:lnTo>
                  <a:lnTo>
                    <a:pt x="2317" y="437"/>
                  </a:lnTo>
                  <a:lnTo>
                    <a:pt x="2319" y="437"/>
                  </a:lnTo>
                  <a:lnTo>
                    <a:pt x="2297" y="447"/>
                  </a:lnTo>
                  <a:lnTo>
                    <a:pt x="2239" y="397"/>
                  </a:lnTo>
                  <a:lnTo>
                    <a:pt x="2226" y="369"/>
                  </a:lnTo>
                  <a:lnTo>
                    <a:pt x="2226" y="408"/>
                  </a:lnTo>
                  <a:lnTo>
                    <a:pt x="2241" y="431"/>
                  </a:lnTo>
                  <a:lnTo>
                    <a:pt x="2245" y="458"/>
                  </a:lnTo>
                  <a:lnTo>
                    <a:pt x="2256" y="518"/>
                  </a:lnTo>
                  <a:lnTo>
                    <a:pt x="2231" y="550"/>
                  </a:lnTo>
                  <a:lnTo>
                    <a:pt x="2193" y="550"/>
                  </a:lnTo>
                  <a:lnTo>
                    <a:pt x="2187" y="573"/>
                  </a:lnTo>
                  <a:lnTo>
                    <a:pt x="2185" y="595"/>
                  </a:lnTo>
                  <a:lnTo>
                    <a:pt x="2183" y="596"/>
                  </a:lnTo>
                  <a:lnTo>
                    <a:pt x="2256" y="668"/>
                  </a:lnTo>
                  <a:lnTo>
                    <a:pt x="2226" y="693"/>
                  </a:lnTo>
                  <a:lnTo>
                    <a:pt x="2206" y="674"/>
                  </a:lnTo>
                  <a:lnTo>
                    <a:pt x="2195" y="649"/>
                  </a:lnTo>
                  <a:lnTo>
                    <a:pt x="2189" y="643"/>
                  </a:lnTo>
                  <a:lnTo>
                    <a:pt x="2162" y="638"/>
                  </a:lnTo>
                  <a:lnTo>
                    <a:pt x="2145" y="614"/>
                  </a:lnTo>
                  <a:lnTo>
                    <a:pt x="2122" y="628"/>
                  </a:lnTo>
                  <a:lnTo>
                    <a:pt x="2112" y="614"/>
                  </a:lnTo>
                  <a:lnTo>
                    <a:pt x="2112" y="608"/>
                  </a:lnTo>
                  <a:lnTo>
                    <a:pt x="2097" y="600"/>
                  </a:lnTo>
                  <a:lnTo>
                    <a:pt x="2089" y="598"/>
                  </a:lnTo>
                  <a:lnTo>
                    <a:pt x="2072" y="628"/>
                  </a:lnTo>
                  <a:lnTo>
                    <a:pt x="2072" y="643"/>
                  </a:lnTo>
                  <a:lnTo>
                    <a:pt x="2093" y="651"/>
                  </a:lnTo>
                  <a:lnTo>
                    <a:pt x="2143" y="653"/>
                  </a:lnTo>
                  <a:lnTo>
                    <a:pt x="2143" y="676"/>
                  </a:lnTo>
                  <a:lnTo>
                    <a:pt x="2122" y="676"/>
                  </a:lnTo>
                  <a:lnTo>
                    <a:pt x="2120" y="703"/>
                  </a:lnTo>
                  <a:lnTo>
                    <a:pt x="2120" y="707"/>
                  </a:lnTo>
                  <a:lnTo>
                    <a:pt x="2147" y="711"/>
                  </a:lnTo>
                  <a:lnTo>
                    <a:pt x="2189" y="761"/>
                  </a:lnTo>
                  <a:lnTo>
                    <a:pt x="2191" y="762"/>
                  </a:lnTo>
                  <a:lnTo>
                    <a:pt x="2170" y="766"/>
                  </a:lnTo>
                  <a:lnTo>
                    <a:pt x="2191" y="787"/>
                  </a:lnTo>
                  <a:lnTo>
                    <a:pt x="2168" y="907"/>
                  </a:lnTo>
                  <a:lnTo>
                    <a:pt x="2089" y="948"/>
                  </a:lnTo>
                  <a:lnTo>
                    <a:pt x="2074" y="934"/>
                  </a:lnTo>
                  <a:lnTo>
                    <a:pt x="2072" y="932"/>
                  </a:lnTo>
                  <a:lnTo>
                    <a:pt x="2064" y="946"/>
                  </a:lnTo>
                  <a:lnTo>
                    <a:pt x="2087" y="973"/>
                  </a:lnTo>
                  <a:lnTo>
                    <a:pt x="2074" y="1001"/>
                  </a:lnTo>
                  <a:lnTo>
                    <a:pt x="2066" y="1001"/>
                  </a:lnTo>
                  <a:lnTo>
                    <a:pt x="2057" y="996"/>
                  </a:lnTo>
                  <a:lnTo>
                    <a:pt x="2064" y="955"/>
                  </a:lnTo>
                  <a:lnTo>
                    <a:pt x="2057" y="948"/>
                  </a:lnTo>
                  <a:lnTo>
                    <a:pt x="2018" y="948"/>
                  </a:lnTo>
                  <a:lnTo>
                    <a:pt x="2014" y="953"/>
                  </a:lnTo>
                  <a:lnTo>
                    <a:pt x="2009" y="1003"/>
                  </a:lnTo>
                  <a:lnTo>
                    <a:pt x="2072" y="1076"/>
                  </a:lnTo>
                  <a:lnTo>
                    <a:pt x="2072" y="1131"/>
                  </a:lnTo>
                  <a:lnTo>
                    <a:pt x="2024" y="1164"/>
                  </a:lnTo>
                  <a:lnTo>
                    <a:pt x="1985" y="1131"/>
                  </a:lnTo>
                  <a:lnTo>
                    <a:pt x="1979" y="1117"/>
                  </a:lnTo>
                  <a:lnTo>
                    <a:pt x="1967" y="1116"/>
                  </a:lnTo>
                  <a:lnTo>
                    <a:pt x="1962" y="1116"/>
                  </a:lnTo>
                  <a:lnTo>
                    <a:pt x="1931" y="1078"/>
                  </a:lnTo>
                  <a:lnTo>
                    <a:pt x="1931" y="1113"/>
                  </a:lnTo>
                  <a:lnTo>
                    <a:pt x="1937" y="1171"/>
                  </a:lnTo>
                  <a:lnTo>
                    <a:pt x="1937" y="1187"/>
                  </a:lnTo>
                  <a:lnTo>
                    <a:pt x="1991" y="1238"/>
                  </a:lnTo>
                  <a:lnTo>
                    <a:pt x="2014" y="1250"/>
                  </a:lnTo>
                  <a:lnTo>
                    <a:pt x="2022" y="1300"/>
                  </a:lnTo>
                  <a:lnTo>
                    <a:pt x="2024" y="1306"/>
                  </a:lnTo>
                  <a:lnTo>
                    <a:pt x="2014" y="1308"/>
                  </a:lnTo>
                  <a:lnTo>
                    <a:pt x="2009" y="1308"/>
                  </a:lnTo>
                  <a:lnTo>
                    <a:pt x="1960" y="1229"/>
                  </a:lnTo>
                  <a:lnTo>
                    <a:pt x="1929" y="1187"/>
                  </a:lnTo>
                  <a:lnTo>
                    <a:pt x="1891" y="1164"/>
                  </a:lnTo>
                  <a:lnTo>
                    <a:pt x="1887" y="1095"/>
                  </a:lnTo>
                  <a:lnTo>
                    <a:pt x="1881" y="1074"/>
                  </a:lnTo>
                  <a:lnTo>
                    <a:pt x="1881" y="1053"/>
                  </a:lnTo>
                  <a:lnTo>
                    <a:pt x="1833" y="1051"/>
                  </a:lnTo>
                  <a:lnTo>
                    <a:pt x="1787" y="975"/>
                  </a:lnTo>
                  <a:lnTo>
                    <a:pt x="1756" y="957"/>
                  </a:lnTo>
                  <a:lnTo>
                    <a:pt x="1735" y="967"/>
                  </a:lnTo>
                  <a:lnTo>
                    <a:pt x="1669" y="1009"/>
                  </a:lnTo>
                  <a:lnTo>
                    <a:pt x="1609" y="1076"/>
                  </a:lnTo>
                  <a:lnTo>
                    <a:pt x="1573" y="1200"/>
                  </a:lnTo>
                  <a:lnTo>
                    <a:pt x="1563" y="1223"/>
                  </a:lnTo>
                  <a:lnTo>
                    <a:pt x="1563" y="1225"/>
                  </a:lnTo>
                  <a:lnTo>
                    <a:pt x="1542" y="1202"/>
                  </a:lnTo>
                  <a:lnTo>
                    <a:pt x="1531" y="1185"/>
                  </a:lnTo>
                  <a:lnTo>
                    <a:pt x="1529" y="1158"/>
                  </a:lnTo>
                  <a:lnTo>
                    <a:pt x="1483" y="1076"/>
                  </a:lnTo>
                  <a:lnTo>
                    <a:pt x="1481" y="1032"/>
                  </a:lnTo>
                  <a:lnTo>
                    <a:pt x="1452" y="990"/>
                  </a:lnTo>
                  <a:lnTo>
                    <a:pt x="1444" y="990"/>
                  </a:lnTo>
                  <a:lnTo>
                    <a:pt x="1431" y="996"/>
                  </a:lnTo>
                  <a:lnTo>
                    <a:pt x="1425" y="996"/>
                  </a:lnTo>
                  <a:lnTo>
                    <a:pt x="1340" y="925"/>
                  </a:lnTo>
                  <a:lnTo>
                    <a:pt x="1265" y="932"/>
                  </a:lnTo>
                  <a:lnTo>
                    <a:pt x="1171" y="907"/>
                  </a:lnTo>
                  <a:lnTo>
                    <a:pt x="1131" y="915"/>
                  </a:lnTo>
                  <a:lnTo>
                    <a:pt x="1053" y="845"/>
                  </a:lnTo>
                  <a:lnTo>
                    <a:pt x="1020" y="869"/>
                  </a:lnTo>
                  <a:lnTo>
                    <a:pt x="1037" y="909"/>
                  </a:lnTo>
                  <a:lnTo>
                    <a:pt x="1098" y="925"/>
                  </a:lnTo>
                  <a:lnTo>
                    <a:pt x="1098" y="946"/>
                  </a:lnTo>
                  <a:lnTo>
                    <a:pt x="1113" y="953"/>
                  </a:lnTo>
                  <a:lnTo>
                    <a:pt x="1129" y="953"/>
                  </a:lnTo>
                  <a:lnTo>
                    <a:pt x="1171" y="925"/>
                  </a:lnTo>
                  <a:lnTo>
                    <a:pt x="1180" y="950"/>
                  </a:lnTo>
                  <a:lnTo>
                    <a:pt x="1225" y="971"/>
                  </a:lnTo>
                  <a:lnTo>
                    <a:pt x="1225" y="1017"/>
                  </a:lnTo>
                  <a:lnTo>
                    <a:pt x="1211" y="1036"/>
                  </a:lnTo>
                  <a:lnTo>
                    <a:pt x="1211" y="1044"/>
                  </a:lnTo>
                  <a:lnTo>
                    <a:pt x="1037" y="1146"/>
                  </a:lnTo>
                  <a:lnTo>
                    <a:pt x="1005" y="1146"/>
                  </a:lnTo>
                  <a:lnTo>
                    <a:pt x="986" y="1103"/>
                  </a:lnTo>
                  <a:lnTo>
                    <a:pt x="895" y="982"/>
                  </a:lnTo>
                  <a:lnTo>
                    <a:pt x="865" y="953"/>
                  </a:lnTo>
                  <a:lnTo>
                    <a:pt x="855" y="950"/>
                  </a:lnTo>
                  <a:lnTo>
                    <a:pt x="807" y="894"/>
                  </a:lnTo>
                  <a:lnTo>
                    <a:pt x="807" y="902"/>
                  </a:lnTo>
                  <a:lnTo>
                    <a:pt x="828" y="957"/>
                  </a:lnTo>
                  <a:lnTo>
                    <a:pt x="865" y="1009"/>
                  </a:lnTo>
                  <a:lnTo>
                    <a:pt x="869" y="1013"/>
                  </a:lnTo>
                  <a:lnTo>
                    <a:pt x="869" y="1044"/>
                  </a:lnTo>
                  <a:lnTo>
                    <a:pt x="984" y="1156"/>
                  </a:lnTo>
                  <a:lnTo>
                    <a:pt x="1020" y="1187"/>
                  </a:lnTo>
                  <a:lnTo>
                    <a:pt x="1045" y="1185"/>
                  </a:lnTo>
                  <a:lnTo>
                    <a:pt x="1100" y="1164"/>
                  </a:lnTo>
                  <a:lnTo>
                    <a:pt x="1123" y="1164"/>
                  </a:lnTo>
                  <a:lnTo>
                    <a:pt x="1121" y="1175"/>
                  </a:lnTo>
                  <a:lnTo>
                    <a:pt x="1083" y="1244"/>
                  </a:lnTo>
                  <a:lnTo>
                    <a:pt x="1076" y="1284"/>
                  </a:lnTo>
                  <a:lnTo>
                    <a:pt x="947" y="1435"/>
                  </a:lnTo>
                  <a:lnTo>
                    <a:pt x="949" y="1523"/>
                  </a:lnTo>
                  <a:lnTo>
                    <a:pt x="959" y="1585"/>
                  </a:lnTo>
                  <a:lnTo>
                    <a:pt x="959" y="1596"/>
                  </a:lnTo>
                  <a:lnTo>
                    <a:pt x="965" y="1630"/>
                  </a:lnTo>
                  <a:lnTo>
                    <a:pt x="965" y="1634"/>
                  </a:lnTo>
                  <a:lnTo>
                    <a:pt x="869" y="1707"/>
                  </a:lnTo>
                  <a:lnTo>
                    <a:pt x="863" y="1760"/>
                  </a:lnTo>
                  <a:lnTo>
                    <a:pt x="859" y="1782"/>
                  </a:lnTo>
                  <a:lnTo>
                    <a:pt x="859" y="1787"/>
                  </a:lnTo>
                  <a:lnTo>
                    <a:pt x="821" y="1808"/>
                  </a:lnTo>
                  <a:lnTo>
                    <a:pt x="733" y="1944"/>
                  </a:lnTo>
                  <a:lnTo>
                    <a:pt x="687" y="1984"/>
                  </a:lnTo>
                  <a:lnTo>
                    <a:pt x="597" y="1984"/>
                  </a:lnTo>
                  <a:lnTo>
                    <a:pt x="578" y="1909"/>
                  </a:lnTo>
                  <a:lnTo>
                    <a:pt x="528" y="1772"/>
                  </a:lnTo>
                  <a:lnTo>
                    <a:pt x="493" y="1703"/>
                  </a:lnTo>
                  <a:lnTo>
                    <a:pt x="503" y="1593"/>
                  </a:lnTo>
                  <a:lnTo>
                    <a:pt x="509" y="1575"/>
                  </a:lnTo>
                  <a:lnTo>
                    <a:pt x="509" y="1571"/>
                  </a:lnTo>
                  <a:lnTo>
                    <a:pt x="493" y="1562"/>
                  </a:lnTo>
                  <a:lnTo>
                    <a:pt x="493" y="1504"/>
                  </a:lnTo>
                  <a:lnTo>
                    <a:pt x="423" y="1410"/>
                  </a:lnTo>
                  <a:lnTo>
                    <a:pt x="446" y="1354"/>
                  </a:lnTo>
                  <a:lnTo>
                    <a:pt x="416" y="1317"/>
                  </a:lnTo>
                  <a:lnTo>
                    <a:pt x="358" y="1315"/>
                  </a:lnTo>
                  <a:lnTo>
                    <a:pt x="318" y="1275"/>
                  </a:lnTo>
                  <a:lnTo>
                    <a:pt x="293" y="1284"/>
                  </a:lnTo>
                  <a:lnTo>
                    <a:pt x="277" y="1308"/>
                  </a:lnTo>
                  <a:lnTo>
                    <a:pt x="119" y="1315"/>
                  </a:lnTo>
                  <a:lnTo>
                    <a:pt x="56" y="1267"/>
                  </a:lnTo>
                  <a:lnTo>
                    <a:pt x="21" y="1190"/>
                  </a:lnTo>
                  <a:lnTo>
                    <a:pt x="0" y="1164"/>
                  </a:lnTo>
                  <a:lnTo>
                    <a:pt x="8" y="1105"/>
                  </a:lnTo>
                  <a:lnTo>
                    <a:pt x="0" y="1024"/>
                  </a:lnTo>
                  <a:lnTo>
                    <a:pt x="54" y="919"/>
                  </a:lnTo>
                  <a:lnTo>
                    <a:pt x="60" y="915"/>
                  </a:lnTo>
                  <a:lnTo>
                    <a:pt x="100" y="909"/>
                  </a:lnTo>
                  <a:lnTo>
                    <a:pt x="106" y="900"/>
                  </a:lnTo>
                  <a:lnTo>
                    <a:pt x="119" y="832"/>
                  </a:lnTo>
                  <a:lnTo>
                    <a:pt x="136" y="816"/>
                  </a:lnTo>
                  <a:lnTo>
                    <a:pt x="176" y="789"/>
                  </a:lnTo>
                  <a:lnTo>
                    <a:pt x="247" y="789"/>
                  </a:lnTo>
                  <a:lnTo>
                    <a:pt x="275" y="774"/>
                  </a:lnTo>
                  <a:lnTo>
                    <a:pt x="297" y="770"/>
                  </a:lnTo>
                  <a:lnTo>
                    <a:pt x="373" y="757"/>
                  </a:lnTo>
                  <a:lnTo>
                    <a:pt x="427" y="761"/>
                  </a:lnTo>
                  <a:lnTo>
                    <a:pt x="441" y="764"/>
                  </a:lnTo>
                  <a:lnTo>
                    <a:pt x="444" y="764"/>
                  </a:lnTo>
                  <a:lnTo>
                    <a:pt x="452" y="786"/>
                  </a:lnTo>
                  <a:lnTo>
                    <a:pt x="462" y="828"/>
                  </a:lnTo>
                  <a:lnTo>
                    <a:pt x="503" y="847"/>
                  </a:lnTo>
                  <a:lnTo>
                    <a:pt x="518" y="869"/>
                  </a:lnTo>
                  <a:lnTo>
                    <a:pt x="597" y="853"/>
                  </a:lnTo>
                  <a:lnTo>
                    <a:pt x="599" y="824"/>
                  </a:lnTo>
                  <a:lnTo>
                    <a:pt x="605" y="814"/>
                  </a:lnTo>
                  <a:lnTo>
                    <a:pt x="685" y="853"/>
                  </a:lnTo>
                  <a:lnTo>
                    <a:pt x="714" y="847"/>
                  </a:lnTo>
                  <a:lnTo>
                    <a:pt x="716" y="845"/>
                  </a:lnTo>
                  <a:lnTo>
                    <a:pt x="718" y="868"/>
                  </a:lnTo>
                  <a:lnTo>
                    <a:pt x="727" y="869"/>
                  </a:lnTo>
                  <a:lnTo>
                    <a:pt x="733" y="869"/>
                  </a:lnTo>
                  <a:lnTo>
                    <a:pt x="733" y="882"/>
                  </a:lnTo>
                  <a:lnTo>
                    <a:pt x="739" y="882"/>
                  </a:lnTo>
                  <a:lnTo>
                    <a:pt x="813" y="845"/>
                  </a:lnTo>
                  <a:lnTo>
                    <a:pt x="821" y="782"/>
                  </a:lnTo>
                  <a:lnTo>
                    <a:pt x="821" y="751"/>
                  </a:lnTo>
                  <a:lnTo>
                    <a:pt x="811" y="751"/>
                  </a:lnTo>
                  <a:lnTo>
                    <a:pt x="768" y="764"/>
                  </a:lnTo>
                  <a:lnTo>
                    <a:pt x="687" y="749"/>
                  </a:lnTo>
                  <a:lnTo>
                    <a:pt x="672" y="736"/>
                  </a:lnTo>
                  <a:lnTo>
                    <a:pt x="670" y="709"/>
                  </a:lnTo>
                  <a:lnTo>
                    <a:pt x="685" y="684"/>
                  </a:lnTo>
                  <a:lnTo>
                    <a:pt x="685" y="678"/>
                  </a:lnTo>
                  <a:lnTo>
                    <a:pt x="745" y="666"/>
                  </a:lnTo>
                  <a:lnTo>
                    <a:pt x="805" y="645"/>
                  </a:lnTo>
                  <a:lnTo>
                    <a:pt x="859" y="668"/>
                  </a:lnTo>
                  <a:lnTo>
                    <a:pt x="905" y="655"/>
                  </a:lnTo>
                  <a:lnTo>
                    <a:pt x="907" y="655"/>
                  </a:lnTo>
                  <a:lnTo>
                    <a:pt x="907" y="649"/>
                  </a:lnTo>
                  <a:lnTo>
                    <a:pt x="901" y="640"/>
                  </a:lnTo>
                  <a:lnTo>
                    <a:pt x="867" y="636"/>
                  </a:lnTo>
                  <a:lnTo>
                    <a:pt x="822" y="608"/>
                  </a:lnTo>
                  <a:lnTo>
                    <a:pt x="819" y="598"/>
                  </a:lnTo>
                  <a:lnTo>
                    <a:pt x="813" y="598"/>
                  </a:lnTo>
                  <a:lnTo>
                    <a:pt x="803" y="614"/>
                  </a:lnTo>
                  <a:lnTo>
                    <a:pt x="760" y="612"/>
                  </a:lnTo>
                  <a:lnTo>
                    <a:pt x="735" y="598"/>
                  </a:lnTo>
                  <a:lnTo>
                    <a:pt x="726" y="598"/>
                  </a:lnTo>
                  <a:lnTo>
                    <a:pt x="683" y="642"/>
                  </a:lnTo>
                  <a:lnTo>
                    <a:pt x="678" y="676"/>
                  </a:lnTo>
                  <a:lnTo>
                    <a:pt x="672" y="676"/>
                  </a:lnTo>
                  <a:lnTo>
                    <a:pt x="668" y="680"/>
                  </a:lnTo>
                  <a:lnTo>
                    <a:pt x="668" y="686"/>
                  </a:lnTo>
                  <a:lnTo>
                    <a:pt x="633" y="707"/>
                  </a:lnTo>
                  <a:lnTo>
                    <a:pt x="630" y="711"/>
                  </a:lnTo>
                  <a:lnTo>
                    <a:pt x="630" y="757"/>
                  </a:lnTo>
                  <a:lnTo>
                    <a:pt x="605" y="757"/>
                  </a:lnTo>
                  <a:lnTo>
                    <a:pt x="605" y="732"/>
                  </a:lnTo>
                  <a:lnTo>
                    <a:pt x="557" y="668"/>
                  </a:lnTo>
                  <a:lnTo>
                    <a:pt x="503" y="638"/>
                  </a:lnTo>
                  <a:lnTo>
                    <a:pt x="470" y="638"/>
                  </a:lnTo>
                  <a:lnTo>
                    <a:pt x="468" y="640"/>
                  </a:lnTo>
                  <a:lnTo>
                    <a:pt x="468" y="643"/>
                  </a:lnTo>
                  <a:lnTo>
                    <a:pt x="555" y="691"/>
                  </a:lnTo>
                  <a:lnTo>
                    <a:pt x="555" y="699"/>
                  </a:lnTo>
                  <a:lnTo>
                    <a:pt x="545" y="714"/>
                  </a:lnTo>
                  <a:lnTo>
                    <a:pt x="518" y="747"/>
                  </a:lnTo>
                  <a:lnTo>
                    <a:pt x="516" y="709"/>
                  </a:lnTo>
                  <a:lnTo>
                    <a:pt x="460" y="676"/>
                  </a:lnTo>
                  <a:lnTo>
                    <a:pt x="452" y="676"/>
                  </a:lnTo>
                  <a:lnTo>
                    <a:pt x="408" y="638"/>
                  </a:lnTo>
                  <a:lnTo>
                    <a:pt x="373" y="640"/>
                  </a:lnTo>
                  <a:lnTo>
                    <a:pt x="360" y="645"/>
                  </a:lnTo>
                  <a:lnTo>
                    <a:pt x="295" y="645"/>
                  </a:lnTo>
                  <a:lnTo>
                    <a:pt x="270" y="726"/>
                  </a:lnTo>
                  <a:lnTo>
                    <a:pt x="270" y="734"/>
                  </a:lnTo>
                  <a:lnTo>
                    <a:pt x="224" y="764"/>
                  </a:lnTo>
                  <a:lnTo>
                    <a:pt x="144" y="764"/>
                  </a:lnTo>
                  <a:lnTo>
                    <a:pt x="119" y="724"/>
                  </a:lnTo>
                  <a:lnTo>
                    <a:pt x="144" y="676"/>
                  </a:lnTo>
                  <a:lnTo>
                    <a:pt x="144" y="645"/>
                  </a:lnTo>
                  <a:lnTo>
                    <a:pt x="158" y="630"/>
                  </a:lnTo>
                  <a:lnTo>
                    <a:pt x="208" y="632"/>
                  </a:lnTo>
                  <a:lnTo>
                    <a:pt x="245" y="645"/>
                  </a:lnTo>
                  <a:lnTo>
                    <a:pt x="247" y="598"/>
                  </a:lnTo>
                  <a:lnTo>
                    <a:pt x="208" y="560"/>
                  </a:lnTo>
                  <a:lnTo>
                    <a:pt x="218" y="552"/>
                  </a:lnTo>
                  <a:lnTo>
                    <a:pt x="274" y="533"/>
                  </a:lnTo>
                  <a:lnTo>
                    <a:pt x="306" y="512"/>
                  </a:lnTo>
                  <a:lnTo>
                    <a:pt x="375" y="472"/>
                  </a:lnTo>
                  <a:lnTo>
                    <a:pt x="406" y="447"/>
                  </a:lnTo>
                  <a:lnTo>
                    <a:pt x="406" y="406"/>
                  </a:lnTo>
                  <a:lnTo>
                    <a:pt x="414" y="399"/>
                  </a:lnTo>
                  <a:lnTo>
                    <a:pt x="416" y="399"/>
                  </a:lnTo>
                  <a:lnTo>
                    <a:pt x="421" y="405"/>
                  </a:lnTo>
                  <a:lnTo>
                    <a:pt x="421" y="445"/>
                  </a:lnTo>
                  <a:lnTo>
                    <a:pt x="499" y="477"/>
                  </a:lnTo>
                  <a:lnTo>
                    <a:pt x="518" y="468"/>
                  </a:lnTo>
                  <a:lnTo>
                    <a:pt x="572" y="431"/>
                  </a:lnTo>
                  <a:lnTo>
                    <a:pt x="574" y="412"/>
                  </a:lnTo>
                  <a:lnTo>
                    <a:pt x="574" y="406"/>
                  </a:lnTo>
                  <a:lnTo>
                    <a:pt x="603" y="399"/>
                  </a:lnTo>
                  <a:lnTo>
                    <a:pt x="610" y="389"/>
                  </a:lnTo>
                  <a:lnTo>
                    <a:pt x="620" y="369"/>
                  </a:lnTo>
                  <a:lnTo>
                    <a:pt x="633" y="363"/>
                  </a:lnTo>
                  <a:lnTo>
                    <a:pt x="603" y="363"/>
                  </a:lnTo>
                  <a:lnTo>
                    <a:pt x="585" y="367"/>
                  </a:lnTo>
                  <a:lnTo>
                    <a:pt x="582" y="367"/>
                  </a:lnTo>
                  <a:lnTo>
                    <a:pt x="551" y="321"/>
                  </a:lnTo>
                  <a:lnTo>
                    <a:pt x="584" y="290"/>
                  </a:lnTo>
                  <a:lnTo>
                    <a:pt x="589" y="287"/>
                  </a:lnTo>
                  <a:lnTo>
                    <a:pt x="597" y="279"/>
                  </a:lnTo>
                  <a:lnTo>
                    <a:pt x="582" y="271"/>
                  </a:lnTo>
                  <a:lnTo>
                    <a:pt x="511" y="319"/>
                  </a:lnTo>
                  <a:lnTo>
                    <a:pt x="534" y="367"/>
                  </a:lnTo>
                  <a:lnTo>
                    <a:pt x="516" y="376"/>
                  </a:lnTo>
                  <a:lnTo>
                    <a:pt x="516" y="391"/>
                  </a:lnTo>
                  <a:lnTo>
                    <a:pt x="503" y="397"/>
                  </a:lnTo>
                  <a:lnTo>
                    <a:pt x="503" y="408"/>
                  </a:lnTo>
                  <a:lnTo>
                    <a:pt x="509" y="424"/>
                  </a:lnTo>
                  <a:lnTo>
                    <a:pt x="509" y="429"/>
                  </a:lnTo>
                  <a:lnTo>
                    <a:pt x="470" y="429"/>
                  </a:lnTo>
                  <a:lnTo>
                    <a:pt x="462" y="399"/>
                  </a:lnTo>
                  <a:lnTo>
                    <a:pt x="421" y="374"/>
                  </a:lnTo>
                  <a:lnTo>
                    <a:pt x="375" y="399"/>
                  </a:lnTo>
                  <a:lnTo>
                    <a:pt x="358" y="367"/>
                  </a:lnTo>
                  <a:lnTo>
                    <a:pt x="366" y="315"/>
                  </a:lnTo>
                  <a:lnTo>
                    <a:pt x="366" y="311"/>
                  </a:lnTo>
                  <a:lnTo>
                    <a:pt x="454" y="279"/>
                  </a:lnTo>
                  <a:lnTo>
                    <a:pt x="514" y="194"/>
                  </a:lnTo>
                  <a:lnTo>
                    <a:pt x="543" y="179"/>
                  </a:lnTo>
                  <a:lnTo>
                    <a:pt x="605" y="152"/>
                  </a:lnTo>
                  <a:lnTo>
                    <a:pt x="643" y="166"/>
                  </a:lnTo>
                  <a:lnTo>
                    <a:pt x="647" y="191"/>
                  </a:lnTo>
                  <a:lnTo>
                    <a:pt x="745" y="192"/>
                  </a:lnTo>
                  <a:lnTo>
                    <a:pt x="773" y="200"/>
                  </a:lnTo>
                  <a:lnTo>
                    <a:pt x="803" y="237"/>
                  </a:lnTo>
                  <a:lnTo>
                    <a:pt x="803" y="239"/>
                  </a:lnTo>
                  <a:lnTo>
                    <a:pt x="756" y="246"/>
                  </a:lnTo>
                  <a:lnTo>
                    <a:pt x="720" y="246"/>
                  </a:lnTo>
                  <a:lnTo>
                    <a:pt x="720" y="252"/>
                  </a:lnTo>
                  <a:lnTo>
                    <a:pt x="733" y="279"/>
                  </a:lnTo>
                  <a:lnTo>
                    <a:pt x="760" y="271"/>
                  </a:lnTo>
                  <a:lnTo>
                    <a:pt x="799" y="279"/>
                  </a:lnTo>
                  <a:lnTo>
                    <a:pt x="803" y="279"/>
                  </a:lnTo>
                  <a:lnTo>
                    <a:pt x="805" y="246"/>
                  </a:lnTo>
                  <a:lnTo>
                    <a:pt x="957" y="189"/>
                  </a:lnTo>
                  <a:lnTo>
                    <a:pt x="1005" y="175"/>
                  </a:lnTo>
                  <a:lnTo>
                    <a:pt x="1020" y="160"/>
                  </a:lnTo>
                  <a:lnTo>
                    <a:pt x="1080" y="189"/>
                  </a:lnTo>
                  <a:lnTo>
                    <a:pt x="1081" y="191"/>
                  </a:lnTo>
                  <a:lnTo>
                    <a:pt x="1081" y="183"/>
                  </a:lnTo>
                  <a:lnTo>
                    <a:pt x="1068" y="150"/>
                  </a:lnTo>
                  <a:lnTo>
                    <a:pt x="1068" y="113"/>
                  </a:lnTo>
                  <a:lnTo>
                    <a:pt x="1100" y="113"/>
                  </a:lnTo>
                  <a:lnTo>
                    <a:pt x="1125" y="152"/>
                  </a:lnTo>
                  <a:lnTo>
                    <a:pt x="1148" y="168"/>
                  </a:lnTo>
                  <a:lnTo>
                    <a:pt x="1161" y="210"/>
                  </a:lnTo>
                  <a:lnTo>
                    <a:pt x="1161" y="212"/>
                  </a:lnTo>
                  <a:lnTo>
                    <a:pt x="1163" y="214"/>
                  </a:lnTo>
                  <a:lnTo>
                    <a:pt x="1179" y="177"/>
                  </a:lnTo>
                  <a:lnTo>
                    <a:pt x="1179" y="173"/>
                  </a:lnTo>
                  <a:lnTo>
                    <a:pt x="1131" y="125"/>
                  </a:lnTo>
                  <a:lnTo>
                    <a:pt x="1131" y="113"/>
                  </a:lnTo>
                  <a:lnTo>
                    <a:pt x="1163" y="113"/>
                  </a:lnTo>
                  <a:lnTo>
                    <a:pt x="1163" y="124"/>
                  </a:lnTo>
                  <a:lnTo>
                    <a:pt x="1165" y="125"/>
                  </a:lnTo>
                  <a:lnTo>
                    <a:pt x="1179" y="113"/>
                  </a:lnTo>
                  <a:lnTo>
                    <a:pt x="1179" y="73"/>
                  </a:lnTo>
                  <a:lnTo>
                    <a:pt x="1221" y="73"/>
                  </a:lnTo>
                  <a:lnTo>
                    <a:pt x="1261" y="48"/>
                  </a:lnTo>
                  <a:lnTo>
                    <a:pt x="1338" y="32"/>
                  </a:lnTo>
                  <a:lnTo>
                    <a:pt x="1342" y="7"/>
                  </a:lnTo>
                  <a:lnTo>
                    <a:pt x="1365" y="0"/>
                  </a:lnTo>
                  <a:lnTo>
                    <a:pt x="1384" y="7"/>
                  </a:lnTo>
                  <a:lnTo>
                    <a:pt x="1483" y="17"/>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Freeform 7">
              <a:extLst>
                <a:ext uri="{FF2B5EF4-FFF2-40B4-BE49-F238E27FC236}">
                  <a16:creationId xmlns:a16="http://schemas.microsoft.com/office/drawing/2014/main" id="{953F4F8C-1ED3-8B44-BCD9-4141255F8A57}"/>
                </a:ext>
              </a:extLst>
            </p:cNvPr>
            <p:cNvSpPr>
              <a:spLocks/>
            </p:cNvSpPr>
            <p:nvPr/>
          </p:nvSpPr>
          <p:spPr bwMode="auto">
            <a:xfrm>
              <a:off x="1310" y="1514"/>
              <a:ext cx="87" cy="41"/>
            </a:xfrm>
            <a:custGeom>
              <a:avLst/>
              <a:gdLst>
                <a:gd name="T0" fmla="*/ 86 w 87"/>
                <a:gd name="T1" fmla="*/ 1 h 41"/>
                <a:gd name="T2" fmla="*/ 86 w 87"/>
                <a:gd name="T3" fmla="*/ 21 h 41"/>
                <a:gd name="T4" fmla="*/ 16 w 87"/>
                <a:gd name="T5" fmla="*/ 40 h 41"/>
                <a:gd name="T6" fmla="*/ 0 w 87"/>
                <a:gd name="T7" fmla="*/ 21 h 41"/>
                <a:gd name="T8" fmla="*/ 21 w 87"/>
                <a:gd name="T9" fmla="*/ 0 h 41"/>
                <a:gd name="T10" fmla="*/ 40 w 87"/>
                <a:gd name="T11" fmla="*/ 6 h 41"/>
                <a:gd name="T12" fmla="*/ 86 w 87"/>
                <a:gd name="T13" fmla="*/ 1 h 41"/>
              </a:gdLst>
              <a:ahLst/>
              <a:cxnLst>
                <a:cxn ang="0">
                  <a:pos x="T0" y="T1"/>
                </a:cxn>
                <a:cxn ang="0">
                  <a:pos x="T2" y="T3"/>
                </a:cxn>
                <a:cxn ang="0">
                  <a:pos x="T4" y="T5"/>
                </a:cxn>
                <a:cxn ang="0">
                  <a:pos x="T6" y="T7"/>
                </a:cxn>
                <a:cxn ang="0">
                  <a:pos x="T8" y="T9"/>
                </a:cxn>
                <a:cxn ang="0">
                  <a:pos x="T10" y="T11"/>
                </a:cxn>
                <a:cxn ang="0">
                  <a:pos x="T12" y="T13"/>
                </a:cxn>
              </a:cxnLst>
              <a:rect l="0" t="0" r="r" b="b"/>
              <a:pathLst>
                <a:path w="87" h="41">
                  <a:moveTo>
                    <a:pt x="86" y="1"/>
                  </a:moveTo>
                  <a:lnTo>
                    <a:pt x="86" y="21"/>
                  </a:lnTo>
                  <a:lnTo>
                    <a:pt x="16" y="40"/>
                  </a:lnTo>
                  <a:lnTo>
                    <a:pt x="0" y="21"/>
                  </a:lnTo>
                  <a:lnTo>
                    <a:pt x="21" y="0"/>
                  </a:lnTo>
                  <a:lnTo>
                    <a:pt x="40" y="6"/>
                  </a:lnTo>
                  <a:lnTo>
                    <a:pt x="86" y="1"/>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Freeform 8">
              <a:extLst>
                <a:ext uri="{FF2B5EF4-FFF2-40B4-BE49-F238E27FC236}">
                  <a16:creationId xmlns:a16="http://schemas.microsoft.com/office/drawing/2014/main" id="{C2E31546-78AA-9946-B20E-51FE8B74F948}"/>
                </a:ext>
              </a:extLst>
            </p:cNvPr>
            <p:cNvSpPr>
              <a:spLocks/>
            </p:cNvSpPr>
            <p:nvPr/>
          </p:nvSpPr>
          <p:spPr bwMode="auto">
            <a:xfrm>
              <a:off x="1462" y="1514"/>
              <a:ext cx="39" cy="25"/>
            </a:xfrm>
            <a:custGeom>
              <a:avLst/>
              <a:gdLst>
                <a:gd name="T0" fmla="*/ 14 w 39"/>
                <a:gd name="T1" fmla="*/ 21 h 25"/>
                <a:gd name="T2" fmla="*/ 6 w 39"/>
                <a:gd name="T3" fmla="*/ 24 h 25"/>
                <a:gd name="T4" fmla="*/ 0 w 39"/>
                <a:gd name="T5" fmla="*/ 0 h 25"/>
                <a:gd name="T6" fmla="*/ 38 w 39"/>
                <a:gd name="T7" fmla="*/ 0 h 25"/>
                <a:gd name="T8" fmla="*/ 14 w 39"/>
                <a:gd name="T9" fmla="*/ 21 h 25"/>
              </a:gdLst>
              <a:ahLst/>
              <a:cxnLst>
                <a:cxn ang="0">
                  <a:pos x="T0" y="T1"/>
                </a:cxn>
                <a:cxn ang="0">
                  <a:pos x="T2" y="T3"/>
                </a:cxn>
                <a:cxn ang="0">
                  <a:pos x="T4" y="T5"/>
                </a:cxn>
                <a:cxn ang="0">
                  <a:pos x="T6" y="T7"/>
                </a:cxn>
                <a:cxn ang="0">
                  <a:pos x="T8" y="T9"/>
                </a:cxn>
              </a:cxnLst>
              <a:rect l="0" t="0" r="r" b="b"/>
              <a:pathLst>
                <a:path w="39" h="25">
                  <a:moveTo>
                    <a:pt x="14" y="21"/>
                  </a:moveTo>
                  <a:lnTo>
                    <a:pt x="6" y="24"/>
                  </a:lnTo>
                  <a:lnTo>
                    <a:pt x="0" y="0"/>
                  </a:lnTo>
                  <a:lnTo>
                    <a:pt x="38" y="0"/>
                  </a:lnTo>
                  <a:lnTo>
                    <a:pt x="14" y="21"/>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Freeform 9">
              <a:extLst>
                <a:ext uri="{FF2B5EF4-FFF2-40B4-BE49-F238E27FC236}">
                  <a16:creationId xmlns:a16="http://schemas.microsoft.com/office/drawing/2014/main" id="{48BF9ED1-1A11-8244-9989-1F45E05CAD0B}"/>
                </a:ext>
              </a:extLst>
            </p:cNvPr>
            <p:cNvSpPr>
              <a:spLocks/>
            </p:cNvSpPr>
            <p:nvPr/>
          </p:nvSpPr>
          <p:spPr bwMode="auto">
            <a:xfrm>
              <a:off x="1517" y="1514"/>
              <a:ext cx="137" cy="41"/>
            </a:xfrm>
            <a:custGeom>
              <a:avLst/>
              <a:gdLst>
                <a:gd name="T0" fmla="*/ 47 w 137"/>
                <a:gd name="T1" fmla="*/ 21 h 41"/>
                <a:gd name="T2" fmla="*/ 136 w 137"/>
                <a:gd name="T3" fmla="*/ 21 h 41"/>
                <a:gd name="T4" fmla="*/ 122 w 137"/>
                <a:gd name="T5" fmla="*/ 38 h 41"/>
                <a:gd name="T6" fmla="*/ 15 w 137"/>
                <a:gd name="T7" fmla="*/ 40 h 41"/>
                <a:gd name="T8" fmla="*/ 0 w 137"/>
                <a:gd name="T9" fmla="*/ 19 h 41"/>
                <a:gd name="T10" fmla="*/ 17 w 137"/>
                <a:gd name="T11" fmla="*/ 0 h 41"/>
                <a:gd name="T12" fmla="*/ 44 w 137"/>
                <a:gd name="T13" fmla="*/ 0 h 41"/>
                <a:gd name="T14" fmla="*/ 47 w 137"/>
                <a:gd name="T15" fmla="*/ 2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41">
                  <a:moveTo>
                    <a:pt x="47" y="21"/>
                  </a:moveTo>
                  <a:lnTo>
                    <a:pt x="136" y="21"/>
                  </a:lnTo>
                  <a:lnTo>
                    <a:pt x="122" y="38"/>
                  </a:lnTo>
                  <a:lnTo>
                    <a:pt x="15" y="40"/>
                  </a:lnTo>
                  <a:lnTo>
                    <a:pt x="0" y="19"/>
                  </a:lnTo>
                  <a:lnTo>
                    <a:pt x="17" y="0"/>
                  </a:lnTo>
                  <a:lnTo>
                    <a:pt x="44" y="0"/>
                  </a:lnTo>
                  <a:lnTo>
                    <a:pt x="47" y="21"/>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 name="Freeform 10">
              <a:extLst>
                <a:ext uri="{FF2B5EF4-FFF2-40B4-BE49-F238E27FC236}">
                  <a16:creationId xmlns:a16="http://schemas.microsoft.com/office/drawing/2014/main" id="{301CB599-AB7C-8B45-9B96-E8A327000601}"/>
                </a:ext>
              </a:extLst>
            </p:cNvPr>
            <p:cNvSpPr>
              <a:spLocks/>
            </p:cNvSpPr>
            <p:nvPr/>
          </p:nvSpPr>
          <p:spPr bwMode="auto">
            <a:xfrm>
              <a:off x="1158" y="1539"/>
              <a:ext cx="120" cy="48"/>
            </a:xfrm>
            <a:custGeom>
              <a:avLst/>
              <a:gdLst>
                <a:gd name="T0" fmla="*/ 119 w 120"/>
                <a:gd name="T1" fmla="*/ 20 h 48"/>
                <a:gd name="T2" fmla="*/ 29 w 120"/>
                <a:gd name="T3" fmla="*/ 47 h 48"/>
                <a:gd name="T4" fmla="*/ 2 w 120"/>
                <a:gd name="T5" fmla="*/ 34 h 48"/>
                <a:gd name="T6" fmla="*/ 0 w 120"/>
                <a:gd name="T7" fmla="*/ 34 h 48"/>
                <a:gd name="T8" fmla="*/ 72 w 120"/>
                <a:gd name="T9" fmla="*/ 0 h 48"/>
                <a:gd name="T10" fmla="*/ 119 w 120"/>
                <a:gd name="T11" fmla="*/ 0 h 48"/>
                <a:gd name="T12" fmla="*/ 119 w 120"/>
                <a:gd name="T13" fmla="*/ 20 h 48"/>
              </a:gdLst>
              <a:ahLst/>
              <a:cxnLst>
                <a:cxn ang="0">
                  <a:pos x="T0" y="T1"/>
                </a:cxn>
                <a:cxn ang="0">
                  <a:pos x="T2" y="T3"/>
                </a:cxn>
                <a:cxn ang="0">
                  <a:pos x="T4" y="T5"/>
                </a:cxn>
                <a:cxn ang="0">
                  <a:pos x="T6" y="T7"/>
                </a:cxn>
                <a:cxn ang="0">
                  <a:pos x="T8" y="T9"/>
                </a:cxn>
                <a:cxn ang="0">
                  <a:pos x="T10" y="T11"/>
                </a:cxn>
                <a:cxn ang="0">
                  <a:pos x="T12" y="T13"/>
                </a:cxn>
              </a:cxnLst>
              <a:rect l="0" t="0" r="r" b="b"/>
              <a:pathLst>
                <a:path w="120" h="48">
                  <a:moveTo>
                    <a:pt x="119" y="20"/>
                  </a:moveTo>
                  <a:lnTo>
                    <a:pt x="29" y="47"/>
                  </a:lnTo>
                  <a:lnTo>
                    <a:pt x="2" y="34"/>
                  </a:lnTo>
                  <a:lnTo>
                    <a:pt x="0" y="34"/>
                  </a:lnTo>
                  <a:lnTo>
                    <a:pt x="72" y="0"/>
                  </a:lnTo>
                  <a:lnTo>
                    <a:pt x="119" y="0"/>
                  </a:lnTo>
                  <a:lnTo>
                    <a:pt x="119" y="20"/>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Freeform 11">
              <a:extLst>
                <a:ext uri="{FF2B5EF4-FFF2-40B4-BE49-F238E27FC236}">
                  <a16:creationId xmlns:a16="http://schemas.microsoft.com/office/drawing/2014/main" id="{445E0FBD-2D38-3649-8B7A-F8809E4F6C06}"/>
                </a:ext>
              </a:extLst>
            </p:cNvPr>
            <p:cNvSpPr>
              <a:spLocks/>
            </p:cNvSpPr>
            <p:nvPr/>
          </p:nvSpPr>
          <p:spPr bwMode="auto">
            <a:xfrm>
              <a:off x="1358" y="1546"/>
              <a:ext cx="97" cy="49"/>
            </a:xfrm>
            <a:custGeom>
              <a:avLst/>
              <a:gdLst>
                <a:gd name="T0" fmla="*/ 67 w 97"/>
                <a:gd name="T1" fmla="*/ 41 h 49"/>
                <a:gd name="T2" fmla="*/ 27 w 97"/>
                <a:gd name="T3" fmla="*/ 46 h 49"/>
                <a:gd name="T4" fmla="*/ 16 w 97"/>
                <a:gd name="T5" fmla="*/ 48 h 49"/>
                <a:gd name="T6" fmla="*/ 0 w 97"/>
                <a:gd name="T7" fmla="*/ 28 h 49"/>
                <a:gd name="T8" fmla="*/ 73 w 97"/>
                <a:gd name="T9" fmla="*/ 0 h 49"/>
                <a:gd name="T10" fmla="*/ 96 w 97"/>
                <a:gd name="T11" fmla="*/ 27 h 49"/>
                <a:gd name="T12" fmla="*/ 67 w 97"/>
                <a:gd name="T13" fmla="*/ 41 h 49"/>
              </a:gdLst>
              <a:ahLst/>
              <a:cxnLst>
                <a:cxn ang="0">
                  <a:pos x="T0" y="T1"/>
                </a:cxn>
                <a:cxn ang="0">
                  <a:pos x="T2" y="T3"/>
                </a:cxn>
                <a:cxn ang="0">
                  <a:pos x="T4" y="T5"/>
                </a:cxn>
                <a:cxn ang="0">
                  <a:pos x="T6" y="T7"/>
                </a:cxn>
                <a:cxn ang="0">
                  <a:pos x="T8" y="T9"/>
                </a:cxn>
                <a:cxn ang="0">
                  <a:pos x="T10" y="T11"/>
                </a:cxn>
                <a:cxn ang="0">
                  <a:pos x="T12" y="T13"/>
                </a:cxn>
              </a:cxnLst>
              <a:rect l="0" t="0" r="r" b="b"/>
              <a:pathLst>
                <a:path w="97" h="49">
                  <a:moveTo>
                    <a:pt x="67" y="41"/>
                  </a:moveTo>
                  <a:lnTo>
                    <a:pt x="27" y="46"/>
                  </a:lnTo>
                  <a:lnTo>
                    <a:pt x="16" y="48"/>
                  </a:lnTo>
                  <a:lnTo>
                    <a:pt x="0" y="28"/>
                  </a:lnTo>
                  <a:lnTo>
                    <a:pt x="73" y="0"/>
                  </a:lnTo>
                  <a:lnTo>
                    <a:pt x="96" y="27"/>
                  </a:lnTo>
                  <a:lnTo>
                    <a:pt x="67" y="41"/>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Freeform 12">
              <a:extLst>
                <a:ext uri="{FF2B5EF4-FFF2-40B4-BE49-F238E27FC236}">
                  <a16:creationId xmlns:a16="http://schemas.microsoft.com/office/drawing/2014/main" id="{52913041-5C88-6B4E-9D5F-1BDE8ADFE669}"/>
                </a:ext>
              </a:extLst>
            </p:cNvPr>
            <p:cNvSpPr>
              <a:spLocks/>
            </p:cNvSpPr>
            <p:nvPr/>
          </p:nvSpPr>
          <p:spPr bwMode="auto">
            <a:xfrm>
              <a:off x="416" y="1562"/>
              <a:ext cx="1453" cy="2306"/>
            </a:xfrm>
            <a:custGeom>
              <a:avLst/>
              <a:gdLst>
                <a:gd name="T0" fmla="*/ 815 w 1453"/>
                <a:gd name="T1" fmla="*/ 80 h 2306"/>
                <a:gd name="T2" fmla="*/ 904 w 1453"/>
                <a:gd name="T3" fmla="*/ 105 h 2306"/>
                <a:gd name="T4" fmla="*/ 1309 w 1453"/>
                <a:gd name="T5" fmla="*/ 138 h 2306"/>
                <a:gd name="T6" fmla="*/ 1111 w 1453"/>
                <a:gd name="T7" fmla="*/ 158 h 2306"/>
                <a:gd name="T8" fmla="*/ 1143 w 1453"/>
                <a:gd name="T9" fmla="*/ 80 h 2306"/>
                <a:gd name="T10" fmla="*/ 1030 w 1453"/>
                <a:gd name="T11" fmla="*/ 138 h 2306"/>
                <a:gd name="T12" fmla="*/ 1040 w 1453"/>
                <a:gd name="T13" fmla="*/ 152 h 2306"/>
                <a:gd name="T14" fmla="*/ 962 w 1453"/>
                <a:gd name="T15" fmla="*/ 183 h 2306"/>
                <a:gd name="T16" fmla="*/ 841 w 1453"/>
                <a:gd name="T17" fmla="*/ 296 h 2306"/>
                <a:gd name="T18" fmla="*/ 904 w 1453"/>
                <a:gd name="T19" fmla="*/ 381 h 2306"/>
                <a:gd name="T20" fmla="*/ 970 w 1453"/>
                <a:gd name="T21" fmla="*/ 331 h 2306"/>
                <a:gd name="T22" fmla="*/ 1055 w 1453"/>
                <a:gd name="T23" fmla="*/ 231 h 2306"/>
                <a:gd name="T24" fmla="*/ 1145 w 1453"/>
                <a:gd name="T25" fmla="*/ 267 h 2306"/>
                <a:gd name="T26" fmla="*/ 1215 w 1453"/>
                <a:gd name="T27" fmla="*/ 263 h 2306"/>
                <a:gd name="T28" fmla="*/ 1178 w 1453"/>
                <a:gd name="T29" fmla="*/ 430 h 2306"/>
                <a:gd name="T30" fmla="*/ 1111 w 1453"/>
                <a:gd name="T31" fmla="*/ 454 h 2306"/>
                <a:gd name="T32" fmla="*/ 1151 w 1453"/>
                <a:gd name="T33" fmla="*/ 479 h 2306"/>
                <a:gd name="T34" fmla="*/ 1055 w 1453"/>
                <a:gd name="T35" fmla="*/ 541 h 2306"/>
                <a:gd name="T36" fmla="*/ 1001 w 1453"/>
                <a:gd name="T37" fmla="*/ 541 h 2306"/>
                <a:gd name="T38" fmla="*/ 918 w 1453"/>
                <a:gd name="T39" fmla="*/ 618 h 2306"/>
                <a:gd name="T40" fmla="*/ 872 w 1453"/>
                <a:gd name="T41" fmla="*/ 662 h 2306"/>
                <a:gd name="T42" fmla="*/ 738 w 1453"/>
                <a:gd name="T43" fmla="*/ 803 h 2306"/>
                <a:gd name="T44" fmla="*/ 706 w 1453"/>
                <a:gd name="T45" fmla="*/ 791 h 2306"/>
                <a:gd name="T46" fmla="*/ 619 w 1453"/>
                <a:gd name="T47" fmla="*/ 812 h 2306"/>
                <a:gd name="T48" fmla="*/ 422 w 1453"/>
                <a:gd name="T49" fmla="*/ 949 h 2306"/>
                <a:gd name="T50" fmla="*/ 538 w 1453"/>
                <a:gd name="T51" fmla="*/ 943 h 2306"/>
                <a:gd name="T52" fmla="*/ 601 w 1453"/>
                <a:gd name="T53" fmla="*/ 974 h 2306"/>
                <a:gd name="T54" fmla="*/ 561 w 1453"/>
                <a:gd name="T55" fmla="*/ 1026 h 2306"/>
                <a:gd name="T56" fmla="*/ 664 w 1453"/>
                <a:gd name="T57" fmla="*/ 1170 h 2306"/>
                <a:gd name="T58" fmla="*/ 737 w 1453"/>
                <a:gd name="T59" fmla="*/ 1172 h 2306"/>
                <a:gd name="T60" fmla="*/ 998 w 1453"/>
                <a:gd name="T61" fmla="*/ 1132 h 2306"/>
                <a:gd name="T62" fmla="*/ 1166 w 1453"/>
                <a:gd name="T63" fmla="*/ 1228 h 2306"/>
                <a:gd name="T64" fmla="*/ 1217 w 1453"/>
                <a:gd name="T65" fmla="*/ 1332 h 2306"/>
                <a:gd name="T66" fmla="*/ 1397 w 1453"/>
                <a:gd name="T67" fmla="*/ 1555 h 2306"/>
                <a:gd name="T68" fmla="*/ 1269 w 1453"/>
                <a:gd name="T69" fmla="*/ 1821 h 2306"/>
                <a:gd name="T70" fmla="*/ 1168 w 1453"/>
                <a:gd name="T71" fmla="*/ 1939 h 2306"/>
                <a:gd name="T72" fmla="*/ 1143 w 1453"/>
                <a:gd name="T73" fmla="*/ 2146 h 2306"/>
                <a:gd name="T74" fmla="*/ 1246 w 1453"/>
                <a:gd name="T75" fmla="*/ 2287 h 2306"/>
                <a:gd name="T76" fmla="*/ 999 w 1453"/>
                <a:gd name="T77" fmla="*/ 2096 h 2306"/>
                <a:gd name="T78" fmla="*/ 666 w 1453"/>
                <a:gd name="T79" fmla="*/ 1427 h 2306"/>
                <a:gd name="T80" fmla="*/ 746 w 1453"/>
                <a:gd name="T81" fmla="*/ 1259 h 2306"/>
                <a:gd name="T82" fmla="*/ 671 w 1453"/>
                <a:gd name="T83" fmla="*/ 1188 h 2306"/>
                <a:gd name="T84" fmla="*/ 332 w 1453"/>
                <a:gd name="T85" fmla="*/ 989 h 2306"/>
                <a:gd name="T86" fmla="*/ 307 w 1453"/>
                <a:gd name="T87" fmla="*/ 943 h 2306"/>
                <a:gd name="T88" fmla="*/ 242 w 1453"/>
                <a:gd name="T89" fmla="*/ 749 h 2306"/>
                <a:gd name="T90" fmla="*/ 252 w 1453"/>
                <a:gd name="T91" fmla="*/ 897 h 2306"/>
                <a:gd name="T92" fmla="*/ 206 w 1453"/>
                <a:gd name="T93" fmla="*/ 803 h 2306"/>
                <a:gd name="T94" fmla="*/ 196 w 1453"/>
                <a:gd name="T95" fmla="*/ 558 h 2306"/>
                <a:gd name="T96" fmla="*/ 307 w 1453"/>
                <a:gd name="T97" fmla="*/ 430 h 2306"/>
                <a:gd name="T98" fmla="*/ 330 w 1453"/>
                <a:gd name="T99" fmla="*/ 382 h 2306"/>
                <a:gd name="T100" fmla="*/ 202 w 1453"/>
                <a:gd name="T101" fmla="*/ 191 h 2306"/>
                <a:gd name="T102" fmla="*/ 30 w 1453"/>
                <a:gd name="T103" fmla="*/ 231 h 2306"/>
                <a:gd name="T104" fmla="*/ 95 w 1453"/>
                <a:gd name="T105" fmla="*/ 136 h 2306"/>
                <a:gd name="T106" fmla="*/ 185 w 1453"/>
                <a:gd name="T107" fmla="*/ 90 h 2306"/>
                <a:gd name="T108" fmla="*/ 250 w 1453"/>
                <a:gd name="T109" fmla="*/ 57 h 2306"/>
                <a:gd name="T110" fmla="*/ 451 w 1453"/>
                <a:gd name="T111" fmla="*/ 1 h 2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53" h="2306">
                  <a:moveTo>
                    <a:pt x="540" y="32"/>
                  </a:moveTo>
                  <a:lnTo>
                    <a:pt x="671" y="34"/>
                  </a:lnTo>
                  <a:lnTo>
                    <a:pt x="754" y="65"/>
                  </a:lnTo>
                  <a:lnTo>
                    <a:pt x="769" y="80"/>
                  </a:lnTo>
                  <a:lnTo>
                    <a:pt x="815" y="80"/>
                  </a:lnTo>
                  <a:lnTo>
                    <a:pt x="817" y="78"/>
                  </a:lnTo>
                  <a:lnTo>
                    <a:pt x="817" y="73"/>
                  </a:lnTo>
                  <a:lnTo>
                    <a:pt x="864" y="73"/>
                  </a:lnTo>
                  <a:lnTo>
                    <a:pt x="901" y="101"/>
                  </a:lnTo>
                  <a:lnTo>
                    <a:pt x="904" y="105"/>
                  </a:lnTo>
                  <a:lnTo>
                    <a:pt x="1055" y="17"/>
                  </a:lnTo>
                  <a:lnTo>
                    <a:pt x="1223" y="17"/>
                  </a:lnTo>
                  <a:lnTo>
                    <a:pt x="1302" y="73"/>
                  </a:lnTo>
                  <a:lnTo>
                    <a:pt x="1309" y="130"/>
                  </a:lnTo>
                  <a:lnTo>
                    <a:pt x="1309" y="138"/>
                  </a:lnTo>
                  <a:lnTo>
                    <a:pt x="1219" y="219"/>
                  </a:lnTo>
                  <a:lnTo>
                    <a:pt x="1215" y="223"/>
                  </a:lnTo>
                  <a:lnTo>
                    <a:pt x="1163" y="181"/>
                  </a:lnTo>
                  <a:lnTo>
                    <a:pt x="1113" y="160"/>
                  </a:lnTo>
                  <a:lnTo>
                    <a:pt x="1111" y="158"/>
                  </a:lnTo>
                  <a:lnTo>
                    <a:pt x="1111" y="152"/>
                  </a:lnTo>
                  <a:lnTo>
                    <a:pt x="1166" y="152"/>
                  </a:lnTo>
                  <a:lnTo>
                    <a:pt x="1213" y="105"/>
                  </a:lnTo>
                  <a:lnTo>
                    <a:pt x="1174" y="73"/>
                  </a:lnTo>
                  <a:lnTo>
                    <a:pt x="1143" y="80"/>
                  </a:lnTo>
                  <a:lnTo>
                    <a:pt x="1143" y="69"/>
                  </a:lnTo>
                  <a:lnTo>
                    <a:pt x="1142" y="67"/>
                  </a:lnTo>
                  <a:lnTo>
                    <a:pt x="1122" y="92"/>
                  </a:lnTo>
                  <a:lnTo>
                    <a:pt x="1095" y="136"/>
                  </a:lnTo>
                  <a:lnTo>
                    <a:pt x="1030" y="138"/>
                  </a:lnTo>
                  <a:lnTo>
                    <a:pt x="1007" y="144"/>
                  </a:lnTo>
                  <a:lnTo>
                    <a:pt x="1007" y="158"/>
                  </a:lnTo>
                  <a:lnTo>
                    <a:pt x="1017" y="158"/>
                  </a:lnTo>
                  <a:lnTo>
                    <a:pt x="1034" y="152"/>
                  </a:lnTo>
                  <a:lnTo>
                    <a:pt x="1040" y="152"/>
                  </a:lnTo>
                  <a:lnTo>
                    <a:pt x="1055" y="181"/>
                  </a:lnTo>
                  <a:lnTo>
                    <a:pt x="1046" y="189"/>
                  </a:lnTo>
                  <a:lnTo>
                    <a:pt x="1034" y="189"/>
                  </a:lnTo>
                  <a:lnTo>
                    <a:pt x="1009" y="175"/>
                  </a:lnTo>
                  <a:lnTo>
                    <a:pt x="962" y="183"/>
                  </a:lnTo>
                  <a:lnTo>
                    <a:pt x="864" y="223"/>
                  </a:lnTo>
                  <a:lnTo>
                    <a:pt x="826" y="262"/>
                  </a:lnTo>
                  <a:lnTo>
                    <a:pt x="835" y="269"/>
                  </a:lnTo>
                  <a:lnTo>
                    <a:pt x="837" y="269"/>
                  </a:lnTo>
                  <a:lnTo>
                    <a:pt x="841" y="296"/>
                  </a:lnTo>
                  <a:lnTo>
                    <a:pt x="910" y="334"/>
                  </a:lnTo>
                  <a:lnTo>
                    <a:pt x="920" y="334"/>
                  </a:lnTo>
                  <a:lnTo>
                    <a:pt x="935" y="350"/>
                  </a:lnTo>
                  <a:lnTo>
                    <a:pt x="904" y="354"/>
                  </a:lnTo>
                  <a:lnTo>
                    <a:pt x="904" y="381"/>
                  </a:lnTo>
                  <a:lnTo>
                    <a:pt x="914" y="384"/>
                  </a:lnTo>
                  <a:lnTo>
                    <a:pt x="922" y="392"/>
                  </a:lnTo>
                  <a:lnTo>
                    <a:pt x="951" y="392"/>
                  </a:lnTo>
                  <a:lnTo>
                    <a:pt x="960" y="338"/>
                  </a:lnTo>
                  <a:lnTo>
                    <a:pt x="970" y="331"/>
                  </a:lnTo>
                  <a:lnTo>
                    <a:pt x="1005" y="313"/>
                  </a:lnTo>
                  <a:lnTo>
                    <a:pt x="1015" y="304"/>
                  </a:lnTo>
                  <a:lnTo>
                    <a:pt x="1007" y="271"/>
                  </a:lnTo>
                  <a:lnTo>
                    <a:pt x="1049" y="237"/>
                  </a:lnTo>
                  <a:lnTo>
                    <a:pt x="1055" y="231"/>
                  </a:lnTo>
                  <a:lnTo>
                    <a:pt x="1055" y="223"/>
                  </a:lnTo>
                  <a:lnTo>
                    <a:pt x="1118" y="215"/>
                  </a:lnTo>
                  <a:lnTo>
                    <a:pt x="1161" y="223"/>
                  </a:lnTo>
                  <a:lnTo>
                    <a:pt x="1166" y="223"/>
                  </a:lnTo>
                  <a:lnTo>
                    <a:pt x="1145" y="267"/>
                  </a:lnTo>
                  <a:lnTo>
                    <a:pt x="1143" y="269"/>
                  </a:lnTo>
                  <a:lnTo>
                    <a:pt x="1159" y="277"/>
                  </a:lnTo>
                  <a:lnTo>
                    <a:pt x="1178" y="277"/>
                  </a:lnTo>
                  <a:lnTo>
                    <a:pt x="1212" y="263"/>
                  </a:lnTo>
                  <a:lnTo>
                    <a:pt x="1215" y="263"/>
                  </a:lnTo>
                  <a:lnTo>
                    <a:pt x="1238" y="304"/>
                  </a:lnTo>
                  <a:lnTo>
                    <a:pt x="1238" y="334"/>
                  </a:lnTo>
                  <a:lnTo>
                    <a:pt x="1269" y="359"/>
                  </a:lnTo>
                  <a:lnTo>
                    <a:pt x="1246" y="392"/>
                  </a:lnTo>
                  <a:lnTo>
                    <a:pt x="1178" y="430"/>
                  </a:lnTo>
                  <a:lnTo>
                    <a:pt x="1095" y="432"/>
                  </a:lnTo>
                  <a:lnTo>
                    <a:pt x="1055" y="439"/>
                  </a:lnTo>
                  <a:lnTo>
                    <a:pt x="1055" y="452"/>
                  </a:lnTo>
                  <a:lnTo>
                    <a:pt x="1105" y="454"/>
                  </a:lnTo>
                  <a:lnTo>
                    <a:pt x="1111" y="454"/>
                  </a:lnTo>
                  <a:lnTo>
                    <a:pt x="1111" y="462"/>
                  </a:lnTo>
                  <a:lnTo>
                    <a:pt x="1095" y="477"/>
                  </a:lnTo>
                  <a:lnTo>
                    <a:pt x="1109" y="506"/>
                  </a:lnTo>
                  <a:lnTo>
                    <a:pt x="1113" y="510"/>
                  </a:lnTo>
                  <a:lnTo>
                    <a:pt x="1151" y="479"/>
                  </a:lnTo>
                  <a:lnTo>
                    <a:pt x="1166" y="500"/>
                  </a:lnTo>
                  <a:lnTo>
                    <a:pt x="1151" y="512"/>
                  </a:lnTo>
                  <a:lnTo>
                    <a:pt x="1105" y="535"/>
                  </a:lnTo>
                  <a:lnTo>
                    <a:pt x="1057" y="543"/>
                  </a:lnTo>
                  <a:lnTo>
                    <a:pt x="1055" y="541"/>
                  </a:lnTo>
                  <a:lnTo>
                    <a:pt x="1055" y="535"/>
                  </a:lnTo>
                  <a:lnTo>
                    <a:pt x="1084" y="520"/>
                  </a:lnTo>
                  <a:lnTo>
                    <a:pt x="1086" y="518"/>
                  </a:lnTo>
                  <a:lnTo>
                    <a:pt x="1067" y="510"/>
                  </a:lnTo>
                  <a:lnTo>
                    <a:pt x="1001" y="541"/>
                  </a:lnTo>
                  <a:lnTo>
                    <a:pt x="989" y="568"/>
                  </a:lnTo>
                  <a:lnTo>
                    <a:pt x="985" y="581"/>
                  </a:lnTo>
                  <a:lnTo>
                    <a:pt x="962" y="585"/>
                  </a:lnTo>
                  <a:lnTo>
                    <a:pt x="922" y="591"/>
                  </a:lnTo>
                  <a:lnTo>
                    <a:pt x="918" y="618"/>
                  </a:lnTo>
                  <a:lnTo>
                    <a:pt x="906" y="635"/>
                  </a:lnTo>
                  <a:lnTo>
                    <a:pt x="903" y="639"/>
                  </a:lnTo>
                  <a:lnTo>
                    <a:pt x="874" y="639"/>
                  </a:lnTo>
                  <a:lnTo>
                    <a:pt x="872" y="656"/>
                  </a:lnTo>
                  <a:lnTo>
                    <a:pt x="872" y="662"/>
                  </a:lnTo>
                  <a:lnTo>
                    <a:pt x="858" y="656"/>
                  </a:lnTo>
                  <a:lnTo>
                    <a:pt x="855" y="681"/>
                  </a:lnTo>
                  <a:lnTo>
                    <a:pt x="742" y="778"/>
                  </a:lnTo>
                  <a:lnTo>
                    <a:pt x="738" y="787"/>
                  </a:lnTo>
                  <a:lnTo>
                    <a:pt x="738" y="803"/>
                  </a:lnTo>
                  <a:lnTo>
                    <a:pt x="744" y="833"/>
                  </a:lnTo>
                  <a:lnTo>
                    <a:pt x="737" y="878"/>
                  </a:lnTo>
                  <a:lnTo>
                    <a:pt x="723" y="878"/>
                  </a:lnTo>
                  <a:lnTo>
                    <a:pt x="706" y="835"/>
                  </a:lnTo>
                  <a:lnTo>
                    <a:pt x="706" y="791"/>
                  </a:lnTo>
                  <a:lnTo>
                    <a:pt x="662" y="787"/>
                  </a:lnTo>
                  <a:lnTo>
                    <a:pt x="642" y="774"/>
                  </a:lnTo>
                  <a:lnTo>
                    <a:pt x="607" y="780"/>
                  </a:lnTo>
                  <a:lnTo>
                    <a:pt x="603" y="784"/>
                  </a:lnTo>
                  <a:lnTo>
                    <a:pt x="619" y="812"/>
                  </a:lnTo>
                  <a:lnTo>
                    <a:pt x="513" y="795"/>
                  </a:lnTo>
                  <a:lnTo>
                    <a:pt x="457" y="832"/>
                  </a:lnTo>
                  <a:lnTo>
                    <a:pt x="426" y="926"/>
                  </a:lnTo>
                  <a:lnTo>
                    <a:pt x="420" y="937"/>
                  </a:lnTo>
                  <a:lnTo>
                    <a:pt x="422" y="949"/>
                  </a:lnTo>
                  <a:lnTo>
                    <a:pt x="433" y="976"/>
                  </a:lnTo>
                  <a:lnTo>
                    <a:pt x="441" y="983"/>
                  </a:lnTo>
                  <a:lnTo>
                    <a:pt x="465" y="989"/>
                  </a:lnTo>
                  <a:lnTo>
                    <a:pt x="513" y="989"/>
                  </a:lnTo>
                  <a:lnTo>
                    <a:pt x="538" y="943"/>
                  </a:lnTo>
                  <a:lnTo>
                    <a:pt x="594" y="941"/>
                  </a:lnTo>
                  <a:lnTo>
                    <a:pt x="601" y="947"/>
                  </a:lnTo>
                  <a:lnTo>
                    <a:pt x="595" y="960"/>
                  </a:lnTo>
                  <a:lnTo>
                    <a:pt x="601" y="970"/>
                  </a:lnTo>
                  <a:lnTo>
                    <a:pt x="601" y="974"/>
                  </a:lnTo>
                  <a:lnTo>
                    <a:pt x="576" y="979"/>
                  </a:lnTo>
                  <a:lnTo>
                    <a:pt x="574" y="979"/>
                  </a:lnTo>
                  <a:lnTo>
                    <a:pt x="569" y="985"/>
                  </a:lnTo>
                  <a:lnTo>
                    <a:pt x="563" y="1024"/>
                  </a:lnTo>
                  <a:lnTo>
                    <a:pt x="561" y="1026"/>
                  </a:lnTo>
                  <a:lnTo>
                    <a:pt x="601" y="1032"/>
                  </a:lnTo>
                  <a:lnTo>
                    <a:pt x="641" y="1036"/>
                  </a:lnTo>
                  <a:lnTo>
                    <a:pt x="619" y="1069"/>
                  </a:lnTo>
                  <a:lnTo>
                    <a:pt x="641" y="1145"/>
                  </a:lnTo>
                  <a:lnTo>
                    <a:pt x="664" y="1170"/>
                  </a:lnTo>
                  <a:lnTo>
                    <a:pt x="666" y="1155"/>
                  </a:lnTo>
                  <a:lnTo>
                    <a:pt x="666" y="1149"/>
                  </a:lnTo>
                  <a:lnTo>
                    <a:pt x="733" y="1170"/>
                  </a:lnTo>
                  <a:lnTo>
                    <a:pt x="735" y="1170"/>
                  </a:lnTo>
                  <a:lnTo>
                    <a:pt x="737" y="1172"/>
                  </a:lnTo>
                  <a:lnTo>
                    <a:pt x="769" y="1109"/>
                  </a:lnTo>
                  <a:lnTo>
                    <a:pt x="837" y="1101"/>
                  </a:lnTo>
                  <a:lnTo>
                    <a:pt x="843" y="1101"/>
                  </a:lnTo>
                  <a:lnTo>
                    <a:pt x="903" y="1140"/>
                  </a:lnTo>
                  <a:lnTo>
                    <a:pt x="998" y="1132"/>
                  </a:lnTo>
                  <a:lnTo>
                    <a:pt x="1005" y="1159"/>
                  </a:lnTo>
                  <a:lnTo>
                    <a:pt x="1005" y="1168"/>
                  </a:lnTo>
                  <a:lnTo>
                    <a:pt x="1030" y="1184"/>
                  </a:lnTo>
                  <a:lnTo>
                    <a:pt x="1072" y="1201"/>
                  </a:lnTo>
                  <a:lnTo>
                    <a:pt x="1166" y="1228"/>
                  </a:lnTo>
                  <a:lnTo>
                    <a:pt x="1190" y="1313"/>
                  </a:lnTo>
                  <a:lnTo>
                    <a:pt x="1208" y="1315"/>
                  </a:lnTo>
                  <a:lnTo>
                    <a:pt x="1213" y="1315"/>
                  </a:lnTo>
                  <a:lnTo>
                    <a:pt x="1213" y="1329"/>
                  </a:lnTo>
                  <a:lnTo>
                    <a:pt x="1217" y="1332"/>
                  </a:lnTo>
                  <a:lnTo>
                    <a:pt x="1265" y="1340"/>
                  </a:lnTo>
                  <a:lnTo>
                    <a:pt x="1452" y="1411"/>
                  </a:lnTo>
                  <a:lnTo>
                    <a:pt x="1452" y="1467"/>
                  </a:lnTo>
                  <a:lnTo>
                    <a:pt x="1420" y="1476"/>
                  </a:lnTo>
                  <a:lnTo>
                    <a:pt x="1397" y="1555"/>
                  </a:lnTo>
                  <a:lnTo>
                    <a:pt x="1397" y="1650"/>
                  </a:lnTo>
                  <a:lnTo>
                    <a:pt x="1359" y="1712"/>
                  </a:lnTo>
                  <a:lnTo>
                    <a:pt x="1325" y="1715"/>
                  </a:lnTo>
                  <a:lnTo>
                    <a:pt x="1271" y="1754"/>
                  </a:lnTo>
                  <a:lnTo>
                    <a:pt x="1269" y="1821"/>
                  </a:lnTo>
                  <a:lnTo>
                    <a:pt x="1246" y="1857"/>
                  </a:lnTo>
                  <a:lnTo>
                    <a:pt x="1244" y="1893"/>
                  </a:lnTo>
                  <a:lnTo>
                    <a:pt x="1215" y="1935"/>
                  </a:lnTo>
                  <a:lnTo>
                    <a:pt x="1170" y="1937"/>
                  </a:lnTo>
                  <a:lnTo>
                    <a:pt x="1168" y="1939"/>
                  </a:lnTo>
                  <a:lnTo>
                    <a:pt x="1190" y="1968"/>
                  </a:lnTo>
                  <a:lnTo>
                    <a:pt x="1118" y="2046"/>
                  </a:lnTo>
                  <a:lnTo>
                    <a:pt x="1111" y="2058"/>
                  </a:lnTo>
                  <a:lnTo>
                    <a:pt x="1111" y="2142"/>
                  </a:lnTo>
                  <a:lnTo>
                    <a:pt x="1143" y="2146"/>
                  </a:lnTo>
                  <a:lnTo>
                    <a:pt x="1151" y="2176"/>
                  </a:lnTo>
                  <a:lnTo>
                    <a:pt x="1143" y="2184"/>
                  </a:lnTo>
                  <a:lnTo>
                    <a:pt x="1166" y="2232"/>
                  </a:lnTo>
                  <a:lnTo>
                    <a:pt x="1217" y="2274"/>
                  </a:lnTo>
                  <a:lnTo>
                    <a:pt x="1246" y="2287"/>
                  </a:lnTo>
                  <a:lnTo>
                    <a:pt x="1215" y="2305"/>
                  </a:lnTo>
                  <a:lnTo>
                    <a:pt x="1111" y="2287"/>
                  </a:lnTo>
                  <a:lnTo>
                    <a:pt x="1040" y="2205"/>
                  </a:lnTo>
                  <a:lnTo>
                    <a:pt x="999" y="2144"/>
                  </a:lnTo>
                  <a:lnTo>
                    <a:pt x="999" y="2096"/>
                  </a:lnTo>
                  <a:lnTo>
                    <a:pt x="960" y="2014"/>
                  </a:lnTo>
                  <a:lnTo>
                    <a:pt x="904" y="1696"/>
                  </a:lnTo>
                  <a:lnTo>
                    <a:pt x="864" y="1650"/>
                  </a:lnTo>
                  <a:lnTo>
                    <a:pt x="802" y="1594"/>
                  </a:lnTo>
                  <a:lnTo>
                    <a:pt x="666" y="1427"/>
                  </a:lnTo>
                  <a:lnTo>
                    <a:pt x="696" y="1388"/>
                  </a:lnTo>
                  <a:lnTo>
                    <a:pt x="690" y="1384"/>
                  </a:lnTo>
                  <a:lnTo>
                    <a:pt x="667" y="1380"/>
                  </a:lnTo>
                  <a:lnTo>
                    <a:pt x="667" y="1375"/>
                  </a:lnTo>
                  <a:lnTo>
                    <a:pt x="746" y="1259"/>
                  </a:lnTo>
                  <a:lnTo>
                    <a:pt x="723" y="1186"/>
                  </a:lnTo>
                  <a:lnTo>
                    <a:pt x="723" y="1184"/>
                  </a:lnTo>
                  <a:lnTo>
                    <a:pt x="719" y="1180"/>
                  </a:lnTo>
                  <a:lnTo>
                    <a:pt x="689" y="1182"/>
                  </a:lnTo>
                  <a:lnTo>
                    <a:pt x="671" y="1188"/>
                  </a:lnTo>
                  <a:lnTo>
                    <a:pt x="660" y="1186"/>
                  </a:lnTo>
                  <a:lnTo>
                    <a:pt x="597" y="1153"/>
                  </a:lnTo>
                  <a:lnTo>
                    <a:pt x="461" y="1049"/>
                  </a:lnTo>
                  <a:lnTo>
                    <a:pt x="414" y="1034"/>
                  </a:lnTo>
                  <a:lnTo>
                    <a:pt x="332" y="989"/>
                  </a:lnTo>
                  <a:lnTo>
                    <a:pt x="303" y="952"/>
                  </a:lnTo>
                  <a:lnTo>
                    <a:pt x="301" y="951"/>
                  </a:lnTo>
                  <a:lnTo>
                    <a:pt x="301" y="947"/>
                  </a:lnTo>
                  <a:lnTo>
                    <a:pt x="303" y="947"/>
                  </a:lnTo>
                  <a:lnTo>
                    <a:pt x="307" y="943"/>
                  </a:lnTo>
                  <a:lnTo>
                    <a:pt x="287" y="868"/>
                  </a:lnTo>
                  <a:lnTo>
                    <a:pt x="274" y="830"/>
                  </a:lnTo>
                  <a:lnTo>
                    <a:pt x="256" y="785"/>
                  </a:lnTo>
                  <a:lnTo>
                    <a:pt x="246" y="753"/>
                  </a:lnTo>
                  <a:lnTo>
                    <a:pt x="242" y="749"/>
                  </a:lnTo>
                  <a:lnTo>
                    <a:pt x="223" y="749"/>
                  </a:lnTo>
                  <a:lnTo>
                    <a:pt x="223" y="755"/>
                  </a:lnTo>
                  <a:lnTo>
                    <a:pt x="244" y="787"/>
                  </a:lnTo>
                  <a:lnTo>
                    <a:pt x="246" y="872"/>
                  </a:lnTo>
                  <a:lnTo>
                    <a:pt x="252" y="897"/>
                  </a:lnTo>
                  <a:lnTo>
                    <a:pt x="252" y="901"/>
                  </a:lnTo>
                  <a:lnTo>
                    <a:pt x="244" y="901"/>
                  </a:lnTo>
                  <a:lnTo>
                    <a:pt x="215" y="843"/>
                  </a:lnTo>
                  <a:lnTo>
                    <a:pt x="196" y="814"/>
                  </a:lnTo>
                  <a:lnTo>
                    <a:pt x="206" y="803"/>
                  </a:lnTo>
                  <a:lnTo>
                    <a:pt x="212" y="797"/>
                  </a:lnTo>
                  <a:lnTo>
                    <a:pt x="204" y="776"/>
                  </a:lnTo>
                  <a:lnTo>
                    <a:pt x="204" y="698"/>
                  </a:lnTo>
                  <a:lnTo>
                    <a:pt x="181" y="671"/>
                  </a:lnTo>
                  <a:lnTo>
                    <a:pt x="196" y="558"/>
                  </a:lnTo>
                  <a:lnTo>
                    <a:pt x="250" y="497"/>
                  </a:lnTo>
                  <a:lnTo>
                    <a:pt x="291" y="454"/>
                  </a:lnTo>
                  <a:lnTo>
                    <a:pt x="291" y="423"/>
                  </a:lnTo>
                  <a:lnTo>
                    <a:pt x="299" y="423"/>
                  </a:lnTo>
                  <a:lnTo>
                    <a:pt x="307" y="430"/>
                  </a:lnTo>
                  <a:lnTo>
                    <a:pt x="328" y="430"/>
                  </a:lnTo>
                  <a:lnTo>
                    <a:pt x="328" y="421"/>
                  </a:lnTo>
                  <a:lnTo>
                    <a:pt x="301" y="361"/>
                  </a:lnTo>
                  <a:lnTo>
                    <a:pt x="324" y="377"/>
                  </a:lnTo>
                  <a:lnTo>
                    <a:pt x="330" y="382"/>
                  </a:lnTo>
                  <a:lnTo>
                    <a:pt x="339" y="233"/>
                  </a:lnTo>
                  <a:lnTo>
                    <a:pt x="307" y="231"/>
                  </a:lnTo>
                  <a:lnTo>
                    <a:pt x="307" y="200"/>
                  </a:lnTo>
                  <a:lnTo>
                    <a:pt x="260" y="183"/>
                  </a:lnTo>
                  <a:lnTo>
                    <a:pt x="202" y="191"/>
                  </a:lnTo>
                  <a:lnTo>
                    <a:pt x="196" y="191"/>
                  </a:lnTo>
                  <a:lnTo>
                    <a:pt x="202" y="181"/>
                  </a:lnTo>
                  <a:lnTo>
                    <a:pt x="202" y="179"/>
                  </a:lnTo>
                  <a:lnTo>
                    <a:pt x="190" y="179"/>
                  </a:lnTo>
                  <a:lnTo>
                    <a:pt x="30" y="231"/>
                  </a:lnTo>
                  <a:lnTo>
                    <a:pt x="0" y="231"/>
                  </a:lnTo>
                  <a:lnTo>
                    <a:pt x="106" y="185"/>
                  </a:lnTo>
                  <a:lnTo>
                    <a:pt x="131" y="146"/>
                  </a:lnTo>
                  <a:lnTo>
                    <a:pt x="131" y="144"/>
                  </a:lnTo>
                  <a:lnTo>
                    <a:pt x="95" y="136"/>
                  </a:lnTo>
                  <a:lnTo>
                    <a:pt x="133" y="96"/>
                  </a:lnTo>
                  <a:lnTo>
                    <a:pt x="175" y="103"/>
                  </a:lnTo>
                  <a:lnTo>
                    <a:pt x="185" y="103"/>
                  </a:lnTo>
                  <a:lnTo>
                    <a:pt x="194" y="97"/>
                  </a:lnTo>
                  <a:lnTo>
                    <a:pt x="185" y="90"/>
                  </a:lnTo>
                  <a:lnTo>
                    <a:pt x="167" y="82"/>
                  </a:lnTo>
                  <a:lnTo>
                    <a:pt x="167" y="74"/>
                  </a:lnTo>
                  <a:lnTo>
                    <a:pt x="179" y="59"/>
                  </a:lnTo>
                  <a:lnTo>
                    <a:pt x="183" y="55"/>
                  </a:lnTo>
                  <a:lnTo>
                    <a:pt x="250" y="57"/>
                  </a:lnTo>
                  <a:lnTo>
                    <a:pt x="254" y="53"/>
                  </a:lnTo>
                  <a:lnTo>
                    <a:pt x="260" y="25"/>
                  </a:lnTo>
                  <a:lnTo>
                    <a:pt x="320" y="11"/>
                  </a:lnTo>
                  <a:lnTo>
                    <a:pt x="355" y="0"/>
                  </a:lnTo>
                  <a:lnTo>
                    <a:pt x="451" y="1"/>
                  </a:lnTo>
                  <a:lnTo>
                    <a:pt x="540" y="3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Freeform 13">
              <a:extLst>
                <a:ext uri="{FF2B5EF4-FFF2-40B4-BE49-F238E27FC236}">
                  <a16:creationId xmlns:a16="http://schemas.microsoft.com/office/drawing/2014/main" id="{77BD7AED-2DAB-8C49-B2D0-9483A2A376E3}"/>
                </a:ext>
              </a:extLst>
            </p:cNvPr>
            <p:cNvSpPr>
              <a:spLocks/>
            </p:cNvSpPr>
            <p:nvPr/>
          </p:nvSpPr>
          <p:spPr bwMode="auto">
            <a:xfrm>
              <a:off x="1206" y="1579"/>
              <a:ext cx="143" cy="56"/>
            </a:xfrm>
            <a:custGeom>
              <a:avLst/>
              <a:gdLst>
                <a:gd name="T0" fmla="*/ 142 w 143"/>
                <a:gd name="T1" fmla="*/ 33 h 56"/>
                <a:gd name="T2" fmla="*/ 115 w 143"/>
                <a:gd name="T3" fmla="*/ 55 h 56"/>
                <a:gd name="T4" fmla="*/ 53 w 143"/>
                <a:gd name="T5" fmla="*/ 33 h 56"/>
                <a:gd name="T6" fmla="*/ 8 w 143"/>
                <a:gd name="T7" fmla="*/ 49 h 56"/>
                <a:gd name="T8" fmla="*/ 0 w 143"/>
                <a:gd name="T9" fmla="*/ 37 h 56"/>
                <a:gd name="T10" fmla="*/ 0 w 143"/>
                <a:gd name="T11" fmla="*/ 33 h 56"/>
                <a:gd name="T12" fmla="*/ 26 w 143"/>
                <a:gd name="T13" fmla="*/ 10 h 56"/>
                <a:gd name="T14" fmla="*/ 26 w 143"/>
                <a:gd name="T15" fmla="*/ 8 h 56"/>
                <a:gd name="T16" fmla="*/ 24 w 143"/>
                <a:gd name="T17" fmla="*/ 7 h 56"/>
                <a:gd name="T18" fmla="*/ 19 w 143"/>
                <a:gd name="T19" fmla="*/ 7 h 56"/>
                <a:gd name="T20" fmla="*/ 95 w 143"/>
                <a:gd name="T21" fmla="*/ 13 h 56"/>
                <a:gd name="T22" fmla="*/ 126 w 143"/>
                <a:gd name="T23" fmla="*/ 0 h 56"/>
                <a:gd name="T24" fmla="*/ 130 w 143"/>
                <a:gd name="T25" fmla="*/ 22 h 56"/>
                <a:gd name="T26" fmla="*/ 142 w 143"/>
                <a:gd name="T27" fmla="*/ 3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56">
                  <a:moveTo>
                    <a:pt x="142" y="33"/>
                  </a:moveTo>
                  <a:lnTo>
                    <a:pt x="115" y="55"/>
                  </a:lnTo>
                  <a:lnTo>
                    <a:pt x="53" y="33"/>
                  </a:lnTo>
                  <a:lnTo>
                    <a:pt x="8" y="49"/>
                  </a:lnTo>
                  <a:lnTo>
                    <a:pt x="0" y="37"/>
                  </a:lnTo>
                  <a:lnTo>
                    <a:pt x="0" y="33"/>
                  </a:lnTo>
                  <a:lnTo>
                    <a:pt x="26" y="10"/>
                  </a:lnTo>
                  <a:lnTo>
                    <a:pt x="26" y="8"/>
                  </a:lnTo>
                  <a:lnTo>
                    <a:pt x="24" y="7"/>
                  </a:lnTo>
                  <a:lnTo>
                    <a:pt x="19" y="7"/>
                  </a:lnTo>
                  <a:lnTo>
                    <a:pt x="95" y="13"/>
                  </a:lnTo>
                  <a:lnTo>
                    <a:pt x="126" y="0"/>
                  </a:lnTo>
                  <a:lnTo>
                    <a:pt x="130" y="22"/>
                  </a:lnTo>
                  <a:lnTo>
                    <a:pt x="142" y="3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Freeform 14">
              <a:extLst>
                <a:ext uri="{FF2B5EF4-FFF2-40B4-BE49-F238E27FC236}">
                  <a16:creationId xmlns:a16="http://schemas.microsoft.com/office/drawing/2014/main" id="{32564E35-7D31-8649-9EEC-CB6E20E0A191}"/>
                </a:ext>
              </a:extLst>
            </p:cNvPr>
            <p:cNvSpPr>
              <a:spLocks/>
            </p:cNvSpPr>
            <p:nvPr/>
          </p:nvSpPr>
          <p:spPr bwMode="auto">
            <a:xfrm>
              <a:off x="2182" y="1715"/>
              <a:ext cx="127" cy="39"/>
            </a:xfrm>
            <a:custGeom>
              <a:avLst/>
              <a:gdLst>
                <a:gd name="T0" fmla="*/ 99 w 127"/>
                <a:gd name="T1" fmla="*/ 0 h 39"/>
                <a:gd name="T2" fmla="*/ 126 w 127"/>
                <a:gd name="T3" fmla="*/ 24 h 39"/>
                <a:gd name="T4" fmla="*/ 126 w 127"/>
                <a:gd name="T5" fmla="*/ 26 h 39"/>
                <a:gd name="T6" fmla="*/ 39 w 127"/>
                <a:gd name="T7" fmla="*/ 38 h 39"/>
                <a:gd name="T8" fmla="*/ 0 w 127"/>
                <a:gd name="T9" fmla="*/ 32 h 39"/>
                <a:gd name="T10" fmla="*/ 0 w 127"/>
                <a:gd name="T11" fmla="*/ 7 h 39"/>
                <a:gd name="T12" fmla="*/ 12 w 127"/>
                <a:gd name="T13" fmla="*/ 0 h 39"/>
                <a:gd name="T14" fmla="*/ 49 w 127"/>
                <a:gd name="T15" fmla="*/ 7 h 39"/>
                <a:gd name="T16" fmla="*/ 99 w 127"/>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39">
                  <a:moveTo>
                    <a:pt x="99" y="0"/>
                  </a:moveTo>
                  <a:lnTo>
                    <a:pt x="126" y="24"/>
                  </a:lnTo>
                  <a:lnTo>
                    <a:pt x="126" y="26"/>
                  </a:lnTo>
                  <a:lnTo>
                    <a:pt x="39" y="38"/>
                  </a:lnTo>
                  <a:lnTo>
                    <a:pt x="0" y="32"/>
                  </a:lnTo>
                  <a:lnTo>
                    <a:pt x="0" y="7"/>
                  </a:lnTo>
                  <a:lnTo>
                    <a:pt x="12" y="0"/>
                  </a:lnTo>
                  <a:lnTo>
                    <a:pt x="49" y="7"/>
                  </a:lnTo>
                  <a:lnTo>
                    <a:pt x="99" y="0"/>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Freeform 15">
              <a:extLst>
                <a:ext uri="{FF2B5EF4-FFF2-40B4-BE49-F238E27FC236}">
                  <a16:creationId xmlns:a16="http://schemas.microsoft.com/office/drawing/2014/main" id="{2083F2DD-7835-2940-B63E-2FE2D5A5956A}"/>
                </a:ext>
              </a:extLst>
            </p:cNvPr>
            <p:cNvSpPr>
              <a:spLocks/>
            </p:cNvSpPr>
            <p:nvPr/>
          </p:nvSpPr>
          <p:spPr bwMode="auto">
            <a:xfrm>
              <a:off x="2381" y="1844"/>
              <a:ext cx="82" cy="127"/>
            </a:xfrm>
            <a:custGeom>
              <a:avLst/>
              <a:gdLst>
                <a:gd name="T0" fmla="*/ 37 w 82"/>
                <a:gd name="T1" fmla="*/ 28 h 127"/>
                <a:gd name="T2" fmla="*/ 23 w 82"/>
                <a:gd name="T3" fmla="*/ 49 h 127"/>
                <a:gd name="T4" fmla="*/ 32 w 82"/>
                <a:gd name="T5" fmla="*/ 55 h 127"/>
                <a:gd name="T6" fmla="*/ 56 w 82"/>
                <a:gd name="T7" fmla="*/ 65 h 127"/>
                <a:gd name="T8" fmla="*/ 60 w 82"/>
                <a:gd name="T9" fmla="*/ 95 h 127"/>
                <a:gd name="T10" fmla="*/ 81 w 82"/>
                <a:gd name="T11" fmla="*/ 104 h 127"/>
                <a:gd name="T12" fmla="*/ 81 w 82"/>
                <a:gd name="T13" fmla="*/ 110 h 127"/>
                <a:gd name="T14" fmla="*/ 37 w 82"/>
                <a:gd name="T15" fmla="*/ 112 h 127"/>
                <a:gd name="T16" fmla="*/ 0 w 82"/>
                <a:gd name="T17" fmla="*/ 126 h 127"/>
                <a:gd name="T18" fmla="*/ 0 w 82"/>
                <a:gd name="T19" fmla="*/ 104 h 127"/>
                <a:gd name="T20" fmla="*/ 13 w 82"/>
                <a:gd name="T21" fmla="*/ 104 h 127"/>
                <a:gd name="T22" fmla="*/ 15 w 82"/>
                <a:gd name="T23" fmla="*/ 69 h 127"/>
                <a:gd name="T24" fmla="*/ 0 w 82"/>
                <a:gd name="T25" fmla="*/ 65 h 127"/>
                <a:gd name="T26" fmla="*/ 0 w 82"/>
                <a:gd name="T27" fmla="*/ 14 h 127"/>
                <a:gd name="T28" fmla="*/ 19 w 82"/>
                <a:gd name="T29" fmla="*/ 0 h 127"/>
                <a:gd name="T30" fmla="*/ 23 w 82"/>
                <a:gd name="T31" fmla="*/ 0 h 127"/>
                <a:gd name="T32" fmla="*/ 37 w 82"/>
                <a:gd name="T33" fmla="*/ 2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127">
                  <a:moveTo>
                    <a:pt x="37" y="28"/>
                  </a:moveTo>
                  <a:lnTo>
                    <a:pt x="23" y="49"/>
                  </a:lnTo>
                  <a:lnTo>
                    <a:pt x="32" y="55"/>
                  </a:lnTo>
                  <a:lnTo>
                    <a:pt x="56" y="65"/>
                  </a:lnTo>
                  <a:lnTo>
                    <a:pt x="60" y="95"/>
                  </a:lnTo>
                  <a:lnTo>
                    <a:pt x="81" y="104"/>
                  </a:lnTo>
                  <a:lnTo>
                    <a:pt x="81" y="110"/>
                  </a:lnTo>
                  <a:lnTo>
                    <a:pt x="37" y="112"/>
                  </a:lnTo>
                  <a:lnTo>
                    <a:pt x="0" y="126"/>
                  </a:lnTo>
                  <a:lnTo>
                    <a:pt x="0" y="104"/>
                  </a:lnTo>
                  <a:lnTo>
                    <a:pt x="13" y="104"/>
                  </a:lnTo>
                  <a:lnTo>
                    <a:pt x="15" y="69"/>
                  </a:lnTo>
                  <a:lnTo>
                    <a:pt x="0" y="65"/>
                  </a:lnTo>
                  <a:lnTo>
                    <a:pt x="0" y="14"/>
                  </a:lnTo>
                  <a:lnTo>
                    <a:pt x="19" y="0"/>
                  </a:lnTo>
                  <a:lnTo>
                    <a:pt x="23" y="0"/>
                  </a:lnTo>
                  <a:lnTo>
                    <a:pt x="37" y="28"/>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Freeform 16">
              <a:extLst>
                <a:ext uri="{FF2B5EF4-FFF2-40B4-BE49-F238E27FC236}">
                  <a16:creationId xmlns:a16="http://schemas.microsoft.com/office/drawing/2014/main" id="{196D41CA-90D9-A148-A983-9885F0F10619}"/>
                </a:ext>
              </a:extLst>
            </p:cNvPr>
            <p:cNvSpPr>
              <a:spLocks/>
            </p:cNvSpPr>
            <p:nvPr/>
          </p:nvSpPr>
          <p:spPr bwMode="auto">
            <a:xfrm>
              <a:off x="2295" y="1907"/>
              <a:ext cx="72" cy="64"/>
            </a:xfrm>
            <a:custGeom>
              <a:avLst/>
              <a:gdLst>
                <a:gd name="T0" fmla="*/ 71 w 72"/>
                <a:gd name="T1" fmla="*/ 13 h 64"/>
                <a:gd name="T2" fmla="*/ 64 w 72"/>
                <a:gd name="T3" fmla="*/ 31 h 64"/>
                <a:gd name="T4" fmla="*/ 69 w 72"/>
                <a:gd name="T5" fmla="*/ 46 h 64"/>
                <a:gd name="T6" fmla="*/ 71 w 72"/>
                <a:gd name="T7" fmla="*/ 48 h 64"/>
                <a:gd name="T8" fmla="*/ 32 w 72"/>
                <a:gd name="T9" fmla="*/ 51 h 64"/>
                <a:gd name="T10" fmla="*/ 21 w 72"/>
                <a:gd name="T11" fmla="*/ 63 h 64"/>
                <a:gd name="T12" fmla="*/ 0 w 72"/>
                <a:gd name="T13" fmla="*/ 63 h 64"/>
                <a:gd name="T14" fmla="*/ 26 w 72"/>
                <a:gd name="T15" fmla="*/ 43 h 64"/>
                <a:gd name="T16" fmla="*/ 26 w 72"/>
                <a:gd name="T17" fmla="*/ 33 h 64"/>
                <a:gd name="T18" fmla="*/ 21 w 72"/>
                <a:gd name="T19" fmla="*/ 17 h 64"/>
                <a:gd name="T20" fmla="*/ 21 w 72"/>
                <a:gd name="T21" fmla="*/ 13 h 64"/>
                <a:gd name="T22" fmla="*/ 47 w 72"/>
                <a:gd name="T23" fmla="*/ 0 h 64"/>
                <a:gd name="T24" fmla="*/ 64 w 72"/>
                <a:gd name="T25" fmla="*/ 0 h 64"/>
                <a:gd name="T26" fmla="*/ 71 w 72"/>
                <a:gd name="T27" fmla="*/ 1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64">
                  <a:moveTo>
                    <a:pt x="71" y="13"/>
                  </a:moveTo>
                  <a:lnTo>
                    <a:pt x="64" y="31"/>
                  </a:lnTo>
                  <a:lnTo>
                    <a:pt x="69" y="46"/>
                  </a:lnTo>
                  <a:lnTo>
                    <a:pt x="71" y="48"/>
                  </a:lnTo>
                  <a:lnTo>
                    <a:pt x="32" y="51"/>
                  </a:lnTo>
                  <a:lnTo>
                    <a:pt x="21" y="63"/>
                  </a:lnTo>
                  <a:lnTo>
                    <a:pt x="0" y="63"/>
                  </a:lnTo>
                  <a:lnTo>
                    <a:pt x="26" y="43"/>
                  </a:lnTo>
                  <a:lnTo>
                    <a:pt x="26" y="33"/>
                  </a:lnTo>
                  <a:lnTo>
                    <a:pt x="21" y="17"/>
                  </a:lnTo>
                  <a:lnTo>
                    <a:pt x="21" y="13"/>
                  </a:lnTo>
                  <a:lnTo>
                    <a:pt x="47" y="0"/>
                  </a:lnTo>
                  <a:lnTo>
                    <a:pt x="64" y="0"/>
                  </a:lnTo>
                  <a:lnTo>
                    <a:pt x="71" y="1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Freeform 17">
              <a:extLst>
                <a:ext uri="{FF2B5EF4-FFF2-40B4-BE49-F238E27FC236}">
                  <a16:creationId xmlns:a16="http://schemas.microsoft.com/office/drawing/2014/main" id="{0F104D42-9894-4D44-B15A-D2EE90DD3897}"/>
                </a:ext>
              </a:extLst>
            </p:cNvPr>
            <p:cNvSpPr>
              <a:spLocks/>
            </p:cNvSpPr>
            <p:nvPr/>
          </p:nvSpPr>
          <p:spPr bwMode="auto">
            <a:xfrm>
              <a:off x="4510" y="1955"/>
              <a:ext cx="80" cy="64"/>
            </a:xfrm>
            <a:custGeom>
              <a:avLst/>
              <a:gdLst>
                <a:gd name="T0" fmla="*/ 77 w 80"/>
                <a:gd name="T1" fmla="*/ 19 h 64"/>
                <a:gd name="T2" fmla="*/ 79 w 80"/>
                <a:gd name="T3" fmla="*/ 20 h 64"/>
                <a:gd name="T4" fmla="*/ 53 w 80"/>
                <a:gd name="T5" fmla="*/ 41 h 64"/>
                <a:gd name="T6" fmla="*/ 40 w 80"/>
                <a:gd name="T7" fmla="*/ 35 h 64"/>
                <a:gd name="T8" fmla="*/ 32 w 80"/>
                <a:gd name="T9" fmla="*/ 41 h 64"/>
                <a:gd name="T10" fmla="*/ 30 w 80"/>
                <a:gd name="T11" fmla="*/ 43 h 64"/>
                <a:gd name="T12" fmla="*/ 42 w 80"/>
                <a:gd name="T13" fmla="*/ 54 h 64"/>
                <a:gd name="T14" fmla="*/ 34 w 80"/>
                <a:gd name="T15" fmla="*/ 61 h 64"/>
                <a:gd name="T16" fmla="*/ 28 w 80"/>
                <a:gd name="T17" fmla="*/ 63 h 64"/>
                <a:gd name="T18" fmla="*/ 0 w 80"/>
                <a:gd name="T19" fmla="*/ 43 h 64"/>
                <a:gd name="T20" fmla="*/ 5 w 80"/>
                <a:gd name="T21" fmla="*/ 22 h 64"/>
                <a:gd name="T22" fmla="*/ 5 w 80"/>
                <a:gd name="T23" fmla="*/ 15 h 64"/>
                <a:gd name="T24" fmla="*/ 0 w 80"/>
                <a:gd name="T25" fmla="*/ 0 h 64"/>
                <a:gd name="T26" fmla="*/ 51 w 80"/>
                <a:gd name="T27" fmla="*/ 0 h 64"/>
                <a:gd name="T28" fmla="*/ 77 w 80"/>
                <a:gd name="T2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64">
                  <a:moveTo>
                    <a:pt x="77" y="19"/>
                  </a:moveTo>
                  <a:lnTo>
                    <a:pt x="79" y="20"/>
                  </a:lnTo>
                  <a:lnTo>
                    <a:pt x="53" y="41"/>
                  </a:lnTo>
                  <a:lnTo>
                    <a:pt x="40" y="35"/>
                  </a:lnTo>
                  <a:lnTo>
                    <a:pt x="32" y="41"/>
                  </a:lnTo>
                  <a:lnTo>
                    <a:pt x="30" y="43"/>
                  </a:lnTo>
                  <a:lnTo>
                    <a:pt x="42" y="54"/>
                  </a:lnTo>
                  <a:lnTo>
                    <a:pt x="34" y="61"/>
                  </a:lnTo>
                  <a:lnTo>
                    <a:pt x="28" y="63"/>
                  </a:lnTo>
                  <a:lnTo>
                    <a:pt x="0" y="43"/>
                  </a:lnTo>
                  <a:lnTo>
                    <a:pt x="5" y="22"/>
                  </a:lnTo>
                  <a:lnTo>
                    <a:pt x="5" y="15"/>
                  </a:lnTo>
                  <a:lnTo>
                    <a:pt x="0" y="0"/>
                  </a:lnTo>
                  <a:lnTo>
                    <a:pt x="51" y="0"/>
                  </a:lnTo>
                  <a:lnTo>
                    <a:pt x="77" y="19"/>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Freeform 18">
              <a:extLst>
                <a:ext uri="{FF2B5EF4-FFF2-40B4-BE49-F238E27FC236}">
                  <a16:creationId xmlns:a16="http://schemas.microsoft.com/office/drawing/2014/main" id="{DBEE2E6E-7CCE-E143-9016-A36458AB6CDA}"/>
                </a:ext>
              </a:extLst>
            </p:cNvPr>
            <p:cNvSpPr>
              <a:spLocks/>
            </p:cNvSpPr>
            <p:nvPr/>
          </p:nvSpPr>
          <p:spPr bwMode="auto">
            <a:xfrm>
              <a:off x="1613" y="1980"/>
              <a:ext cx="89" cy="79"/>
            </a:xfrm>
            <a:custGeom>
              <a:avLst/>
              <a:gdLst>
                <a:gd name="T0" fmla="*/ 65 w 89"/>
                <a:gd name="T1" fmla="*/ 7 h 79"/>
                <a:gd name="T2" fmla="*/ 53 w 89"/>
                <a:gd name="T3" fmla="*/ 12 h 79"/>
                <a:gd name="T4" fmla="*/ 67 w 89"/>
                <a:gd name="T5" fmla="*/ 21 h 79"/>
                <a:gd name="T6" fmla="*/ 72 w 89"/>
                <a:gd name="T7" fmla="*/ 21 h 79"/>
                <a:gd name="T8" fmla="*/ 72 w 89"/>
                <a:gd name="T9" fmla="*/ 40 h 79"/>
                <a:gd name="T10" fmla="*/ 82 w 89"/>
                <a:gd name="T11" fmla="*/ 42 h 79"/>
                <a:gd name="T12" fmla="*/ 88 w 89"/>
                <a:gd name="T13" fmla="*/ 42 h 79"/>
                <a:gd name="T14" fmla="*/ 74 w 89"/>
                <a:gd name="T15" fmla="*/ 75 h 79"/>
                <a:gd name="T16" fmla="*/ 74 w 89"/>
                <a:gd name="T17" fmla="*/ 76 h 79"/>
                <a:gd name="T18" fmla="*/ 72 w 89"/>
                <a:gd name="T19" fmla="*/ 78 h 79"/>
                <a:gd name="T20" fmla="*/ 44 w 89"/>
                <a:gd name="T21" fmla="*/ 55 h 79"/>
                <a:gd name="T22" fmla="*/ 50 w 89"/>
                <a:gd name="T23" fmla="*/ 45 h 79"/>
                <a:gd name="T24" fmla="*/ 51 w 89"/>
                <a:gd name="T25" fmla="*/ 44 h 79"/>
                <a:gd name="T26" fmla="*/ 6 w 89"/>
                <a:gd name="T27" fmla="*/ 42 h 79"/>
                <a:gd name="T28" fmla="*/ 0 w 89"/>
                <a:gd name="T29" fmla="*/ 42 h 79"/>
                <a:gd name="T30" fmla="*/ 17 w 89"/>
                <a:gd name="T31" fmla="*/ 19 h 79"/>
                <a:gd name="T32" fmla="*/ 23 w 89"/>
                <a:gd name="T33" fmla="*/ 12 h 79"/>
                <a:gd name="T34" fmla="*/ 61 w 89"/>
                <a:gd name="T35" fmla="*/ 0 h 79"/>
                <a:gd name="T36" fmla="*/ 65 w 89"/>
                <a:gd name="T37" fmla="*/ 0 h 79"/>
                <a:gd name="T38" fmla="*/ 65 w 89"/>
                <a:gd name="T39" fmla="*/ 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79">
                  <a:moveTo>
                    <a:pt x="65" y="7"/>
                  </a:moveTo>
                  <a:lnTo>
                    <a:pt x="53" y="12"/>
                  </a:lnTo>
                  <a:lnTo>
                    <a:pt x="67" y="21"/>
                  </a:lnTo>
                  <a:lnTo>
                    <a:pt x="72" y="21"/>
                  </a:lnTo>
                  <a:lnTo>
                    <a:pt x="72" y="40"/>
                  </a:lnTo>
                  <a:lnTo>
                    <a:pt x="82" y="42"/>
                  </a:lnTo>
                  <a:lnTo>
                    <a:pt x="88" y="42"/>
                  </a:lnTo>
                  <a:lnTo>
                    <a:pt x="74" y="75"/>
                  </a:lnTo>
                  <a:lnTo>
                    <a:pt x="74" y="76"/>
                  </a:lnTo>
                  <a:lnTo>
                    <a:pt x="72" y="78"/>
                  </a:lnTo>
                  <a:lnTo>
                    <a:pt x="44" y="55"/>
                  </a:lnTo>
                  <a:lnTo>
                    <a:pt x="50" y="45"/>
                  </a:lnTo>
                  <a:lnTo>
                    <a:pt x="51" y="44"/>
                  </a:lnTo>
                  <a:lnTo>
                    <a:pt x="6" y="42"/>
                  </a:lnTo>
                  <a:lnTo>
                    <a:pt x="0" y="42"/>
                  </a:lnTo>
                  <a:lnTo>
                    <a:pt x="17" y="19"/>
                  </a:lnTo>
                  <a:lnTo>
                    <a:pt x="23" y="12"/>
                  </a:lnTo>
                  <a:lnTo>
                    <a:pt x="61" y="0"/>
                  </a:lnTo>
                  <a:lnTo>
                    <a:pt x="65" y="0"/>
                  </a:lnTo>
                  <a:lnTo>
                    <a:pt x="65" y="7"/>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Freeform 19">
              <a:extLst>
                <a:ext uri="{FF2B5EF4-FFF2-40B4-BE49-F238E27FC236}">
                  <a16:creationId xmlns:a16="http://schemas.microsoft.com/office/drawing/2014/main" id="{D3457E1D-B1D0-9F4C-AF9D-4D37FD6F613A}"/>
                </a:ext>
              </a:extLst>
            </p:cNvPr>
            <p:cNvSpPr>
              <a:spLocks/>
            </p:cNvSpPr>
            <p:nvPr/>
          </p:nvSpPr>
          <p:spPr bwMode="auto">
            <a:xfrm>
              <a:off x="4478" y="2018"/>
              <a:ext cx="119" cy="130"/>
            </a:xfrm>
            <a:custGeom>
              <a:avLst/>
              <a:gdLst>
                <a:gd name="T0" fmla="*/ 118 w 119"/>
                <a:gd name="T1" fmla="*/ 112 h 130"/>
                <a:gd name="T2" fmla="*/ 90 w 119"/>
                <a:gd name="T3" fmla="*/ 112 h 130"/>
                <a:gd name="T4" fmla="*/ 88 w 119"/>
                <a:gd name="T5" fmla="*/ 114 h 130"/>
                <a:gd name="T6" fmla="*/ 104 w 119"/>
                <a:gd name="T7" fmla="*/ 121 h 130"/>
                <a:gd name="T8" fmla="*/ 84 w 119"/>
                <a:gd name="T9" fmla="*/ 127 h 130"/>
                <a:gd name="T10" fmla="*/ 82 w 119"/>
                <a:gd name="T11" fmla="*/ 129 h 130"/>
                <a:gd name="T12" fmla="*/ 73 w 119"/>
                <a:gd name="T13" fmla="*/ 120 h 130"/>
                <a:gd name="T14" fmla="*/ 23 w 119"/>
                <a:gd name="T15" fmla="*/ 121 h 130"/>
                <a:gd name="T16" fmla="*/ 0 w 119"/>
                <a:gd name="T17" fmla="*/ 129 h 130"/>
                <a:gd name="T18" fmla="*/ 0 w 119"/>
                <a:gd name="T19" fmla="*/ 121 h 130"/>
                <a:gd name="T20" fmla="*/ 66 w 119"/>
                <a:gd name="T21" fmla="*/ 98 h 130"/>
                <a:gd name="T22" fmla="*/ 61 w 119"/>
                <a:gd name="T23" fmla="*/ 84 h 130"/>
                <a:gd name="T24" fmla="*/ 79 w 119"/>
                <a:gd name="T25" fmla="*/ 76 h 130"/>
                <a:gd name="T26" fmla="*/ 81 w 119"/>
                <a:gd name="T27" fmla="*/ 76 h 130"/>
                <a:gd name="T28" fmla="*/ 81 w 119"/>
                <a:gd name="T29" fmla="*/ 56 h 130"/>
                <a:gd name="T30" fmla="*/ 75 w 119"/>
                <a:gd name="T31" fmla="*/ 11 h 130"/>
                <a:gd name="T32" fmla="*/ 73 w 119"/>
                <a:gd name="T33" fmla="*/ 9 h 130"/>
                <a:gd name="T34" fmla="*/ 81 w 119"/>
                <a:gd name="T35" fmla="*/ 0 h 130"/>
                <a:gd name="T36" fmla="*/ 118 w 119"/>
                <a:gd name="T37" fmla="*/ 43 h 130"/>
                <a:gd name="T38" fmla="*/ 118 w 119"/>
                <a:gd name="T39" fmla="*/ 1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9" h="130">
                  <a:moveTo>
                    <a:pt x="118" y="112"/>
                  </a:moveTo>
                  <a:lnTo>
                    <a:pt x="90" y="112"/>
                  </a:lnTo>
                  <a:lnTo>
                    <a:pt x="88" y="114"/>
                  </a:lnTo>
                  <a:lnTo>
                    <a:pt x="104" y="121"/>
                  </a:lnTo>
                  <a:lnTo>
                    <a:pt x="84" y="127"/>
                  </a:lnTo>
                  <a:lnTo>
                    <a:pt x="82" y="129"/>
                  </a:lnTo>
                  <a:lnTo>
                    <a:pt x="73" y="120"/>
                  </a:lnTo>
                  <a:lnTo>
                    <a:pt x="23" y="121"/>
                  </a:lnTo>
                  <a:lnTo>
                    <a:pt x="0" y="129"/>
                  </a:lnTo>
                  <a:lnTo>
                    <a:pt x="0" y="121"/>
                  </a:lnTo>
                  <a:lnTo>
                    <a:pt x="66" y="98"/>
                  </a:lnTo>
                  <a:lnTo>
                    <a:pt x="61" y="84"/>
                  </a:lnTo>
                  <a:lnTo>
                    <a:pt x="79" y="76"/>
                  </a:lnTo>
                  <a:lnTo>
                    <a:pt x="81" y="76"/>
                  </a:lnTo>
                  <a:lnTo>
                    <a:pt x="81" y="56"/>
                  </a:lnTo>
                  <a:lnTo>
                    <a:pt x="75" y="11"/>
                  </a:lnTo>
                  <a:lnTo>
                    <a:pt x="73" y="9"/>
                  </a:lnTo>
                  <a:lnTo>
                    <a:pt x="81" y="0"/>
                  </a:lnTo>
                  <a:lnTo>
                    <a:pt x="118" y="43"/>
                  </a:lnTo>
                  <a:lnTo>
                    <a:pt x="118" y="11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Freeform 20">
              <a:extLst>
                <a:ext uri="{FF2B5EF4-FFF2-40B4-BE49-F238E27FC236}">
                  <a16:creationId xmlns:a16="http://schemas.microsoft.com/office/drawing/2014/main" id="{166B6221-654A-E448-B665-3D783ABCDC1B}"/>
                </a:ext>
              </a:extLst>
            </p:cNvPr>
            <p:cNvSpPr>
              <a:spLocks/>
            </p:cNvSpPr>
            <p:nvPr/>
          </p:nvSpPr>
          <p:spPr bwMode="auto">
            <a:xfrm>
              <a:off x="2558" y="2137"/>
              <a:ext cx="31" cy="34"/>
            </a:xfrm>
            <a:custGeom>
              <a:avLst/>
              <a:gdLst>
                <a:gd name="T0" fmla="*/ 30 w 31"/>
                <a:gd name="T1" fmla="*/ 13 h 34"/>
                <a:gd name="T2" fmla="*/ 26 w 31"/>
                <a:gd name="T3" fmla="*/ 18 h 34"/>
                <a:gd name="T4" fmla="*/ 30 w 31"/>
                <a:gd name="T5" fmla="*/ 31 h 34"/>
                <a:gd name="T6" fmla="*/ 20 w 31"/>
                <a:gd name="T7" fmla="*/ 33 h 34"/>
                <a:gd name="T8" fmla="*/ 0 w 31"/>
                <a:gd name="T9" fmla="*/ 2 h 34"/>
                <a:gd name="T10" fmla="*/ 2 w 31"/>
                <a:gd name="T11" fmla="*/ 0 h 34"/>
                <a:gd name="T12" fmla="*/ 18 w 31"/>
                <a:gd name="T13" fmla="*/ 0 h 34"/>
                <a:gd name="T14" fmla="*/ 30 w 31"/>
                <a:gd name="T15" fmla="*/ 13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4">
                  <a:moveTo>
                    <a:pt x="30" y="13"/>
                  </a:moveTo>
                  <a:lnTo>
                    <a:pt x="26" y="18"/>
                  </a:lnTo>
                  <a:lnTo>
                    <a:pt x="30" y="31"/>
                  </a:lnTo>
                  <a:lnTo>
                    <a:pt x="20" y="33"/>
                  </a:lnTo>
                  <a:lnTo>
                    <a:pt x="0" y="2"/>
                  </a:lnTo>
                  <a:lnTo>
                    <a:pt x="2" y="0"/>
                  </a:lnTo>
                  <a:lnTo>
                    <a:pt x="18" y="0"/>
                  </a:lnTo>
                  <a:lnTo>
                    <a:pt x="30" y="1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Freeform 21">
              <a:extLst>
                <a:ext uri="{FF2B5EF4-FFF2-40B4-BE49-F238E27FC236}">
                  <a16:creationId xmlns:a16="http://schemas.microsoft.com/office/drawing/2014/main" id="{5CE86657-0D75-ED41-91E9-5539F6F26F71}"/>
                </a:ext>
              </a:extLst>
            </p:cNvPr>
            <p:cNvSpPr>
              <a:spLocks/>
            </p:cNvSpPr>
            <p:nvPr/>
          </p:nvSpPr>
          <p:spPr bwMode="auto">
            <a:xfrm>
              <a:off x="4510" y="2155"/>
              <a:ext cx="32" cy="16"/>
            </a:xfrm>
            <a:custGeom>
              <a:avLst/>
              <a:gdLst>
                <a:gd name="T0" fmla="*/ 31 w 32"/>
                <a:gd name="T1" fmla="*/ 5 h 16"/>
                <a:gd name="T2" fmla="*/ 8 w 32"/>
                <a:gd name="T3" fmla="*/ 15 h 16"/>
                <a:gd name="T4" fmla="*/ 2 w 32"/>
                <a:gd name="T5" fmla="*/ 8 h 16"/>
                <a:gd name="T6" fmla="*/ 0 w 32"/>
                <a:gd name="T7" fmla="*/ 5 h 16"/>
                <a:gd name="T8" fmla="*/ 5 w 32"/>
                <a:gd name="T9" fmla="*/ 0 h 16"/>
                <a:gd name="T10" fmla="*/ 31 w 32"/>
                <a:gd name="T11" fmla="*/ 0 h 16"/>
                <a:gd name="T12" fmla="*/ 31 w 32"/>
                <a:gd name="T13" fmla="*/ 5 h 16"/>
              </a:gdLst>
              <a:ahLst/>
              <a:cxnLst>
                <a:cxn ang="0">
                  <a:pos x="T0" y="T1"/>
                </a:cxn>
                <a:cxn ang="0">
                  <a:pos x="T2" y="T3"/>
                </a:cxn>
                <a:cxn ang="0">
                  <a:pos x="T4" y="T5"/>
                </a:cxn>
                <a:cxn ang="0">
                  <a:pos x="T6" y="T7"/>
                </a:cxn>
                <a:cxn ang="0">
                  <a:pos x="T8" y="T9"/>
                </a:cxn>
                <a:cxn ang="0">
                  <a:pos x="T10" y="T11"/>
                </a:cxn>
                <a:cxn ang="0">
                  <a:pos x="T12" y="T13"/>
                </a:cxn>
              </a:cxnLst>
              <a:rect l="0" t="0" r="r" b="b"/>
              <a:pathLst>
                <a:path w="32" h="16">
                  <a:moveTo>
                    <a:pt x="31" y="5"/>
                  </a:moveTo>
                  <a:lnTo>
                    <a:pt x="8" y="15"/>
                  </a:lnTo>
                  <a:lnTo>
                    <a:pt x="2" y="8"/>
                  </a:lnTo>
                  <a:lnTo>
                    <a:pt x="0" y="5"/>
                  </a:lnTo>
                  <a:lnTo>
                    <a:pt x="5" y="0"/>
                  </a:lnTo>
                  <a:lnTo>
                    <a:pt x="31" y="0"/>
                  </a:lnTo>
                  <a:lnTo>
                    <a:pt x="31" y="5"/>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 name="Freeform 22">
              <a:extLst>
                <a:ext uri="{FF2B5EF4-FFF2-40B4-BE49-F238E27FC236}">
                  <a16:creationId xmlns:a16="http://schemas.microsoft.com/office/drawing/2014/main" id="{01A22855-4FEE-7C42-86B2-57AA374855B3}"/>
                </a:ext>
              </a:extLst>
            </p:cNvPr>
            <p:cNvSpPr>
              <a:spLocks/>
            </p:cNvSpPr>
            <p:nvPr/>
          </p:nvSpPr>
          <p:spPr bwMode="auto">
            <a:xfrm>
              <a:off x="4470" y="2162"/>
              <a:ext cx="31" cy="47"/>
            </a:xfrm>
            <a:custGeom>
              <a:avLst/>
              <a:gdLst>
                <a:gd name="T0" fmla="*/ 28 w 31"/>
                <a:gd name="T1" fmla="*/ 39 h 47"/>
                <a:gd name="T2" fmla="*/ 26 w 31"/>
                <a:gd name="T3" fmla="*/ 44 h 47"/>
                <a:gd name="T4" fmla="*/ 26 w 31"/>
                <a:gd name="T5" fmla="*/ 46 h 47"/>
                <a:gd name="T6" fmla="*/ 9 w 31"/>
                <a:gd name="T7" fmla="*/ 26 h 47"/>
                <a:gd name="T8" fmla="*/ 0 w 31"/>
                <a:gd name="T9" fmla="*/ 12 h 47"/>
                <a:gd name="T10" fmla="*/ 6 w 31"/>
                <a:gd name="T11" fmla="*/ 0 h 47"/>
                <a:gd name="T12" fmla="*/ 30 w 31"/>
                <a:gd name="T13" fmla="*/ 26 h 47"/>
                <a:gd name="T14" fmla="*/ 28 w 31"/>
                <a:gd name="T15" fmla="*/ 3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47">
                  <a:moveTo>
                    <a:pt x="28" y="39"/>
                  </a:moveTo>
                  <a:lnTo>
                    <a:pt x="26" y="44"/>
                  </a:lnTo>
                  <a:lnTo>
                    <a:pt x="26" y="46"/>
                  </a:lnTo>
                  <a:lnTo>
                    <a:pt x="9" y="26"/>
                  </a:lnTo>
                  <a:lnTo>
                    <a:pt x="0" y="12"/>
                  </a:lnTo>
                  <a:lnTo>
                    <a:pt x="6" y="0"/>
                  </a:lnTo>
                  <a:lnTo>
                    <a:pt x="30" y="26"/>
                  </a:lnTo>
                  <a:lnTo>
                    <a:pt x="28" y="39"/>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 name="Freeform 23">
              <a:extLst>
                <a:ext uri="{FF2B5EF4-FFF2-40B4-BE49-F238E27FC236}">
                  <a16:creationId xmlns:a16="http://schemas.microsoft.com/office/drawing/2014/main" id="{D2457F0A-820B-7E41-B1AB-71F2F1750AA7}"/>
                </a:ext>
              </a:extLst>
            </p:cNvPr>
            <p:cNvSpPr>
              <a:spLocks/>
            </p:cNvSpPr>
            <p:nvPr/>
          </p:nvSpPr>
          <p:spPr bwMode="auto">
            <a:xfrm>
              <a:off x="2639" y="2203"/>
              <a:ext cx="39" cy="23"/>
            </a:xfrm>
            <a:custGeom>
              <a:avLst/>
              <a:gdLst>
                <a:gd name="T0" fmla="*/ 38 w 39"/>
                <a:gd name="T1" fmla="*/ 18 h 23"/>
                <a:gd name="T2" fmla="*/ 26 w 39"/>
                <a:gd name="T3" fmla="*/ 22 h 23"/>
                <a:gd name="T4" fmla="*/ 1 w 39"/>
                <a:gd name="T5" fmla="*/ 12 h 23"/>
                <a:gd name="T6" fmla="*/ 0 w 39"/>
                <a:gd name="T7" fmla="*/ 11 h 23"/>
                <a:gd name="T8" fmla="*/ 30 w 39"/>
                <a:gd name="T9" fmla="*/ 0 h 23"/>
                <a:gd name="T10" fmla="*/ 38 w 39"/>
                <a:gd name="T11" fmla="*/ 0 h 23"/>
                <a:gd name="T12" fmla="*/ 38 w 39"/>
                <a:gd name="T13" fmla="*/ 18 h 23"/>
              </a:gdLst>
              <a:ahLst/>
              <a:cxnLst>
                <a:cxn ang="0">
                  <a:pos x="T0" y="T1"/>
                </a:cxn>
                <a:cxn ang="0">
                  <a:pos x="T2" y="T3"/>
                </a:cxn>
                <a:cxn ang="0">
                  <a:pos x="T4" y="T5"/>
                </a:cxn>
                <a:cxn ang="0">
                  <a:pos x="T6" y="T7"/>
                </a:cxn>
                <a:cxn ang="0">
                  <a:pos x="T8" y="T9"/>
                </a:cxn>
                <a:cxn ang="0">
                  <a:pos x="T10" y="T11"/>
                </a:cxn>
                <a:cxn ang="0">
                  <a:pos x="T12" y="T13"/>
                </a:cxn>
              </a:cxnLst>
              <a:rect l="0" t="0" r="r" b="b"/>
              <a:pathLst>
                <a:path w="39" h="23">
                  <a:moveTo>
                    <a:pt x="38" y="18"/>
                  </a:moveTo>
                  <a:lnTo>
                    <a:pt x="26" y="22"/>
                  </a:lnTo>
                  <a:lnTo>
                    <a:pt x="1" y="12"/>
                  </a:lnTo>
                  <a:lnTo>
                    <a:pt x="0" y="11"/>
                  </a:lnTo>
                  <a:lnTo>
                    <a:pt x="30" y="0"/>
                  </a:lnTo>
                  <a:lnTo>
                    <a:pt x="38" y="0"/>
                  </a:lnTo>
                  <a:lnTo>
                    <a:pt x="38" y="18"/>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Freeform 24">
              <a:extLst>
                <a:ext uri="{FF2B5EF4-FFF2-40B4-BE49-F238E27FC236}">
                  <a16:creationId xmlns:a16="http://schemas.microsoft.com/office/drawing/2014/main" id="{578F9799-73ED-6140-909D-E036B640ADD4}"/>
                </a:ext>
              </a:extLst>
            </p:cNvPr>
            <p:cNvSpPr>
              <a:spLocks/>
            </p:cNvSpPr>
            <p:nvPr/>
          </p:nvSpPr>
          <p:spPr bwMode="auto">
            <a:xfrm>
              <a:off x="2798" y="2226"/>
              <a:ext cx="39" cy="8"/>
            </a:xfrm>
            <a:custGeom>
              <a:avLst/>
              <a:gdLst>
                <a:gd name="T0" fmla="*/ 38 w 39"/>
                <a:gd name="T1" fmla="*/ 7 h 8"/>
                <a:gd name="T2" fmla="*/ 3 w 39"/>
                <a:gd name="T3" fmla="*/ 6 h 8"/>
                <a:gd name="T4" fmla="*/ 0 w 39"/>
                <a:gd name="T5" fmla="*/ 4 h 8"/>
                <a:gd name="T6" fmla="*/ 19 w 39"/>
                <a:gd name="T7" fmla="*/ 0 h 8"/>
                <a:gd name="T8" fmla="*/ 33 w 39"/>
                <a:gd name="T9" fmla="*/ 6 h 8"/>
                <a:gd name="T10" fmla="*/ 38 w 39"/>
                <a:gd name="T11" fmla="*/ 7 h 8"/>
              </a:gdLst>
              <a:ahLst/>
              <a:cxnLst>
                <a:cxn ang="0">
                  <a:pos x="T0" y="T1"/>
                </a:cxn>
                <a:cxn ang="0">
                  <a:pos x="T2" y="T3"/>
                </a:cxn>
                <a:cxn ang="0">
                  <a:pos x="T4" y="T5"/>
                </a:cxn>
                <a:cxn ang="0">
                  <a:pos x="T6" y="T7"/>
                </a:cxn>
                <a:cxn ang="0">
                  <a:pos x="T8" y="T9"/>
                </a:cxn>
                <a:cxn ang="0">
                  <a:pos x="T10" y="T11"/>
                </a:cxn>
              </a:cxnLst>
              <a:rect l="0" t="0" r="r" b="b"/>
              <a:pathLst>
                <a:path w="39" h="8">
                  <a:moveTo>
                    <a:pt x="38" y="7"/>
                  </a:moveTo>
                  <a:lnTo>
                    <a:pt x="3" y="6"/>
                  </a:lnTo>
                  <a:lnTo>
                    <a:pt x="0" y="4"/>
                  </a:lnTo>
                  <a:lnTo>
                    <a:pt x="19" y="0"/>
                  </a:lnTo>
                  <a:lnTo>
                    <a:pt x="33" y="6"/>
                  </a:lnTo>
                  <a:lnTo>
                    <a:pt x="38" y="7"/>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Freeform 25">
              <a:extLst>
                <a:ext uri="{FF2B5EF4-FFF2-40B4-BE49-F238E27FC236}">
                  <a16:creationId xmlns:a16="http://schemas.microsoft.com/office/drawing/2014/main" id="{DCED13C8-DEF4-A04A-9B63-D7A5389CE104}"/>
                </a:ext>
              </a:extLst>
            </p:cNvPr>
            <p:cNvSpPr>
              <a:spLocks/>
            </p:cNvSpPr>
            <p:nvPr/>
          </p:nvSpPr>
          <p:spPr bwMode="auto">
            <a:xfrm>
              <a:off x="4405" y="2339"/>
              <a:ext cx="8" cy="39"/>
            </a:xfrm>
            <a:custGeom>
              <a:avLst/>
              <a:gdLst>
                <a:gd name="T0" fmla="*/ 7 w 8"/>
                <a:gd name="T1" fmla="*/ 5 h 39"/>
                <a:gd name="T2" fmla="*/ 7 w 8"/>
                <a:gd name="T3" fmla="*/ 38 h 39"/>
                <a:gd name="T4" fmla="*/ 0 w 8"/>
                <a:gd name="T5" fmla="*/ 38 h 39"/>
                <a:gd name="T6" fmla="*/ 3 w 8"/>
                <a:gd name="T7" fmla="*/ 0 h 39"/>
                <a:gd name="T8" fmla="*/ 4 w 8"/>
                <a:gd name="T9" fmla="*/ 0 h 39"/>
                <a:gd name="T10" fmla="*/ 7 w 8"/>
                <a:gd name="T11" fmla="*/ 5 h 39"/>
              </a:gdLst>
              <a:ahLst/>
              <a:cxnLst>
                <a:cxn ang="0">
                  <a:pos x="T0" y="T1"/>
                </a:cxn>
                <a:cxn ang="0">
                  <a:pos x="T2" y="T3"/>
                </a:cxn>
                <a:cxn ang="0">
                  <a:pos x="T4" y="T5"/>
                </a:cxn>
                <a:cxn ang="0">
                  <a:pos x="T6" y="T7"/>
                </a:cxn>
                <a:cxn ang="0">
                  <a:pos x="T8" y="T9"/>
                </a:cxn>
                <a:cxn ang="0">
                  <a:pos x="T10" y="T11"/>
                </a:cxn>
              </a:cxnLst>
              <a:rect l="0" t="0" r="r" b="b"/>
              <a:pathLst>
                <a:path w="8" h="39">
                  <a:moveTo>
                    <a:pt x="7" y="5"/>
                  </a:moveTo>
                  <a:lnTo>
                    <a:pt x="7" y="38"/>
                  </a:lnTo>
                  <a:lnTo>
                    <a:pt x="0" y="38"/>
                  </a:lnTo>
                  <a:lnTo>
                    <a:pt x="3" y="0"/>
                  </a:lnTo>
                  <a:lnTo>
                    <a:pt x="4" y="0"/>
                  </a:lnTo>
                  <a:lnTo>
                    <a:pt x="7" y="5"/>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 name="Freeform 26">
              <a:extLst>
                <a:ext uri="{FF2B5EF4-FFF2-40B4-BE49-F238E27FC236}">
                  <a16:creationId xmlns:a16="http://schemas.microsoft.com/office/drawing/2014/main" id="{124D7171-37D3-AD4A-8E4F-B8B6B4DF5F10}"/>
                </a:ext>
              </a:extLst>
            </p:cNvPr>
            <p:cNvSpPr>
              <a:spLocks/>
            </p:cNvSpPr>
            <p:nvPr/>
          </p:nvSpPr>
          <p:spPr bwMode="auto">
            <a:xfrm>
              <a:off x="4422" y="2466"/>
              <a:ext cx="77" cy="73"/>
            </a:xfrm>
            <a:custGeom>
              <a:avLst/>
              <a:gdLst>
                <a:gd name="T0" fmla="*/ 42 w 77"/>
                <a:gd name="T1" fmla="*/ 14 h 73"/>
                <a:gd name="T2" fmla="*/ 36 w 77"/>
                <a:gd name="T3" fmla="*/ 36 h 73"/>
                <a:gd name="T4" fmla="*/ 42 w 77"/>
                <a:gd name="T5" fmla="*/ 50 h 73"/>
                <a:gd name="T6" fmla="*/ 75 w 77"/>
                <a:gd name="T7" fmla="*/ 64 h 73"/>
                <a:gd name="T8" fmla="*/ 76 w 77"/>
                <a:gd name="T9" fmla="*/ 64 h 73"/>
                <a:gd name="T10" fmla="*/ 36 w 77"/>
                <a:gd name="T11" fmla="*/ 72 h 73"/>
                <a:gd name="T12" fmla="*/ 0 w 77"/>
                <a:gd name="T13" fmla="*/ 36 h 73"/>
                <a:gd name="T14" fmla="*/ 12 w 77"/>
                <a:gd name="T15" fmla="*/ 36 h 73"/>
                <a:gd name="T16" fmla="*/ 12 w 77"/>
                <a:gd name="T17" fmla="*/ 31 h 73"/>
                <a:gd name="T18" fmla="*/ 0 w 77"/>
                <a:gd name="T19" fmla="*/ 0 h 73"/>
                <a:gd name="T20" fmla="*/ 28 w 77"/>
                <a:gd name="T21" fmla="*/ 0 h 73"/>
                <a:gd name="T22" fmla="*/ 42 w 77"/>
                <a:gd name="T23" fmla="*/ 1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3">
                  <a:moveTo>
                    <a:pt x="42" y="14"/>
                  </a:moveTo>
                  <a:lnTo>
                    <a:pt x="36" y="36"/>
                  </a:lnTo>
                  <a:lnTo>
                    <a:pt x="42" y="50"/>
                  </a:lnTo>
                  <a:lnTo>
                    <a:pt x="75" y="64"/>
                  </a:lnTo>
                  <a:lnTo>
                    <a:pt x="76" y="64"/>
                  </a:lnTo>
                  <a:lnTo>
                    <a:pt x="36" y="72"/>
                  </a:lnTo>
                  <a:lnTo>
                    <a:pt x="0" y="36"/>
                  </a:lnTo>
                  <a:lnTo>
                    <a:pt x="12" y="36"/>
                  </a:lnTo>
                  <a:lnTo>
                    <a:pt x="12" y="31"/>
                  </a:lnTo>
                  <a:lnTo>
                    <a:pt x="0" y="0"/>
                  </a:lnTo>
                  <a:lnTo>
                    <a:pt x="28" y="0"/>
                  </a:lnTo>
                  <a:lnTo>
                    <a:pt x="42" y="14"/>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 name="Freeform 27">
              <a:extLst>
                <a:ext uri="{FF2B5EF4-FFF2-40B4-BE49-F238E27FC236}">
                  <a16:creationId xmlns:a16="http://schemas.microsoft.com/office/drawing/2014/main" id="{88B715C1-E47C-C946-B8D3-7DD1BA28123D}"/>
                </a:ext>
              </a:extLst>
            </p:cNvPr>
            <p:cNvSpPr>
              <a:spLocks/>
            </p:cNvSpPr>
            <p:nvPr/>
          </p:nvSpPr>
          <p:spPr bwMode="auto">
            <a:xfrm>
              <a:off x="1070" y="2475"/>
              <a:ext cx="158" cy="57"/>
            </a:xfrm>
            <a:custGeom>
              <a:avLst/>
              <a:gdLst>
                <a:gd name="T0" fmla="*/ 117 w 158"/>
                <a:gd name="T1" fmla="*/ 29 h 57"/>
                <a:gd name="T2" fmla="*/ 157 w 158"/>
                <a:gd name="T3" fmla="*/ 54 h 57"/>
                <a:gd name="T4" fmla="*/ 99 w 158"/>
                <a:gd name="T5" fmla="*/ 56 h 57"/>
                <a:gd name="T6" fmla="*/ 93 w 158"/>
                <a:gd name="T7" fmla="*/ 44 h 57"/>
                <a:gd name="T8" fmla="*/ 44 w 158"/>
                <a:gd name="T9" fmla="*/ 22 h 57"/>
                <a:gd name="T10" fmla="*/ 8 w 158"/>
                <a:gd name="T11" fmla="*/ 20 h 57"/>
                <a:gd name="T12" fmla="*/ 0 w 158"/>
                <a:gd name="T13" fmla="*/ 9 h 57"/>
                <a:gd name="T14" fmla="*/ 10 w 158"/>
                <a:gd name="T15" fmla="*/ 2 h 57"/>
                <a:gd name="T16" fmla="*/ 13 w 158"/>
                <a:gd name="T17" fmla="*/ 0 h 57"/>
                <a:gd name="T18" fmla="*/ 37 w 158"/>
                <a:gd name="T19" fmla="*/ 5 h 57"/>
                <a:gd name="T20" fmla="*/ 117 w 158"/>
                <a:gd name="T21"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 h="57">
                  <a:moveTo>
                    <a:pt x="117" y="29"/>
                  </a:moveTo>
                  <a:lnTo>
                    <a:pt x="157" y="54"/>
                  </a:lnTo>
                  <a:lnTo>
                    <a:pt x="99" y="56"/>
                  </a:lnTo>
                  <a:lnTo>
                    <a:pt x="93" y="44"/>
                  </a:lnTo>
                  <a:lnTo>
                    <a:pt x="44" y="22"/>
                  </a:lnTo>
                  <a:lnTo>
                    <a:pt x="8" y="20"/>
                  </a:lnTo>
                  <a:lnTo>
                    <a:pt x="0" y="9"/>
                  </a:lnTo>
                  <a:lnTo>
                    <a:pt x="10" y="2"/>
                  </a:lnTo>
                  <a:lnTo>
                    <a:pt x="13" y="0"/>
                  </a:lnTo>
                  <a:lnTo>
                    <a:pt x="37" y="5"/>
                  </a:lnTo>
                  <a:lnTo>
                    <a:pt x="117" y="29"/>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 name="Freeform 28">
              <a:extLst>
                <a:ext uri="{FF2B5EF4-FFF2-40B4-BE49-F238E27FC236}">
                  <a16:creationId xmlns:a16="http://schemas.microsoft.com/office/drawing/2014/main" id="{744D7410-0A4E-2440-9887-EC8F6EF99005}"/>
                </a:ext>
              </a:extLst>
            </p:cNvPr>
            <p:cNvSpPr>
              <a:spLocks/>
            </p:cNvSpPr>
            <p:nvPr/>
          </p:nvSpPr>
          <p:spPr bwMode="auto">
            <a:xfrm>
              <a:off x="1222" y="2539"/>
              <a:ext cx="96" cy="31"/>
            </a:xfrm>
            <a:custGeom>
              <a:avLst/>
              <a:gdLst>
                <a:gd name="T0" fmla="*/ 94 w 96"/>
                <a:gd name="T1" fmla="*/ 6 h 31"/>
                <a:gd name="T2" fmla="*/ 95 w 96"/>
                <a:gd name="T3" fmla="*/ 30 h 31"/>
                <a:gd name="T4" fmla="*/ 67 w 96"/>
                <a:gd name="T5" fmla="*/ 13 h 31"/>
                <a:gd name="T6" fmla="*/ 65 w 96"/>
                <a:gd name="T7" fmla="*/ 12 h 31"/>
                <a:gd name="T8" fmla="*/ 53 w 96"/>
                <a:gd name="T9" fmla="*/ 28 h 31"/>
                <a:gd name="T10" fmla="*/ 51 w 96"/>
                <a:gd name="T11" fmla="*/ 30 h 31"/>
                <a:gd name="T12" fmla="*/ 37 w 96"/>
                <a:gd name="T13" fmla="*/ 12 h 31"/>
                <a:gd name="T14" fmla="*/ 2 w 96"/>
                <a:gd name="T15" fmla="*/ 30 h 31"/>
                <a:gd name="T16" fmla="*/ 0 w 96"/>
                <a:gd name="T17" fmla="*/ 12 h 31"/>
                <a:gd name="T18" fmla="*/ 30 w 96"/>
                <a:gd name="T19" fmla="*/ 2 h 31"/>
                <a:gd name="T20" fmla="*/ 35 w 96"/>
                <a:gd name="T21" fmla="*/ 0 h 31"/>
                <a:gd name="T22" fmla="*/ 83 w 96"/>
                <a:gd name="T23" fmla="*/ 2 h 31"/>
                <a:gd name="T24" fmla="*/ 94 w 96"/>
                <a:gd name="T25"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31">
                  <a:moveTo>
                    <a:pt x="94" y="6"/>
                  </a:moveTo>
                  <a:lnTo>
                    <a:pt x="95" y="30"/>
                  </a:lnTo>
                  <a:lnTo>
                    <a:pt x="67" y="13"/>
                  </a:lnTo>
                  <a:lnTo>
                    <a:pt x="65" y="12"/>
                  </a:lnTo>
                  <a:lnTo>
                    <a:pt x="53" y="28"/>
                  </a:lnTo>
                  <a:lnTo>
                    <a:pt x="51" y="30"/>
                  </a:lnTo>
                  <a:lnTo>
                    <a:pt x="37" y="12"/>
                  </a:lnTo>
                  <a:lnTo>
                    <a:pt x="2" y="30"/>
                  </a:lnTo>
                  <a:lnTo>
                    <a:pt x="0" y="12"/>
                  </a:lnTo>
                  <a:lnTo>
                    <a:pt x="30" y="2"/>
                  </a:lnTo>
                  <a:lnTo>
                    <a:pt x="35" y="0"/>
                  </a:lnTo>
                  <a:lnTo>
                    <a:pt x="83" y="2"/>
                  </a:lnTo>
                  <a:lnTo>
                    <a:pt x="94" y="6"/>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 name="Freeform 29">
              <a:extLst>
                <a:ext uri="{FF2B5EF4-FFF2-40B4-BE49-F238E27FC236}">
                  <a16:creationId xmlns:a16="http://schemas.microsoft.com/office/drawing/2014/main" id="{167B0240-9682-2B44-9DE9-6B0AF24C9B6C}"/>
                </a:ext>
              </a:extLst>
            </p:cNvPr>
            <p:cNvSpPr>
              <a:spLocks/>
            </p:cNvSpPr>
            <p:nvPr/>
          </p:nvSpPr>
          <p:spPr bwMode="auto">
            <a:xfrm>
              <a:off x="1158" y="2546"/>
              <a:ext cx="40" cy="34"/>
            </a:xfrm>
            <a:custGeom>
              <a:avLst/>
              <a:gdLst>
                <a:gd name="T0" fmla="*/ 39 w 40"/>
                <a:gd name="T1" fmla="*/ 23 h 34"/>
                <a:gd name="T2" fmla="*/ 39 w 40"/>
                <a:gd name="T3" fmla="*/ 27 h 34"/>
                <a:gd name="T4" fmla="*/ 27 w 40"/>
                <a:gd name="T5" fmla="*/ 31 h 34"/>
                <a:gd name="T6" fmla="*/ 26 w 40"/>
                <a:gd name="T7" fmla="*/ 33 h 34"/>
                <a:gd name="T8" fmla="*/ 0 w 40"/>
                <a:gd name="T9" fmla="*/ 8 h 34"/>
                <a:gd name="T10" fmla="*/ 0 w 40"/>
                <a:gd name="T11" fmla="*/ 5 h 34"/>
                <a:gd name="T12" fmla="*/ 7 w 40"/>
                <a:gd name="T13" fmla="*/ 0 h 34"/>
                <a:gd name="T14" fmla="*/ 26 w 40"/>
                <a:gd name="T15" fmla="*/ 0 h 34"/>
                <a:gd name="T16" fmla="*/ 39 w 40"/>
                <a:gd name="T17"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4">
                  <a:moveTo>
                    <a:pt x="39" y="23"/>
                  </a:moveTo>
                  <a:lnTo>
                    <a:pt x="39" y="27"/>
                  </a:lnTo>
                  <a:lnTo>
                    <a:pt x="27" y="31"/>
                  </a:lnTo>
                  <a:lnTo>
                    <a:pt x="26" y="33"/>
                  </a:lnTo>
                  <a:lnTo>
                    <a:pt x="0" y="8"/>
                  </a:lnTo>
                  <a:lnTo>
                    <a:pt x="0" y="5"/>
                  </a:lnTo>
                  <a:lnTo>
                    <a:pt x="7" y="0"/>
                  </a:lnTo>
                  <a:lnTo>
                    <a:pt x="26" y="0"/>
                  </a:lnTo>
                  <a:lnTo>
                    <a:pt x="39" y="2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 name="Freeform 30">
              <a:extLst>
                <a:ext uri="{FF2B5EF4-FFF2-40B4-BE49-F238E27FC236}">
                  <a16:creationId xmlns:a16="http://schemas.microsoft.com/office/drawing/2014/main" id="{01C567CB-20E3-1A4E-9C48-30DBF2682071}"/>
                </a:ext>
              </a:extLst>
            </p:cNvPr>
            <p:cNvSpPr>
              <a:spLocks/>
            </p:cNvSpPr>
            <p:nvPr/>
          </p:nvSpPr>
          <p:spPr bwMode="auto">
            <a:xfrm>
              <a:off x="4510" y="2554"/>
              <a:ext cx="24" cy="26"/>
            </a:xfrm>
            <a:custGeom>
              <a:avLst/>
              <a:gdLst>
                <a:gd name="T0" fmla="*/ 23 w 24"/>
                <a:gd name="T1" fmla="*/ 23 h 26"/>
                <a:gd name="T2" fmla="*/ 10 w 24"/>
                <a:gd name="T3" fmla="*/ 25 h 26"/>
                <a:gd name="T4" fmla="*/ 6 w 24"/>
                <a:gd name="T5" fmla="*/ 25 h 26"/>
                <a:gd name="T6" fmla="*/ 0 w 24"/>
                <a:gd name="T7" fmla="*/ 19 h 26"/>
                <a:gd name="T8" fmla="*/ 6 w 24"/>
                <a:gd name="T9" fmla="*/ 0 h 26"/>
                <a:gd name="T10" fmla="*/ 23 w 24"/>
                <a:gd name="T11" fmla="*/ 17 h 26"/>
                <a:gd name="T12" fmla="*/ 23 w 24"/>
                <a:gd name="T13" fmla="*/ 23 h 26"/>
              </a:gdLst>
              <a:ahLst/>
              <a:cxnLst>
                <a:cxn ang="0">
                  <a:pos x="T0" y="T1"/>
                </a:cxn>
                <a:cxn ang="0">
                  <a:pos x="T2" y="T3"/>
                </a:cxn>
                <a:cxn ang="0">
                  <a:pos x="T4" y="T5"/>
                </a:cxn>
                <a:cxn ang="0">
                  <a:pos x="T6" y="T7"/>
                </a:cxn>
                <a:cxn ang="0">
                  <a:pos x="T8" y="T9"/>
                </a:cxn>
                <a:cxn ang="0">
                  <a:pos x="T10" y="T11"/>
                </a:cxn>
                <a:cxn ang="0">
                  <a:pos x="T12" y="T13"/>
                </a:cxn>
              </a:cxnLst>
              <a:rect l="0" t="0" r="r" b="b"/>
              <a:pathLst>
                <a:path w="24" h="26">
                  <a:moveTo>
                    <a:pt x="23" y="23"/>
                  </a:moveTo>
                  <a:lnTo>
                    <a:pt x="10" y="25"/>
                  </a:lnTo>
                  <a:lnTo>
                    <a:pt x="6" y="25"/>
                  </a:lnTo>
                  <a:lnTo>
                    <a:pt x="0" y="19"/>
                  </a:lnTo>
                  <a:lnTo>
                    <a:pt x="6" y="0"/>
                  </a:lnTo>
                  <a:lnTo>
                    <a:pt x="23" y="17"/>
                  </a:lnTo>
                  <a:lnTo>
                    <a:pt x="23" y="2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 name="Freeform 31">
              <a:extLst>
                <a:ext uri="{FF2B5EF4-FFF2-40B4-BE49-F238E27FC236}">
                  <a16:creationId xmlns:a16="http://schemas.microsoft.com/office/drawing/2014/main" id="{97CB4337-1379-0A4A-86A9-DB0C0583B3BC}"/>
                </a:ext>
              </a:extLst>
            </p:cNvPr>
            <p:cNvSpPr>
              <a:spLocks/>
            </p:cNvSpPr>
            <p:nvPr/>
          </p:nvSpPr>
          <p:spPr bwMode="auto">
            <a:xfrm>
              <a:off x="4508" y="2619"/>
              <a:ext cx="74" cy="72"/>
            </a:xfrm>
            <a:custGeom>
              <a:avLst/>
              <a:gdLst>
                <a:gd name="T0" fmla="*/ 73 w 74"/>
                <a:gd name="T1" fmla="*/ 43 h 72"/>
                <a:gd name="T2" fmla="*/ 45 w 74"/>
                <a:gd name="T3" fmla="*/ 71 h 72"/>
                <a:gd name="T4" fmla="*/ 30 w 74"/>
                <a:gd name="T5" fmla="*/ 35 h 72"/>
                <a:gd name="T6" fmla="*/ 0 w 74"/>
                <a:gd name="T7" fmla="*/ 35 h 72"/>
                <a:gd name="T8" fmla="*/ 0 w 74"/>
                <a:gd name="T9" fmla="*/ 14 h 72"/>
                <a:gd name="T10" fmla="*/ 37 w 74"/>
                <a:gd name="T11" fmla="*/ 14 h 72"/>
                <a:gd name="T12" fmla="*/ 43 w 74"/>
                <a:gd name="T13" fmla="*/ 0 h 72"/>
                <a:gd name="T14" fmla="*/ 71 w 74"/>
                <a:gd name="T15" fmla="*/ 13 h 72"/>
                <a:gd name="T16" fmla="*/ 73 w 74"/>
                <a:gd name="T17" fmla="*/ 4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72">
                  <a:moveTo>
                    <a:pt x="73" y="43"/>
                  </a:moveTo>
                  <a:lnTo>
                    <a:pt x="45" y="71"/>
                  </a:lnTo>
                  <a:lnTo>
                    <a:pt x="30" y="35"/>
                  </a:lnTo>
                  <a:lnTo>
                    <a:pt x="0" y="35"/>
                  </a:lnTo>
                  <a:lnTo>
                    <a:pt x="0" y="14"/>
                  </a:lnTo>
                  <a:lnTo>
                    <a:pt x="37" y="14"/>
                  </a:lnTo>
                  <a:lnTo>
                    <a:pt x="43" y="0"/>
                  </a:lnTo>
                  <a:lnTo>
                    <a:pt x="71" y="13"/>
                  </a:lnTo>
                  <a:lnTo>
                    <a:pt x="73" y="4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 name="Freeform 32">
              <a:extLst>
                <a:ext uri="{FF2B5EF4-FFF2-40B4-BE49-F238E27FC236}">
                  <a16:creationId xmlns:a16="http://schemas.microsoft.com/office/drawing/2014/main" id="{184849B5-2494-404D-80FD-F029058A80DB}"/>
                </a:ext>
              </a:extLst>
            </p:cNvPr>
            <p:cNvSpPr>
              <a:spLocks/>
            </p:cNvSpPr>
            <p:nvPr/>
          </p:nvSpPr>
          <p:spPr bwMode="auto">
            <a:xfrm>
              <a:off x="3765" y="2658"/>
              <a:ext cx="49" cy="48"/>
            </a:xfrm>
            <a:custGeom>
              <a:avLst/>
              <a:gdLst>
                <a:gd name="T0" fmla="*/ 48 w 49"/>
                <a:gd name="T1" fmla="*/ 15 h 48"/>
                <a:gd name="T2" fmla="*/ 35 w 49"/>
                <a:gd name="T3" fmla="*/ 32 h 48"/>
                <a:gd name="T4" fmla="*/ 43 w 49"/>
                <a:gd name="T5" fmla="*/ 39 h 48"/>
                <a:gd name="T6" fmla="*/ 48 w 49"/>
                <a:gd name="T7" fmla="*/ 41 h 48"/>
                <a:gd name="T8" fmla="*/ 32 w 49"/>
                <a:gd name="T9" fmla="*/ 47 h 48"/>
                <a:gd name="T10" fmla="*/ 28 w 49"/>
                <a:gd name="T11" fmla="*/ 47 h 48"/>
                <a:gd name="T12" fmla="*/ 3 w 49"/>
                <a:gd name="T13" fmla="*/ 4 h 48"/>
                <a:gd name="T14" fmla="*/ 0 w 49"/>
                <a:gd name="T15" fmla="*/ 2 h 48"/>
                <a:gd name="T16" fmla="*/ 2 w 49"/>
                <a:gd name="T17" fmla="*/ 0 h 48"/>
                <a:gd name="T18" fmla="*/ 30 w 49"/>
                <a:gd name="T19" fmla="*/ 2 h 48"/>
                <a:gd name="T20" fmla="*/ 48 w 49"/>
                <a:gd name="T21" fmla="*/ 1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48">
                  <a:moveTo>
                    <a:pt x="48" y="15"/>
                  </a:moveTo>
                  <a:lnTo>
                    <a:pt x="35" y="32"/>
                  </a:lnTo>
                  <a:lnTo>
                    <a:pt x="43" y="39"/>
                  </a:lnTo>
                  <a:lnTo>
                    <a:pt x="48" y="41"/>
                  </a:lnTo>
                  <a:lnTo>
                    <a:pt x="32" y="47"/>
                  </a:lnTo>
                  <a:lnTo>
                    <a:pt x="28" y="47"/>
                  </a:lnTo>
                  <a:lnTo>
                    <a:pt x="3" y="4"/>
                  </a:lnTo>
                  <a:lnTo>
                    <a:pt x="0" y="2"/>
                  </a:lnTo>
                  <a:lnTo>
                    <a:pt x="2" y="0"/>
                  </a:lnTo>
                  <a:lnTo>
                    <a:pt x="30" y="2"/>
                  </a:lnTo>
                  <a:lnTo>
                    <a:pt x="48" y="15"/>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Freeform 33">
              <a:extLst>
                <a:ext uri="{FF2B5EF4-FFF2-40B4-BE49-F238E27FC236}">
                  <a16:creationId xmlns:a16="http://schemas.microsoft.com/office/drawing/2014/main" id="{866425B8-2760-BD45-BE46-80DDE6F41B73}"/>
                </a:ext>
              </a:extLst>
            </p:cNvPr>
            <p:cNvSpPr>
              <a:spLocks/>
            </p:cNvSpPr>
            <p:nvPr/>
          </p:nvSpPr>
          <p:spPr bwMode="auto">
            <a:xfrm>
              <a:off x="4293" y="2698"/>
              <a:ext cx="160" cy="170"/>
            </a:xfrm>
            <a:custGeom>
              <a:avLst/>
              <a:gdLst>
                <a:gd name="T0" fmla="*/ 159 w 160"/>
                <a:gd name="T1" fmla="*/ 16 h 170"/>
                <a:gd name="T2" fmla="*/ 125 w 160"/>
                <a:gd name="T3" fmla="*/ 22 h 170"/>
                <a:gd name="T4" fmla="*/ 125 w 160"/>
                <a:gd name="T5" fmla="*/ 28 h 170"/>
                <a:gd name="T6" fmla="*/ 135 w 160"/>
                <a:gd name="T7" fmla="*/ 42 h 170"/>
                <a:gd name="T8" fmla="*/ 139 w 160"/>
                <a:gd name="T9" fmla="*/ 62 h 170"/>
                <a:gd name="T10" fmla="*/ 159 w 160"/>
                <a:gd name="T11" fmla="*/ 82 h 170"/>
                <a:gd name="T12" fmla="*/ 107 w 160"/>
                <a:gd name="T13" fmla="*/ 169 h 170"/>
                <a:gd name="T14" fmla="*/ 10 w 160"/>
                <a:gd name="T15" fmla="*/ 161 h 170"/>
                <a:gd name="T16" fmla="*/ 6 w 160"/>
                <a:gd name="T17" fmla="*/ 134 h 170"/>
                <a:gd name="T18" fmla="*/ 0 w 160"/>
                <a:gd name="T19" fmla="*/ 77 h 170"/>
                <a:gd name="T20" fmla="*/ 51 w 160"/>
                <a:gd name="T21" fmla="*/ 48 h 170"/>
                <a:gd name="T22" fmla="*/ 75 w 160"/>
                <a:gd name="T23" fmla="*/ 16 h 170"/>
                <a:gd name="T24" fmla="*/ 109 w 160"/>
                <a:gd name="T25" fmla="*/ 8 h 170"/>
                <a:gd name="T26" fmla="*/ 115 w 160"/>
                <a:gd name="T27" fmla="*/ 0 h 170"/>
                <a:gd name="T28" fmla="*/ 159 w 160"/>
                <a:gd name="T29" fmla="*/ 0 h 170"/>
                <a:gd name="T30" fmla="*/ 159 w 160"/>
                <a:gd name="T3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0">
                  <a:moveTo>
                    <a:pt x="159" y="16"/>
                  </a:moveTo>
                  <a:lnTo>
                    <a:pt x="125" y="22"/>
                  </a:lnTo>
                  <a:lnTo>
                    <a:pt x="125" y="28"/>
                  </a:lnTo>
                  <a:lnTo>
                    <a:pt x="135" y="42"/>
                  </a:lnTo>
                  <a:lnTo>
                    <a:pt x="139" y="62"/>
                  </a:lnTo>
                  <a:lnTo>
                    <a:pt x="159" y="82"/>
                  </a:lnTo>
                  <a:lnTo>
                    <a:pt x="107" y="169"/>
                  </a:lnTo>
                  <a:lnTo>
                    <a:pt x="10" y="161"/>
                  </a:lnTo>
                  <a:lnTo>
                    <a:pt x="6" y="134"/>
                  </a:lnTo>
                  <a:lnTo>
                    <a:pt x="0" y="77"/>
                  </a:lnTo>
                  <a:lnTo>
                    <a:pt x="51" y="48"/>
                  </a:lnTo>
                  <a:lnTo>
                    <a:pt x="75" y="16"/>
                  </a:lnTo>
                  <a:lnTo>
                    <a:pt x="109" y="8"/>
                  </a:lnTo>
                  <a:lnTo>
                    <a:pt x="115" y="0"/>
                  </a:lnTo>
                  <a:lnTo>
                    <a:pt x="159" y="0"/>
                  </a:lnTo>
                  <a:lnTo>
                    <a:pt x="159" y="16"/>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Freeform 34">
              <a:extLst>
                <a:ext uri="{FF2B5EF4-FFF2-40B4-BE49-F238E27FC236}">
                  <a16:creationId xmlns:a16="http://schemas.microsoft.com/office/drawing/2014/main" id="{EA978AA1-623F-1C41-B08E-73113C9EF230}"/>
                </a:ext>
              </a:extLst>
            </p:cNvPr>
            <p:cNvSpPr>
              <a:spLocks/>
            </p:cNvSpPr>
            <p:nvPr/>
          </p:nvSpPr>
          <p:spPr bwMode="auto">
            <a:xfrm>
              <a:off x="4071" y="2738"/>
              <a:ext cx="175" cy="170"/>
            </a:xfrm>
            <a:custGeom>
              <a:avLst/>
              <a:gdLst>
                <a:gd name="T0" fmla="*/ 158 w 175"/>
                <a:gd name="T1" fmla="*/ 112 h 170"/>
                <a:gd name="T2" fmla="*/ 164 w 175"/>
                <a:gd name="T3" fmla="*/ 103 h 170"/>
                <a:gd name="T4" fmla="*/ 164 w 175"/>
                <a:gd name="T5" fmla="*/ 101 h 170"/>
                <a:gd name="T6" fmla="*/ 166 w 175"/>
                <a:gd name="T7" fmla="*/ 99 h 170"/>
                <a:gd name="T8" fmla="*/ 174 w 175"/>
                <a:gd name="T9" fmla="*/ 114 h 170"/>
                <a:gd name="T10" fmla="*/ 166 w 175"/>
                <a:gd name="T11" fmla="*/ 131 h 170"/>
                <a:gd name="T12" fmla="*/ 174 w 175"/>
                <a:gd name="T13" fmla="*/ 161 h 170"/>
                <a:gd name="T14" fmla="*/ 162 w 175"/>
                <a:gd name="T15" fmla="*/ 167 h 170"/>
                <a:gd name="T16" fmla="*/ 160 w 175"/>
                <a:gd name="T17" fmla="*/ 169 h 170"/>
                <a:gd name="T18" fmla="*/ 90 w 175"/>
                <a:gd name="T19" fmla="*/ 121 h 170"/>
                <a:gd name="T20" fmla="*/ 84 w 175"/>
                <a:gd name="T21" fmla="*/ 95 h 170"/>
                <a:gd name="T22" fmla="*/ 84 w 175"/>
                <a:gd name="T23" fmla="*/ 94 h 170"/>
                <a:gd name="T24" fmla="*/ 73 w 175"/>
                <a:gd name="T25" fmla="*/ 92 h 170"/>
                <a:gd name="T26" fmla="*/ 68 w 175"/>
                <a:gd name="T27" fmla="*/ 92 h 170"/>
                <a:gd name="T28" fmla="*/ 46 w 175"/>
                <a:gd name="T29" fmla="*/ 48 h 170"/>
                <a:gd name="T30" fmla="*/ 26 w 175"/>
                <a:gd name="T31" fmla="*/ 35 h 170"/>
                <a:gd name="T32" fmla="*/ 0 w 175"/>
                <a:gd name="T33" fmla="*/ 10 h 170"/>
                <a:gd name="T34" fmla="*/ 14 w 175"/>
                <a:gd name="T35" fmla="*/ 2 h 170"/>
                <a:gd name="T36" fmla="*/ 20 w 175"/>
                <a:gd name="T37" fmla="*/ 0 h 170"/>
                <a:gd name="T38" fmla="*/ 122 w 175"/>
                <a:gd name="T39" fmla="*/ 62 h 170"/>
                <a:gd name="T40" fmla="*/ 158 w 175"/>
                <a:gd name="T41" fmla="*/ 1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5" h="170">
                  <a:moveTo>
                    <a:pt x="158" y="112"/>
                  </a:moveTo>
                  <a:lnTo>
                    <a:pt x="164" y="103"/>
                  </a:lnTo>
                  <a:lnTo>
                    <a:pt x="164" y="101"/>
                  </a:lnTo>
                  <a:lnTo>
                    <a:pt x="166" y="99"/>
                  </a:lnTo>
                  <a:lnTo>
                    <a:pt x="174" y="114"/>
                  </a:lnTo>
                  <a:lnTo>
                    <a:pt x="166" y="131"/>
                  </a:lnTo>
                  <a:lnTo>
                    <a:pt x="174" y="161"/>
                  </a:lnTo>
                  <a:lnTo>
                    <a:pt x="162" y="167"/>
                  </a:lnTo>
                  <a:lnTo>
                    <a:pt x="160" y="169"/>
                  </a:lnTo>
                  <a:lnTo>
                    <a:pt x="90" y="121"/>
                  </a:lnTo>
                  <a:lnTo>
                    <a:pt x="84" y="95"/>
                  </a:lnTo>
                  <a:lnTo>
                    <a:pt x="84" y="94"/>
                  </a:lnTo>
                  <a:lnTo>
                    <a:pt x="73" y="92"/>
                  </a:lnTo>
                  <a:lnTo>
                    <a:pt x="68" y="92"/>
                  </a:lnTo>
                  <a:lnTo>
                    <a:pt x="46" y="48"/>
                  </a:lnTo>
                  <a:lnTo>
                    <a:pt x="26" y="35"/>
                  </a:lnTo>
                  <a:lnTo>
                    <a:pt x="0" y="10"/>
                  </a:lnTo>
                  <a:lnTo>
                    <a:pt x="14" y="2"/>
                  </a:lnTo>
                  <a:lnTo>
                    <a:pt x="20" y="0"/>
                  </a:lnTo>
                  <a:lnTo>
                    <a:pt x="122" y="62"/>
                  </a:lnTo>
                  <a:lnTo>
                    <a:pt x="158" y="11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 name="Freeform 35">
              <a:extLst>
                <a:ext uri="{FF2B5EF4-FFF2-40B4-BE49-F238E27FC236}">
                  <a16:creationId xmlns:a16="http://schemas.microsoft.com/office/drawing/2014/main" id="{6EC5D795-7196-B34B-8075-599E3FECA5A0}"/>
                </a:ext>
              </a:extLst>
            </p:cNvPr>
            <p:cNvSpPr>
              <a:spLocks/>
            </p:cNvSpPr>
            <p:nvPr/>
          </p:nvSpPr>
          <p:spPr bwMode="auto">
            <a:xfrm>
              <a:off x="4460" y="2779"/>
              <a:ext cx="97" cy="110"/>
            </a:xfrm>
            <a:custGeom>
              <a:avLst/>
              <a:gdLst>
                <a:gd name="T0" fmla="*/ 96 w 97"/>
                <a:gd name="T1" fmla="*/ 12 h 110"/>
                <a:gd name="T2" fmla="*/ 40 w 97"/>
                <a:gd name="T3" fmla="*/ 14 h 110"/>
                <a:gd name="T4" fmla="*/ 40 w 97"/>
                <a:gd name="T5" fmla="*/ 21 h 110"/>
                <a:gd name="T6" fmla="*/ 42 w 97"/>
                <a:gd name="T7" fmla="*/ 30 h 110"/>
                <a:gd name="T8" fmla="*/ 44 w 97"/>
                <a:gd name="T9" fmla="*/ 28 h 110"/>
                <a:gd name="T10" fmla="*/ 44 w 97"/>
                <a:gd name="T11" fmla="*/ 22 h 110"/>
                <a:gd name="T12" fmla="*/ 52 w 97"/>
                <a:gd name="T13" fmla="*/ 49 h 110"/>
                <a:gd name="T14" fmla="*/ 52 w 97"/>
                <a:gd name="T15" fmla="*/ 53 h 110"/>
                <a:gd name="T16" fmla="*/ 46 w 97"/>
                <a:gd name="T17" fmla="*/ 59 h 110"/>
                <a:gd name="T18" fmla="*/ 75 w 97"/>
                <a:gd name="T19" fmla="*/ 96 h 110"/>
                <a:gd name="T20" fmla="*/ 46 w 97"/>
                <a:gd name="T21" fmla="*/ 96 h 110"/>
                <a:gd name="T22" fmla="*/ 42 w 97"/>
                <a:gd name="T23" fmla="*/ 89 h 110"/>
                <a:gd name="T24" fmla="*/ 18 w 97"/>
                <a:gd name="T25" fmla="*/ 89 h 110"/>
                <a:gd name="T26" fmla="*/ 17 w 97"/>
                <a:gd name="T27" fmla="*/ 103 h 110"/>
                <a:gd name="T28" fmla="*/ 17 w 97"/>
                <a:gd name="T29" fmla="*/ 109 h 110"/>
                <a:gd name="T30" fmla="*/ 0 w 97"/>
                <a:gd name="T31" fmla="*/ 80 h 110"/>
                <a:gd name="T32" fmla="*/ 17 w 97"/>
                <a:gd name="T33" fmla="*/ 21 h 110"/>
                <a:gd name="T34" fmla="*/ 17 w 97"/>
                <a:gd name="T35" fmla="*/ 7 h 110"/>
                <a:gd name="T36" fmla="*/ 42 w 97"/>
                <a:gd name="T37" fmla="*/ 0 h 110"/>
                <a:gd name="T38" fmla="*/ 90 w 97"/>
                <a:gd name="T39" fmla="*/ 0 h 110"/>
                <a:gd name="T40" fmla="*/ 96 w 97"/>
                <a:gd name="T41" fmla="*/ 1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7" h="110">
                  <a:moveTo>
                    <a:pt x="96" y="12"/>
                  </a:moveTo>
                  <a:lnTo>
                    <a:pt x="40" y="14"/>
                  </a:lnTo>
                  <a:lnTo>
                    <a:pt x="40" y="21"/>
                  </a:lnTo>
                  <a:lnTo>
                    <a:pt x="42" y="30"/>
                  </a:lnTo>
                  <a:lnTo>
                    <a:pt x="44" y="28"/>
                  </a:lnTo>
                  <a:lnTo>
                    <a:pt x="44" y="22"/>
                  </a:lnTo>
                  <a:lnTo>
                    <a:pt x="52" y="49"/>
                  </a:lnTo>
                  <a:lnTo>
                    <a:pt x="52" y="53"/>
                  </a:lnTo>
                  <a:lnTo>
                    <a:pt x="46" y="59"/>
                  </a:lnTo>
                  <a:lnTo>
                    <a:pt x="75" y="96"/>
                  </a:lnTo>
                  <a:lnTo>
                    <a:pt x="46" y="96"/>
                  </a:lnTo>
                  <a:lnTo>
                    <a:pt x="42" y="89"/>
                  </a:lnTo>
                  <a:lnTo>
                    <a:pt x="18" y="89"/>
                  </a:lnTo>
                  <a:lnTo>
                    <a:pt x="17" y="103"/>
                  </a:lnTo>
                  <a:lnTo>
                    <a:pt x="17" y="109"/>
                  </a:lnTo>
                  <a:lnTo>
                    <a:pt x="0" y="80"/>
                  </a:lnTo>
                  <a:lnTo>
                    <a:pt x="17" y="21"/>
                  </a:lnTo>
                  <a:lnTo>
                    <a:pt x="17" y="7"/>
                  </a:lnTo>
                  <a:lnTo>
                    <a:pt x="42" y="0"/>
                  </a:lnTo>
                  <a:lnTo>
                    <a:pt x="90" y="0"/>
                  </a:lnTo>
                  <a:lnTo>
                    <a:pt x="96" y="1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 name="Freeform 36">
              <a:extLst>
                <a:ext uri="{FF2B5EF4-FFF2-40B4-BE49-F238E27FC236}">
                  <a16:creationId xmlns:a16="http://schemas.microsoft.com/office/drawing/2014/main" id="{422F4C27-F934-EC46-A9EE-475190C205E2}"/>
                </a:ext>
              </a:extLst>
            </p:cNvPr>
            <p:cNvSpPr>
              <a:spLocks/>
            </p:cNvSpPr>
            <p:nvPr/>
          </p:nvSpPr>
          <p:spPr bwMode="auto">
            <a:xfrm>
              <a:off x="4677" y="2794"/>
              <a:ext cx="312" cy="193"/>
            </a:xfrm>
            <a:custGeom>
              <a:avLst/>
              <a:gdLst>
                <a:gd name="T0" fmla="*/ 69 w 312"/>
                <a:gd name="T1" fmla="*/ 68 h 193"/>
                <a:gd name="T2" fmla="*/ 103 w 312"/>
                <a:gd name="T3" fmla="*/ 38 h 193"/>
                <a:gd name="T4" fmla="*/ 122 w 312"/>
                <a:gd name="T5" fmla="*/ 40 h 193"/>
                <a:gd name="T6" fmla="*/ 208 w 312"/>
                <a:gd name="T7" fmla="*/ 76 h 193"/>
                <a:gd name="T8" fmla="*/ 272 w 312"/>
                <a:gd name="T9" fmla="*/ 107 h 193"/>
                <a:gd name="T10" fmla="*/ 244 w 312"/>
                <a:gd name="T11" fmla="*/ 123 h 193"/>
                <a:gd name="T12" fmla="*/ 307 w 312"/>
                <a:gd name="T13" fmla="*/ 173 h 193"/>
                <a:gd name="T14" fmla="*/ 311 w 312"/>
                <a:gd name="T15" fmla="*/ 177 h 193"/>
                <a:gd name="T16" fmla="*/ 311 w 312"/>
                <a:gd name="T17" fmla="*/ 192 h 193"/>
                <a:gd name="T18" fmla="*/ 274 w 312"/>
                <a:gd name="T19" fmla="*/ 192 h 193"/>
                <a:gd name="T20" fmla="*/ 234 w 312"/>
                <a:gd name="T21" fmla="*/ 153 h 193"/>
                <a:gd name="T22" fmla="*/ 199 w 312"/>
                <a:gd name="T23" fmla="*/ 147 h 193"/>
                <a:gd name="T24" fmla="*/ 197 w 312"/>
                <a:gd name="T25" fmla="*/ 146 h 193"/>
                <a:gd name="T26" fmla="*/ 193 w 312"/>
                <a:gd name="T27" fmla="*/ 164 h 193"/>
                <a:gd name="T28" fmla="*/ 175 w 312"/>
                <a:gd name="T29" fmla="*/ 175 h 193"/>
                <a:gd name="T30" fmla="*/ 167 w 312"/>
                <a:gd name="T31" fmla="*/ 175 h 193"/>
                <a:gd name="T32" fmla="*/ 116 w 312"/>
                <a:gd name="T33" fmla="*/ 153 h 193"/>
                <a:gd name="T34" fmla="*/ 116 w 312"/>
                <a:gd name="T35" fmla="*/ 108 h 193"/>
                <a:gd name="T36" fmla="*/ 69 w 312"/>
                <a:gd name="T37" fmla="*/ 100 h 193"/>
                <a:gd name="T38" fmla="*/ 24 w 312"/>
                <a:gd name="T39" fmla="*/ 70 h 193"/>
                <a:gd name="T40" fmla="*/ 0 w 312"/>
                <a:gd name="T41" fmla="*/ 9 h 193"/>
                <a:gd name="T42" fmla="*/ 22 w 312"/>
                <a:gd name="T43" fmla="*/ 0 h 193"/>
                <a:gd name="T44" fmla="*/ 47 w 312"/>
                <a:gd name="T45" fmla="*/ 46 h 193"/>
                <a:gd name="T46" fmla="*/ 69 w 312"/>
                <a:gd name="T47" fmla="*/ 6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193">
                  <a:moveTo>
                    <a:pt x="69" y="68"/>
                  </a:moveTo>
                  <a:lnTo>
                    <a:pt x="103" y="38"/>
                  </a:lnTo>
                  <a:lnTo>
                    <a:pt x="122" y="40"/>
                  </a:lnTo>
                  <a:lnTo>
                    <a:pt x="208" y="76"/>
                  </a:lnTo>
                  <a:lnTo>
                    <a:pt x="272" y="107"/>
                  </a:lnTo>
                  <a:lnTo>
                    <a:pt x="244" y="123"/>
                  </a:lnTo>
                  <a:lnTo>
                    <a:pt x="307" y="173"/>
                  </a:lnTo>
                  <a:lnTo>
                    <a:pt x="311" y="177"/>
                  </a:lnTo>
                  <a:lnTo>
                    <a:pt x="311" y="192"/>
                  </a:lnTo>
                  <a:lnTo>
                    <a:pt x="274" y="192"/>
                  </a:lnTo>
                  <a:lnTo>
                    <a:pt x="234" y="153"/>
                  </a:lnTo>
                  <a:lnTo>
                    <a:pt x="199" y="147"/>
                  </a:lnTo>
                  <a:lnTo>
                    <a:pt x="197" y="146"/>
                  </a:lnTo>
                  <a:lnTo>
                    <a:pt x="193" y="164"/>
                  </a:lnTo>
                  <a:lnTo>
                    <a:pt x="175" y="175"/>
                  </a:lnTo>
                  <a:lnTo>
                    <a:pt x="167" y="175"/>
                  </a:lnTo>
                  <a:lnTo>
                    <a:pt x="116" y="153"/>
                  </a:lnTo>
                  <a:lnTo>
                    <a:pt x="116" y="108"/>
                  </a:lnTo>
                  <a:lnTo>
                    <a:pt x="69" y="100"/>
                  </a:lnTo>
                  <a:lnTo>
                    <a:pt x="24" y="70"/>
                  </a:lnTo>
                  <a:lnTo>
                    <a:pt x="0" y="9"/>
                  </a:lnTo>
                  <a:lnTo>
                    <a:pt x="22" y="0"/>
                  </a:lnTo>
                  <a:lnTo>
                    <a:pt x="47" y="46"/>
                  </a:lnTo>
                  <a:lnTo>
                    <a:pt x="69" y="68"/>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Freeform 37">
              <a:extLst>
                <a:ext uri="{FF2B5EF4-FFF2-40B4-BE49-F238E27FC236}">
                  <a16:creationId xmlns:a16="http://schemas.microsoft.com/office/drawing/2014/main" id="{BD49CDF2-376A-134F-BAB5-B441E5064D03}"/>
                </a:ext>
              </a:extLst>
            </p:cNvPr>
            <p:cNvSpPr>
              <a:spLocks/>
            </p:cNvSpPr>
            <p:nvPr/>
          </p:nvSpPr>
          <p:spPr bwMode="auto">
            <a:xfrm>
              <a:off x="4984" y="2875"/>
              <a:ext cx="70" cy="33"/>
            </a:xfrm>
            <a:custGeom>
              <a:avLst/>
              <a:gdLst>
                <a:gd name="T0" fmla="*/ 54 w 70"/>
                <a:gd name="T1" fmla="*/ 19 h 33"/>
                <a:gd name="T2" fmla="*/ 24 w 70"/>
                <a:gd name="T3" fmla="*/ 32 h 33"/>
                <a:gd name="T4" fmla="*/ 0 w 70"/>
                <a:gd name="T5" fmla="*/ 26 h 33"/>
                <a:gd name="T6" fmla="*/ 14 w 70"/>
                <a:gd name="T7" fmla="*/ 19 h 33"/>
                <a:gd name="T8" fmla="*/ 22 w 70"/>
                <a:gd name="T9" fmla="*/ 18 h 33"/>
                <a:gd name="T10" fmla="*/ 28 w 70"/>
                <a:gd name="T11" fmla="*/ 18 h 33"/>
                <a:gd name="T12" fmla="*/ 54 w 70"/>
                <a:gd name="T13" fmla="*/ 0 h 33"/>
                <a:gd name="T14" fmla="*/ 69 w 70"/>
                <a:gd name="T15" fmla="*/ 17 h 33"/>
                <a:gd name="T16" fmla="*/ 54 w 70"/>
                <a:gd name="T17" fmla="*/ 1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33">
                  <a:moveTo>
                    <a:pt x="54" y="19"/>
                  </a:moveTo>
                  <a:lnTo>
                    <a:pt x="24" y="32"/>
                  </a:lnTo>
                  <a:lnTo>
                    <a:pt x="0" y="26"/>
                  </a:lnTo>
                  <a:lnTo>
                    <a:pt x="14" y="19"/>
                  </a:lnTo>
                  <a:lnTo>
                    <a:pt x="22" y="18"/>
                  </a:lnTo>
                  <a:lnTo>
                    <a:pt x="28" y="18"/>
                  </a:lnTo>
                  <a:lnTo>
                    <a:pt x="54" y="0"/>
                  </a:lnTo>
                  <a:lnTo>
                    <a:pt x="69" y="17"/>
                  </a:lnTo>
                  <a:lnTo>
                    <a:pt x="54" y="19"/>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 name="Freeform 38">
              <a:extLst>
                <a:ext uri="{FF2B5EF4-FFF2-40B4-BE49-F238E27FC236}">
                  <a16:creationId xmlns:a16="http://schemas.microsoft.com/office/drawing/2014/main" id="{3ABA4F3C-22D0-C647-99F3-65A8B14FF4D4}"/>
                </a:ext>
              </a:extLst>
            </p:cNvPr>
            <p:cNvSpPr>
              <a:spLocks/>
            </p:cNvSpPr>
            <p:nvPr/>
          </p:nvSpPr>
          <p:spPr bwMode="auto">
            <a:xfrm>
              <a:off x="4422" y="2915"/>
              <a:ext cx="175" cy="72"/>
            </a:xfrm>
            <a:custGeom>
              <a:avLst/>
              <a:gdLst>
                <a:gd name="T0" fmla="*/ 174 w 175"/>
                <a:gd name="T1" fmla="*/ 29 h 72"/>
                <a:gd name="T2" fmla="*/ 162 w 175"/>
                <a:gd name="T3" fmla="*/ 34 h 72"/>
                <a:gd name="T4" fmla="*/ 136 w 175"/>
                <a:gd name="T5" fmla="*/ 71 h 72"/>
                <a:gd name="T6" fmla="*/ 103 w 175"/>
                <a:gd name="T7" fmla="*/ 43 h 72"/>
                <a:gd name="T8" fmla="*/ 94 w 175"/>
                <a:gd name="T9" fmla="*/ 38 h 72"/>
                <a:gd name="T10" fmla="*/ 92 w 175"/>
                <a:gd name="T11" fmla="*/ 36 h 72"/>
                <a:gd name="T12" fmla="*/ 76 w 175"/>
                <a:gd name="T13" fmla="*/ 55 h 72"/>
                <a:gd name="T14" fmla="*/ 76 w 175"/>
                <a:gd name="T15" fmla="*/ 40 h 72"/>
                <a:gd name="T16" fmla="*/ 74 w 175"/>
                <a:gd name="T17" fmla="*/ 38 h 72"/>
                <a:gd name="T18" fmla="*/ 54 w 175"/>
                <a:gd name="T19" fmla="*/ 57 h 72"/>
                <a:gd name="T20" fmla="*/ 38 w 175"/>
                <a:gd name="T21" fmla="*/ 57 h 72"/>
                <a:gd name="T22" fmla="*/ 34 w 175"/>
                <a:gd name="T23" fmla="*/ 36 h 72"/>
                <a:gd name="T24" fmla="*/ 4 w 175"/>
                <a:gd name="T25" fmla="*/ 41 h 72"/>
                <a:gd name="T26" fmla="*/ 2 w 175"/>
                <a:gd name="T27" fmla="*/ 43 h 72"/>
                <a:gd name="T28" fmla="*/ 0 w 175"/>
                <a:gd name="T29" fmla="*/ 41 h 72"/>
                <a:gd name="T30" fmla="*/ 14 w 175"/>
                <a:gd name="T31" fmla="*/ 28 h 72"/>
                <a:gd name="T32" fmla="*/ 114 w 175"/>
                <a:gd name="T33" fmla="*/ 28 h 72"/>
                <a:gd name="T34" fmla="*/ 126 w 175"/>
                <a:gd name="T35" fmla="*/ 34 h 72"/>
                <a:gd name="T36" fmla="*/ 130 w 175"/>
                <a:gd name="T37" fmla="*/ 34 h 72"/>
                <a:gd name="T38" fmla="*/ 138 w 175"/>
                <a:gd name="T39" fmla="*/ 28 h 72"/>
                <a:gd name="T40" fmla="*/ 158 w 175"/>
                <a:gd name="T41" fmla="*/ 28 h 72"/>
                <a:gd name="T42" fmla="*/ 162 w 175"/>
                <a:gd name="T43" fmla="*/ 24 h 72"/>
                <a:gd name="T44" fmla="*/ 167 w 175"/>
                <a:gd name="T45" fmla="*/ 0 h 72"/>
                <a:gd name="T46" fmla="*/ 174 w 175"/>
                <a:gd name="T47" fmla="*/ 22 h 72"/>
                <a:gd name="T48" fmla="*/ 174 w 175"/>
                <a:gd name="T49" fmla="*/ 2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5" h="72">
                  <a:moveTo>
                    <a:pt x="174" y="29"/>
                  </a:moveTo>
                  <a:lnTo>
                    <a:pt x="162" y="34"/>
                  </a:lnTo>
                  <a:lnTo>
                    <a:pt x="136" y="71"/>
                  </a:lnTo>
                  <a:lnTo>
                    <a:pt x="103" y="43"/>
                  </a:lnTo>
                  <a:lnTo>
                    <a:pt x="94" y="38"/>
                  </a:lnTo>
                  <a:lnTo>
                    <a:pt x="92" y="36"/>
                  </a:lnTo>
                  <a:lnTo>
                    <a:pt x="76" y="55"/>
                  </a:lnTo>
                  <a:lnTo>
                    <a:pt x="76" y="40"/>
                  </a:lnTo>
                  <a:lnTo>
                    <a:pt x="74" y="38"/>
                  </a:lnTo>
                  <a:lnTo>
                    <a:pt x="54" y="57"/>
                  </a:lnTo>
                  <a:lnTo>
                    <a:pt x="38" y="57"/>
                  </a:lnTo>
                  <a:lnTo>
                    <a:pt x="34" y="36"/>
                  </a:lnTo>
                  <a:lnTo>
                    <a:pt x="4" y="41"/>
                  </a:lnTo>
                  <a:lnTo>
                    <a:pt x="2" y="43"/>
                  </a:lnTo>
                  <a:lnTo>
                    <a:pt x="0" y="41"/>
                  </a:lnTo>
                  <a:lnTo>
                    <a:pt x="14" y="28"/>
                  </a:lnTo>
                  <a:lnTo>
                    <a:pt x="114" y="28"/>
                  </a:lnTo>
                  <a:lnTo>
                    <a:pt x="126" y="34"/>
                  </a:lnTo>
                  <a:lnTo>
                    <a:pt x="130" y="34"/>
                  </a:lnTo>
                  <a:lnTo>
                    <a:pt x="138" y="28"/>
                  </a:lnTo>
                  <a:lnTo>
                    <a:pt x="158" y="28"/>
                  </a:lnTo>
                  <a:lnTo>
                    <a:pt x="162" y="24"/>
                  </a:lnTo>
                  <a:lnTo>
                    <a:pt x="167" y="0"/>
                  </a:lnTo>
                  <a:lnTo>
                    <a:pt x="174" y="22"/>
                  </a:lnTo>
                  <a:lnTo>
                    <a:pt x="174" y="29"/>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Freeform 39">
              <a:extLst>
                <a:ext uri="{FF2B5EF4-FFF2-40B4-BE49-F238E27FC236}">
                  <a16:creationId xmlns:a16="http://schemas.microsoft.com/office/drawing/2014/main" id="{8F613257-9C23-7D48-AA38-D3F53D337516}"/>
                </a:ext>
              </a:extLst>
            </p:cNvPr>
            <p:cNvSpPr>
              <a:spLocks/>
            </p:cNvSpPr>
            <p:nvPr/>
          </p:nvSpPr>
          <p:spPr bwMode="auto">
            <a:xfrm>
              <a:off x="4247" y="2922"/>
              <a:ext cx="110" cy="34"/>
            </a:xfrm>
            <a:custGeom>
              <a:avLst/>
              <a:gdLst>
                <a:gd name="T0" fmla="*/ 109 w 110"/>
                <a:gd name="T1" fmla="*/ 25 h 34"/>
                <a:gd name="T2" fmla="*/ 95 w 110"/>
                <a:gd name="T3" fmla="*/ 33 h 34"/>
                <a:gd name="T4" fmla="*/ 63 w 110"/>
                <a:gd name="T5" fmla="*/ 31 h 34"/>
                <a:gd name="T6" fmla="*/ 50 w 110"/>
                <a:gd name="T7" fmla="*/ 25 h 34"/>
                <a:gd name="T8" fmla="*/ 0 w 110"/>
                <a:gd name="T9" fmla="*/ 25 h 34"/>
                <a:gd name="T10" fmla="*/ 7 w 110"/>
                <a:gd name="T11" fmla="*/ 19 h 34"/>
                <a:gd name="T12" fmla="*/ 48 w 110"/>
                <a:gd name="T13" fmla="*/ 18 h 34"/>
                <a:gd name="T14" fmla="*/ 86 w 110"/>
                <a:gd name="T15" fmla="*/ 0 h 34"/>
                <a:gd name="T16" fmla="*/ 104 w 110"/>
                <a:gd name="T17" fmla="*/ 18 h 34"/>
                <a:gd name="T18" fmla="*/ 109 w 110"/>
                <a:gd name="T19"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34">
                  <a:moveTo>
                    <a:pt x="109" y="25"/>
                  </a:moveTo>
                  <a:lnTo>
                    <a:pt x="95" y="33"/>
                  </a:lnTo>
                  <a:lnTo>
                    <a:pt x="63" y="31"/>
                  </a:lnTo>
                  <a:lnTo>
                    <a:pt x="50" y="25"/>
                  </a:lnTo>
                  <a:lnTo>
                    <a:pt x="0" y="25"/>
                  </a:lnTo>
                  <a:lnTo>
                    <a:pt x="7" y="19"/>
                  </a:lnTo>
                  <a:lnTo>
                    <a:pt x="48" y="18"/>
                  </a:lnTo>
                  <a:lnTo>
                    <a:pt x="86" y="0"/>
                  </a:lnTo>
                  <a:lnTo>
                    <a:pt x="104" y="18"/>
                  </a:lnTo>
                  <a:lnTo>
                    <a:pt x="109" y="25"/>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 name="Freeform 40">
              <a:extLst>
                <a:ext uri="{FF2B5EF4-FFF2-40B4-BE49-F238E27FC236}">
                  <a16:creationId xmlns:a16="http://schemas.microsoft.com/office/drawing/2014/main" id="{2FA9922A-FABA-B148-9A43-DD07DE4C3C85}"/>
                </a:ext>
              </a:extLst>
            </p:cNvPr>
            <p:cNvSpPr>
              <a:spLocks/>
            </p:cNvSpPr>
            <p:nvPr/>
          </p:nvSpPr>
          <p:spPr bwMode="auto">
            <a:xfrm>
              <a:off x="4293" y="2994"/>
              <a:ext cx="656" cy="553"/>
            </a:xfrm>
            <a:custGeom>
              <a:avLst/>
              <a:gdLst>
                <a:gd name="T0" fmla="*/ 560 w 656"/>
                <a:gd name="T1" fmla="*/ 7 h 553"/>
                <a:gd name="T2" fmla="*/ 567 w 656"/>
                <a:gd name="T3" fmla="*/ 50 h 553"/>
                <a:gd name="T4" fmla="*/ 571 w 656"/>
                <a:gd name="T5" fmla="*/ 68 h 553"/>
                <a:gd name="T6" fmla="*/ 579 w 656"/>
                <a:gd name="T7" fmla="*/ 85 h 553"/>
                <a:gd name="T8" fmla="*/ 600 w 656"/>
                <a:gd name="T9" fmla="*/ 179 h 553"/>
                <a:gd name="T10" fmla="*/ 616 w 656"/>
                <a:gd name="T11" fmla="*/ 190 h 553"/>
                <a:gd name="T12" fmla="*/ 610 w 656"/>
                <a:gd name="T13" fmla="*/ 233 h 553"/>
                <a:gd name="T14" fmla="*/ 618 w 656"/>
                <a:gd name="T15" fmla="*/ 270 h 553"/>
                <a:gd name="T16" fmla="*/ 655 w 656"/>
                <a:gd name="T17" fmla="*/ 283 h 553"/>
                <a:gd name="T18" fmla="*/ 655 w 656"/>
                <a:gd name="T19" fmla="*/ 301 h 553"/>
                <a:gd name="T20" fmla="*/ 647 w 656"/>
                <a:gd name="T21" fmla="*/ 338 h 553"/>
                <a:gd name="T22" fmla="*/ 552 w 656"/>
                <a:gd name="T23" fmla="*/ 459 h 553"/>
                <a:gd name="T24" fmla="*/ 450 w 656"/>
                <a:gd name="T25" fmla="*/ 537 h 553"/>
                <a:gd name="T26" fmla="*/ 389 w 656"/>
                <a:gd name="T27" fmla="*/ 544 h 553"/>
                <a:gd name="T28" fmla="*/ 381 w 656"/>
                <a:gd name="T29" fmla="*/ 544 h 553"/>
                <a:gd name="T30" fmla="*/ 379 w 656"/>
                <a:gd name="T31" fmla="*/ 546 h 553"/>
                <a:gd name="T32" fmla="*/ 379 w 656"/>
                <a:gd name="T33" fmla="*/ 552 h 553"/>
                <a:gd name="T34" fmla="*/ 319 w 656"/>
                <a:gd name="T35" fmla="*/ 515 h 553"/>
                <a:gd name="T36" fmla="*/ 317 w 656"/>
                <a:gd name="T37" fmla="*/ 515 h 553"/>
                <a:gd name="T38" fmla="*/ 348 w 656"/>
                <a:gd name="T39" fmla="*/ 497 h 553"/>
                <a:gd name="T40" fmla="*/ 334 w 656"/>
                <a:gd name="T41" fmla="*/ 474 h 553"/>
                <a:gd name="T42" fmla="*/ 334 w 656"/>
                <a:gd name="T43" fmla="*/ 470 h 553"/>
                <a:gd name="T44" fmla="*/ 348 w 656"/>
                <a:gd name="T45" fmla="*/ 457 h 553"/>
                <a:gd name="T46" fmla="*/ 302 w 656"/>
                <a:gd name="T47" fmla="*/ 414 h 553"/>
                <a:gd name="T48" fmla="*/ 270 w 656"/>
                <a:gd name="T49" fmla="*/ 395 h 553"/>
                <a:gd name="T50" fmla="*/ 207 w 656"/>
                <a:gd name="T51" fmla="*/ 397 h 553"/>
                <a:gd name="T52" fmla="*/ 144 w 656"/>
                <a:gd name="T53" fmla="*/ 425 h 553"/>
                <a:gd name="T54" fmla="*/ 0 w 656"/>
                <a:gd name="T55" fmla="*/ 433 h 553"/>
                <a:gd name="T56" fmla="*/ 8 w 656"/>
                <a:gd name="T57" fmla="*/ 420 h 553"/>
                <a:gd name="T58" fmla="*/ 4 w 656"/>
                <a:gd name="T59" fmla="*/ 355 h 553"/>
                <a:gd name="T60" fmla="*/ 0 w 656"/>
                <a:gd name="T61" fmla="*/ 308 h 553"/>
                <a:gd name="T62" fmla="*/ 29 w 656"/>
                <a:gd name="T63" fmla="*/ 301 h 553"/>
                <a:gd name="T64" fmla="*/ 31 w 656"/>
                <a:gd name="T65" fmla="*/ 299 h 553"/>
                <a:gd name="T66" fmla="*/ 8 w 656"/>
                <a:gd name="T67" fmla="*/ 276 h 553"/>
                <a:gd name="T68" fmla="*/ 78 w 656"/>
                <a:gd name="T69" fmla="*/ 190 h 553"/>
                <a:gd name="T70" fmla="*/ 169 w 656"/>
                <a:gd name="T71" fmla="*/ 181 h 553"/>
                <a:gd name="T72" fmla="*/ 205 w 656"/>
                <a:gd name="T73" fmla="*/ 159 h 553"/>
                <a:gd name="T74" fmla="*/ 185 w 656"/>
                <a:gd name="T75" fmla="*/ 143 h 553"/>
                <a:gd name="T76" fmla="*/ 198 w 656"/>
                <a:gd name="T77" fmla="*/ 136 h 553"/>
                <a:gd name="T78" fmla="*/ 241 w 656"/>
                <a:gd name="T79" fmla="*/ 120 h 553"/>
                <a:gd name="T80" fmla="*/ 270 w 656"/>
                <a:gd name="T81" fmla="*/ 79 h 553"/>
                <a:gd name="T82" fmla="*/ 313 w 656"/>
                <a:gd name="T83" fmla="*/ 102 h 553"/>
                <a:gd name="T84" fmla="*/ 317 w 656"/>
                <a:gd name="T85" fmla="*/ 102 h 553"/>
                <a:gd name="T86" fmla="*/ 353 w 656"/>
                <a:gd name="T87" fmla="*/ 50 h 553"/>
                <a:gd name="T88" fmla="*/ 357 w 656"/>
                <a:gd name="T89" fmla="*/ 46 h 553"/>
                <a:gd name="T90" fmla="*/ 443 w 656"/>
                <a:gd name="T91" fmla="*/ 32 h 553"/>
                <a:gd name="T92" fmla="*/ 443 w 656"/>
                <a:gd name="T93" fmla="*/ 46 h 553"/>
                <a:gd name="T94" fmla="*/ 429 w 656"/>
                <a:gd name="T95" fmla="*/ 46 h 553"/>
                <a:gd name="T96" fmla="*/ 427 w 656"/>
                <a:gd name="T97" fmla="*/ 79 h 553"/>
                <a:gd name="T98" fmla="*/ 451 w 656"/>
                <a:gd name="T99" fmla="*/ 104 h 553"/>
                <a:gd name="T100" fmla="*/ 472 w 656"/>
                <a:gd name="T101" fmla="*/ 109 h 553"/>
                <a:gd name="T102" fmla="*/ 476 w 656"/>
                <a:gd name="T103" fmla="*/ 128 h 553"/>
                <a:gd name="T104" fmla="*/ 495 w 656"/>
                <a:gd name="T105" fmla="*/ 140 h 553"/>
                <a:gd name="T106" fmla="*/ 497 w 656"/>
                <a:gd name="T107" fmla="*/ 141 h 553"/>
                <a:gd name="T108" fmla="*/ 520 w 656"/>
                <a:gd name="T109" fmla="*/ 113 h 553"/>
                <a:gd name="T110" fmla="*/ 530 w 656"/>
                <a:gd name="T111" fmla="*/ 104 h 553"/>
                <a:gd name="T112" fmla="*/ 528 w 656"/>
                <a:gd name="T113" fmla="*/ 102 h 553"/>
                <a:gd name="T114" fmla="*/ 522 w 656"/>
                <a:gd name="T115" fmla="*/ 102 h 553"/>
                <a:gd name="T116" fmla="*/ 530 w 656"/>
                <a:gd name="T117" fmla="*/ 0 h 553"/>
                <a:gd name="T118" fmla="*/ 558 w 656"/>
                <a:gd name="T119" fmla="*/ 7 h 553"/>
                <a:gd name="T120" fmla="*/ 560 w 656"/>
                <a:gd name="T121" fmla="*/ 7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56" h="553">
                  <a:moveTo>
                    <a:pt x="560" y="7"/>
                  </a:moveTo>
                  <a:lnTo>
                    <a:pt x="567" y="50"/>
                  </a:lnTo>
                  <a:lnTo>
                    <a:pt x="571" y="68"/>
                  </a:lnTo>
                  <a:lnTo>
                    <a:pt x="579" y="85"/>
                  </a:lnTo>
                  <a:lnTo>
                    <a:pt x="600" y="179"/>
                  </a:lnTo>
                  <a:lnTo>
                    <a:pt x="616" y="190"/>
                  </a:lnTo>
                  <a:lnTo>
                    <a:pt x="610" y="233"/>
                  </a:lnTo>
                  <a:lnTo>
                    <a:pt x="618" y="270"/>
                  </a:lnTo>
                  <a:lnTo>
                    <a:pt x="655" y="283"/>
                  </a:lnTo>
                  <a:lnTo>
                    <a:pt x="655" y="301"/>
                  </a:lnTo>
                  <a:lnTo>
                    <a:pt x="647" y="338"/>
                  </a:lnTo>
                  <a:lnTo>
                    <a:pt x="552" y="459"/>
                  </a:lnTo>
                  <a:lnTo>
                    <a:pt x="450" y="537"/>
                  </a:lnTo>
                  <a:lnTo>
                    <a:pt x="389" y="544"/>
                  </a:lnTo>
                  <a:lnTo>
                    <a:pt x="381" y="544"/>
                  </a:lnTo>
                  <a:lnTo>
                    <a:pt x="379" y="546"/>
                  </a:lnTo>
                  <a:lnTo>
                    <a:pt x="379" y="552"/>
                  </a:lnTo>
                  <a:lnTo>
                    <a:pt x="319" y="515"/>
                  </a:lnTo>
                  <a:lnTo>
                    <a:pt x="317" y="515"/>
                  </a:lnTo>
                  <a:lnTo>
                    <a:pt x="348" y="497"/>
                  </a:lnTo>
                  <a:lnTo>
                    <a:pt x="334" y="474"/>
                  </a:lnTo>
                  <a:lnTo>
                    <a:pt x="334" y="470"/>
                  </a:lnTo>
                  <a:lnTo>
                    <a:pt x="348" y="457"/>
                  </a:lnTo>
                  <a:lnTo>
                    <a:pt x="302" y="414"/>
                  </a:lnTo>
                  <a:lnTo>
                    <a:pt x="270" y="395"/>
                  </a:lnTo>
                  <a:lnTo>
                    <a:pt x="207" y="397"/>
                  </a:lnTo>
                  <a:lnTo>
                    <a:pt x="144" y="425"/>
                  </a:lnTo>
                  <a:lnTo>
                    <a:pt x="0" y="433"/>
                  </a:lnTo>
                  <a:lnTo>
                    <a:pt x="8" y="420"/>
                  </a:lnTo>
                  <a:lnTo>
                    <a:pt x="4" y="355"/>
                  </a:lnTo>
                  <a:lnTo>
                    <a:pt x="0" y="308"/>
                  </a:lnTo>
                  <a:lnTo>
                    <a:pt x="29" y="301"/>
                  </a:lnTo>
                  <a:lnTo>
                    <a:pt x="31" y="299"/>
                  </a:lnTo>
                  <a:lnTo>
                    <a:pt x="8" y="276"/>
                  </a:lnTo>
                  <a:lnTo>
                    <a:pt x="78" y="190"/>
                  </a:lnTo>
                  <a:lnTo>
                    <a:pt x="169" y="181"/>
                  </a:lnTo>
                  <a:lnTo>
                    <a:pt x="205" y="159"/>
                  </a:lnTo>
                  <a:lnTo>
                    <a:pt x="185" y="143"/>
                  </a:lnTo>
                  <a:lnTo>
                    <a:pt x="198" y="136"/>
                  </a:lnTo>
                  <a:lnTo>
                    <a:pt x="241" y="120"/>
                  </a:lnTo>
                  <a:lnTo>
                    <a:pt x="270" y="79"/>
                  </a:lnTo>
                  <a:lnTo>
                    <a:pt x="313" y="102"/>
                  </a:lnTo>
                  <a:lnTo>
                    <a:pt x="317" y="102"/>
                  </a:lnTo>
                  <a:lnTo>
                    <a:pt x="353" y="50"/>
                  </a:lnTo>
                  <a:lnTo>
                    <a:pt x="357" y="46"/>
                  </a:lnTo>
                  <a:lnTo>
                    <a:pt x="443" y="32"/>
                  </a:lnTo>
                  <a:lnTo>
                    <a:pt x="443" y="46"/>
                  </a:lnTo>
                  <a:lnTo>
                    <a:pt x="429" y="46"/>
                  </a:lnTo>
                  <a:lnTo>
                    <a:pt x="427" y="79"/>
                  </a:lnTo>
                  <a:lnTo>
                    <a:pt x="451" y="104"/>
                  </a:lnTo>
                  <a:lnTo>
                    <a:pt x="472" y="109"/>
                  </a:lnTo>
                  <a:lnTo>
                    <a:pt x="476" y="128"/>
                  </a:lnTo>
                  <a:lnTo>
                    <a:pt x="495" y="140"/>
                  </a:lnTo>
                  <a:lnTo>
                    <a:pt x="497" y="141"/>
                  </a:lnTo>
                  <a:lnTo>
                    <a:pt x="520" y="113"/>
                  </a:lnTo>
                  <a:lnTo>
                    <a:pt x="530" y="104"/>
                  </a:lnTo>
                  <a:lnTo>
                    <a:pt x="528" y="102"/>
                  </a:lnTo>
                  <a:lnTo>
                    <a:pt x="522" y="102"/>
                  </a:lnTo>
                  <a:lnTo>
                    <a:pt x="530" y="0"/>
                  </a:lnTo>
                  <a:lnTo>
                    <a:pt x="558" y="7"/>
                  </a:lnTo>
                  <a:lnTo>
                    <a:pt x="560" y="7"/>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 name="Freeform 41">
              <a:extLst>
                <a:ext uri="{FF2B5EF4-FFF2-40B4-BE49-F238E27FC236}">
                  <a16:creationId xmlns:a16="http://schemas.microsoft.com/office/drawing/2014/main" id="{BA60BCC7-4BAA-744B-BF9E-BDDDA586C52D}"/>
                </a:ext>
              </a:extLst>
            </p:cNvPr>
            <p:cNvSpPr>
              <a:spLocks/>
            </p:cNvSpPr>
            <p:nvPr/>
          </p:nvSpPr>
          <p:spPr bwMode="auto">
            <a:xfrm>
              <a:off x="3197" y="3074"/>
              <a:ext cx="97" cy="200"/>
            </a:xfrm>
            <a:custGeom>
              <a:avLst/>
              <a:gdLst>
                <a:gd name="T0" fmla="*/ 96 w 97"/>
                <a:gd name="T1" fmla="*/ 22 h 200"/>
                <a:gd name="T2" fmla="*/ 94 w 97"/>
                <a:gd name="T3" fmla="*/ 42 h 200"/>
                <a:gd name="T4" fmla="*/ 73 w 97"/>
                <a:gd name="T5" fmla="*/ 80 h 200"/>
                <a:gd name="T6" fmla="*/ 52 w 97"/>
                <a:gd name="T7" fmla="*/ 185 h 200"/>
                <a:gd name="T8" fmla="*/ 11 w 97"/>
                <a:gd name="T9" fmla="*/ 199 h 200"/>
                <a:gd name="T10" fmla="*/ 7 w 97"/>
                <a:gd name="T11" fmla="*/ 199 h 200"/>
                <a:gd name="T12" fmla="*/ 0 w 97"/>
                <a:gd name="T13" fmla="*/ 183 h 200"/>
                <a:gd name="T14" fmla="*/ 2 w 97"/>
                <a:gd name="T15" fmla="*/ 131 h 200"/>
                <a:gd name="T16" fmla="*/ 7 w 97"/>
                <a:gd name="T17" fmla="*/ 102 h 200"/>
                <a:gd name="T18" fmla="*/ 7 w 97"/>
                <a:gd name="T19" fmla="*/ 62 h 200"/>
                <a:gd name="T20" fmla="*/ 59 w 97"/>
                <a:gd name="T21" fmla="*/ 24 h 200"/>
                <a:gd name="T22" fmla="*/ 59 w 97"/>
                <a:gd name="T23" fmla="*/ 0 h 200"/>
                <a:gd name="T24" fmla="*/ 89 w 97"/>
                <a:gd name="T25" fmla="*/ 0 h 200"/>
                <a:gd name="T26" fmla="*/ 96 w 97"/>
                <a:gd name="T27" fmla="*/ 2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200">
                  <a:moveTo>
                    <a:pt x="96" y="22"/>
                  </a:moveTo>
                  <a:lnTo>
                    <a:pt x="94" y="42"/>
                  </a:lnTo>
                  <a:lnTo>
                    <a:pt x="73" y="80"/>
                  </a:lnTo>
                  <a:lnTo>
                    <a:pt x="52" y="185"/>
                  </a:lnTo>
                  <a:lnTo>
                    <a:pt x="11" y="199"/>
                  </a:lnTo>
                  <a:lnTo>
                    <a:pt x="7" y="199"/>
                  </a:lnTo>
                  <a:lnTo>
                    <a:pt x="0" y="183"/>
                  </a:lnTo>
                  <a:lnTo>
                    <a:pt x="2" y="131"/>
                  </a:lnTo>
                  <a:lnTo>
                    <a:pt x="7" y="102"/>
                  </a:lnTo>
                  <a:lnTo>
                    <a:pt x="7" y="62"/>
                  </a:lnTo>
                  <a:lnTo>
                    <a:pt x="59" y="24"/>
                  </a:lnTo>
                  <a:lnTo>
                    <a:pt x="59" y="0"/>
                  </a:lnTo>
                  <a:lnTo>
                    <a:pt x="89" y="0"/>
                  </a:lnTo>
                  <a:lnTo>
                    <a:pt x="96" y="2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Freeform 42">
              <a:extLst>
                <a:ext uri="{FF2B5EF4-FFF2-40B4-BE49-F238E27FC236}">
                  <a16:creationId xmlns:a16="http://schemas.microsoft.com/office/drawing/2014/main" id="{90B9B9F7-5B87-0A4A-B203-DEB7EF54B887}"/>
                </a:ext>
              </a:extLst>
            </p:cNvPr>
            <p:cNvSpPr>
              <a:spLocks/>
            </p:cNvSpPr>
            <p:nvPr/>
          </p:nvSpPr>
          <p:spPr bwMode="auto">
            <a:xfrm>
              <a:off x="5006" y="3516"/>
              <a:ext cx="69" cy="142"/>
            </a:xfrm>
            <a:custGeom>
              <a:avLst/>
              <a:gdLst>
                <a:gd name="T0" fmla="*/ 4 w 69"/>
                <a:gd name="T1" fmla="*/ 18 h 142"/>
                <a:gd name="T2" fmla="*/ 8 w 69"/>
                <a:gd name="T3" fmla="*/ 22 h 142"/>
                <a:gd name="T4" fmla="*/ 38 w 69"/>
                <a:gd name="T5" fmla="*/ 26 h 142"/>
                <a:gd name="T6" fmla="*/ 39 w 69"/>
                <a:gd name="T7" fmla="*/ 26 h 142"/>
                <a:gd name="T8" fmla="*/ 43 w 69"/>
                <a:gd name="T9" fmla="*/ 30 h 142"/>
                <a:gd name="T10" fmla="*/ 51 w 69"/>
                <a:gd name="T11" fmla="*/ 83 h 142"/>
                <a:gd name="T12" fmla="*/ 68 w 69"/>
                <a:gd name="T13" fmla="*/ 94 h 142"/>
                <a:gd name="T14" fmla="*/ 68 w 69"/>
                <a:gd name="T15" fmla="*/ 107 h 142"/>
                <a:gd name="T16" fmla="*/ 64 w 69"/>
                <a:gd name="T17" fmla="*/ 119 h 142"/>
                <a:gd name="T18" fmla="*/ 10 w 69"/>
                <a:gd name="T19" fmla="*/ 141 h 142"/>
                <a:gd name="T20" fmla="*/ 21 w 69"/>
                <a:gd name="T21" fmla="*/ 134 h 142"/>
                <a:gd name="T22" fmla="*/ 10 w 69"/>
                <a:gd name="T23" fmla="*/ 115 h 142"/>
                <a:gd name="T24" fmla="*/ 8 w 69"/>
                <a:gd name="T25" fmla="*/ 115 h 142"/>
                <a:gd name="T26" fmla="*/ 8 w 69"/>
                <a:gd name="T27" fmla="*/ 111 h 142"/>
                <a:gd name="T28" fmla="*/ 34 w 69"/>
                <a:gd name="T29" fmla="*/ 97 h 142"/>
                <a:gd name="T30" fmla="*/ 43 w 69"/>
                <a:gd name="T31" fmla="*/ 67 h 142"/>
                <a:gd name="T32" fmla="*/ 0 w 69"/>
                <a:gd name="T33" fmla="*/ 22 h 142"/>
                <a:gd name="T34" fmla="*/ 0 w 69"/>
                <a:gd name="T35" fmla="*/ 0 h 142"/>
                <a:gd name="T36" fmla="*/ 4 w 69"/>
                <a:gd name="T37" fmla="*/ 16 h 142"/>
                <a:gd name="T38" fmla="*/ 4 w 69"/>
                <a:gd name="T39"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142">
                  <a:moveTo>
                    <a:pt x="4" y="18"/>
                  </a:moveTo>
                  <a:lnTo>
                    <a:pt x="8" y="22"/>
                  </a:lnTo>
                  <a:lnTo>
                    <a:pt x="38" y="26"/>
                  </a:lnTo>
                  <a:lnTo>
                    <a:pt x="39" y="26"/>
                  </a:lnTo>
                  <a:lnTo>
                    <a:pt x="43" y="30"/>
                  </a:lnTo>
                  <a:lnTo>
                    <a:pt x="51" y="83"/>
                  </a:lnTo>
                  <a:lnTo>
                    <a:pt x="68" y="94"/>
                  </a:lnTo>
                  <a:lnTo>
                    <a:pt x="68" y="107"/>
                  </a:lnTo>
                  <a:lnTo>
                    <a:pt x="64" y="119"/>
                  </a:lnTo>
                  <a:lnTo>
                    <a:pt x="10" y="141"/>
                  </a:lnTo>
                  <a:lnTo>
                    <a:pt x="21" y="134"/>
                  </a:lnTo>
                  <a:lnTo>
                    <a:pt x="10" y="115"/>
                  </a:lnTo>
                  <a:lnTo>
                    <a:pt x="8" y="115"/>
                  </a:lnTo>
                  <a:lnTo>
                    <a:pt x="8" y="111"/>
                  </a:lnTo>
                  <a:lnTo>
                    <a:pt x="34" y="97"/>
                  </a:lnTo>
                  <a:lnTo>
                    <a:pt x="43" y="67"/>
                  </a:lnTo>
                  <a:lnTo>
                    <a:pt x="0" y="22"/>
                  </a:lnTo>
                  <a:lnTo>
                    <a:pt x="0" y="0"/>
                  </a:lnTo>
                  <a:lnTo>
                    <a:pt x="4" y="16"/>
                  </a:lnTo>
                  <a:lnTo>
                    <a:pt x="4" y="18"/>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 name="Freeform 43">
              <a:extLst>
                <a:ext uri="{FF2B5EF4-FFF2-40B4-BE49-F238E27FC236}">
                  <a16:creationId xmlns:a16="http://schemas.microsoft.com/office/drawing/2014/main" id="{E8133757-37EC-244F-B527-711BB93637E0}"/>
                </a:ext>
              </a:extLst>
            </p:cNvPr>
            <p:cNvSpPr>
              <a:spLocks/>
            </p:cNvSpPr>
            <p:nvPr/>
          </p:nvSpPr>
          <p:spPr bwMode="auto">
            <a:xfrm>
              <a:off x="4654" y="3587"/>
              <a:ext cx="57" cy="31"/>
            </a:xfrm>
            <a:custGeom>
              <a:avLst/>
              <a:gdLst>
                <a:gd name="T0" fmla="*/ 56 w 57"/>
                <a:gd name="T1" fmla="*/ 12 h 31"/>
                <a:gd name="T2" fmla="*/ 22 w 57"/>
                <a:gd name="T3" fmla="*/ 30 h 31"/>
                <a:gd name="T4" fmla="*/ 0 w 57"/>
                <a:gd name="T5" fmla="*/ 13 h 31"/>
                <a:gd name="T6" fmla="*/ 20 w 57"/>
                <a:gd name="T7" fmla="*/ 0 h 31"/>
                <a:gd name="T8" fmla="*/ 42 w 57"/>
                <a:gd name="T9" fmla="*/ 0 h 31"/>
                <a:gd name="T10" fmla="*/ 56 w 57"/>
                <a:gd name="T11" fmla="*/ 12 h 31"/>
              </a:gdLst>
              <a:ahLst/>
              <a:cxnLst>
                <a:cxn ang="0">
                  <a:pos x="T0" y="T1"/>
                </a:cxn>
                <a:cxn ang="0">
                  <a:pos x="T2" y="T3"/>
                </a:cxn>
                <a:cxn ang="0">
                  <a:pos x="T4" y="T5"/>
                </a:cxn>
                <a:cxn ang="0">
                  <a:pos x="T6" y="T7"/>
                </a:cxn>
                <a:cxn ang="0">
                  <a:pos x="T8" y="T9"/>
                </a:cxn>
                <a:cxn ang="0">
                  <a:pos x="T10" y="T11"/>
                </a:cxn>
              </a:cxnLst>
              <a:rect l="0" t="0" r="r" b="b"/>
              <a:pathLst>
                <a:path w="57" h="31">
                  <a:moveTo>
                    <a:pt x="56" y="12"/>
                  </a:moveTo>
                  <a:lnTo>
                    <a:pt x="22" y="30"/>
                  </a:lnTo>
                  <a:lnTo>
                    <a:pt x="0" y="13"/>
                  </a:lnTo>
                  <a:lnTo>
                    <a:pt x="20" y="0"/>
                  </a:lnTo>
                  <a:lnTo>
                    <a:pt x="42" y="0"/>
                  </a:lnTo>
                  <a:lnTo>
                    <a:pt x="56" y="1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 name="Freeform 44">
              <a:extLst>
                <a:ext uri="{FF2B5EF4-FFF2-40B4-BE49-F238E27FC236}">
                  <a16:creationId xmlns:a16="http://schemas.microsoft.com/office/drawing/2014/main" id="{8B1A22B8-8DDD-974A-A5DD-A4599AAAFCAF}"/>
                </a:ext>
              </a:extLst>
            </p:cNvPr>
            <p:cNvSpPr>
              <a:spLocks/>
            </p:cNvSpPr>
            <p:nvPr/>
          </p:nvSpPr>
          <p:spPr bwMode="auto">
            <a:xfrm>
              <a:off x="4823" y="3658"/>
              <a:ext cx="176" cy="89"/>
            </a:xfrm>
            <a:custGeom>
              <a:avLst/>
              <a:gdLst>
                <a:gd name="T0" fmla="*/ 175 w 176"/>
                <a:gd name="T1" fmla="*/ 2 h 89"/>
                <a:gd name="T2" fmla="*/ 175 w 176"/>
                <a:gd name="T3" fmla="*/ 6 h 89"/>
                <a:gd name="T4" fmla="*/ 66 w 176"/>
                <a:gd name="T5" fmla="*/ 56 h 89"/>
                <a:gd name="T6" fmla="*/ 8 w 176"/>
                <a:gd name="T7" fmla="*/ 88 h 89"/>
                <a:gd name="T8" fmla="*/ 6 w 176"/>
                <a:gd name="T9" fmla="*/ 88 h 89"/>
                <a:gd name="T10" fmla="*/ 0 w 176"/>
                <a:gd name="T11" fmla="*/ 83 h 89"/>
                <a:gd name="T12" fmla="*/ 32 w 176"/>
                <a:gd name="T13" fmla="*/ 54 h 89"/>
                <a:gd name="T14" fmla="*/ 46 w 176"/>
                <a:gd name="T15" fmla="*/ 44 h 89"/>
                <a:gd name="T16" fmla="*/ 74 w 176"/>
                <a:gd name="T17" fmla="*/ 44 h 89"/>
                <a:gd name="T18" fmla="*/ 90 w 176"/>
                <a:gd name="T19" fmla="*/ 8 h 89"/>
                <a:gd name="T20" fmla="*/ 149 w 176"/>
                <a:gd name="T21" fmla="*/ 0 h 89"/>
                <a:gd name="T22" fmla="*/ 173 w 176"/>
                <a:gd name="T23" fmla="*/ 0 h 89"/>
                <a:gd name="T24" fmla="*/ 175 w 176"/>
                <a:gd name="T25" fmla="*/ 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6" h="89">
                  <a:moveTo>
                    <a:pt x="175" y="2"/>
                  </a:moveTo>
                  <a:lnTo>
                    <a:pt x="175" y="6"/>
                  </a:lnTo>
                  <a:lnTo>
                    <a:pt x="66" y="56"/>
                  </a:lnTo>
                  <a:lnTo>
                    <a:pt x="8" y="88"/>
                  </a:lnTo>
                  <a:lnTo>
                    <a:pt x="6" y="88"/>
                  </a:lnTo>
                  <a:lnTo>
                    <a:pt x="0" y="83"/>
                  </a:lnTo>
                  <a:lnTo>
                    <a:pt x="32" y="54"/>
                  </a:lnTo>
                  <a:lnTo>
                    <a:pt x="46" y="44"/>
                  </a:lnTo>
                  <a:lnTo>
                    <a:pt x="74" y="44"/>
                  </a:lnTo>
                  <a:lnTo>
                    <a:pt x="90" y="8"/>
                  </a:lnTo>
                  <a:lnTo>
                    <a:pt x="149" y="0"/>
                  </a:lnTo>
                  <a:lnTo>
                    <a:pt x="173" y="0"/>
                  </a:lnTo>
                  <a:lnTo>
                    <a:pt x="175" y="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 name="Freeform 45">
              <a:extLst>
                <a:ext uri="{FF2B5EF4-FFF2-40B4-BE49-F238E27FC236}">
                  <a16:creationId xmlns:a16="http://schemas.microsoft.com/office/drawing/2014/main" id="{75F49A7D-B942-6E4C-B160-F334A3BDFCC5}"/>
                </a:ext>
              </a:extLst>
            </p:cNvPr>
            <p:cNvSpPr>
              <a:spLocks/>
            </p:cNvSpPr>
            <p:nvPr/>
          </p:nvSpPr>
          <p:spPr bwMode="auto">
            <a:xfrm>
              <a:off x="1648" y="3857"/>
              <a:ext cx="54" cy="18"/>
            </a:xfrm>
            <a:custGeom>
              <a:avLst/>
              <a:gdLst>
                <a:gd name="T0" fmla="*/ 53 w 54"/>
                <a:gd name="T1" fmla="*/ 3 h 18"/>
                <a:gd name="T2" fmla="*/ 53 w 54"/>
                <a:gd name="T3" fmla="*/ 7 h 18"/>
                <a:gd name="T4" fmla="*/ 35 w 54"/>
                <a:gd name="T5" fmla="*/ 16 h 18"/>
                <a:gd name="T6" fmla="*/ 0 w 54"/>
                <a:gd name="T7" fmla="*/ 17 h 18"/>
                <a:gd name="T8" fmla="*/ 33 w 54"/>
                <a:gd name="T9" fmla="*/ 0 h 18"/>
                <a:gd name="T10" fmla="*/ 52 w 54"/>
                <a:gd name="T11" fmla="*/ 0 h 18"/>
                <a:gd name="T12" fmla="*/ 53 w 54"/>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54" h="18">
                  <a:moveTo>
                    <a:pt x="53" y="3"/>
                  </a:moveTo>
                  <a:lnTo>
                    <a:pt x="53" y="7"/>
                  </a:lnTo>
                  <a:lnTo>
                    <a:pt x="35" y="16"/>
                  </a:lnTo>
                  <a:lnTo>
                    <a:pt x="0" y="17"/>
                  </a:lnTo>
                  <a:lnTo>
                    <a:pt x="33" y="0"/>
                  </a:lnTo>
                  <a:lnTo>
                    <a:pt x="52" y="0"/>
                  </a:lnTo>
                  <a:lnTo>
                    <a:pt x="53" y="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 name="textruta 2">
            <a:extLst>
              <a:ext uri="{FF2B5EF4-FFF2-40B4-BE49-F238E27FC236}">
                <a16:creationId xmlns:a16="http://schemas.microsoft.com/office/drawing/2014/main" id="{54DE20C1-FF44-5747-9564-A76C01513BE7}"/>
              </a:ext>
            </a:extLst>
          </p:cNvPr>
          <p:cNvSpPr txBox="1"/>
          <p:nvPr/>
        </p:nvSpPr>
        <p:spPr>
          <a:xfrm>
            <a:off x="170941" y="1180457"/>
            <a:ext cx="1030846" cy="461665"/>
          </a:xfrm>
          <a:prstGeom prst="rect">
            <a:avLst/>
          </a:prstGeom>
          <a:solidFill>
            <a:schemeClr val="bg1">
              <a:lumMod val="85000"/>
              <a:alpha val="56000"/>
            </a:schemeClr>
          </a:solidFill>
          <a:ln>
            <a:noFill/>
          </a:ln>
          <a:effectLst>
            <a:softEdge rad="127000"/>
          </a:effectLst>
          <a:scene3d>
            <a:camera prst="orthographicFront">
              <a:rot lat="0" lon="0" rev="0"/>
            </a:camera>
            <a:lightRig rig="contrasting" dir="t">
              <a:rot lat="0" lon="0" rev="7800000"/>
            </a:lightRig>
          </a:scene3d>
          <a:sp3d>
            <a:bevelT w="139700" h="139700"/>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sz="1400" b="1">
                <a:solidFill>
                  <a:srgbClr val="005E7C"/>
                </a:solidFill>
                <a:latin typeface="Arial"/>
                <a:ea typeface="ＭＳ Ｐゴシック"/>
              </a:defRPr>
            </a:lvl1pPr>
          </a:lstStyle>
          <a:p>
            <a:r>
              <a:rPr lang="sv-SE"/>
              <a:t>Redmond</a:t>
            </a:r>
          </a:p>
          <a:p>
            <a:r>
              <a:rPr lang="sv-SE" sz="1000" b="0">
                <a:solidFill>
                  <a:srgbClr val="000000"/>
                </a:solidFill>
              </a:rPr>
              <a:t>Fermentation</a:t>
            </a:r>
          </a:p>
        </p:txBody>
      </p:sp>
      <p:sp>
        <p:nvSpPr>
          <p:cNvPr id="61" name="textruta 60">
            <a:extLst>
              <a:ext uri="{FF2B5EF4-FFF2-40B4-BE49-F238E27FC236}">
                <a16:creationId xmlns:a16="http://schemas.microsoft.com/office/drawing/2014/main" id="{40E44C85-5340-F146-BD69-80FBE9B63C09}"/>
              </a:ext>
            </a:extLst>
          </p:cNvPr>
          <p:cNvSpPr txBox="1"/>
          <p:nvPr/>
        </p:nvSpPr>
        <p:spPr>
          <a:xfrm>
            <a:off x="4050244" y="878904"/>
            <a:ext cx="1018994" cy="461665"/>
          </a:xfrm>
          <a:prstGeom prst="rect">
            <a:avLst/>
          </a:prstGeom>
          <a:solidFill>
            <a:schemeClr val="bg1">
              <a:lumMod val="85000"/>
              <a:alpha val="56000"/>
            </a:schemeClr>
          </a:solidFill>
          <a:ln>
            <a:noFill/>
          </a:ln>
          <a:effectLst>
            <a:softEdge rad="127000"/>
          </a:effectLst>
          <a:scene3d>
            <a:camera prst="orthographicFront">
              <a:rot lat="0" lon="0" rev="0"/>
            </a:camera>
            <a:lightRig rig="contrasting" dir="t">
              <a:rot lat="0" lon="0" rev="7800000"/>
            </a:lightRig>
          </a:scene3d>
          <a:sp3d>
            <a:bevelT w="139700" h="139700"/>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lgn="ctr">
              <a:defRPr sz="1400">
                <a:solidFill>
                  <a:schemeClr val="tx2"/>
                </a:solidFill>
                <a:latin typeface="Arial"/>
                <a:ea typeface="ＭＳ Ｐゴシック"/>
              </a:defRPr>
            </a:lvl1pPr>
          </a:lstStyle>
          <a:p>
            <a:pPr algn="l"/>
            <a:r>
              <a:rPr lang="sv-SE" b="1">
                <a:solidFill>
                  <a:srgbClr val="005E7C"/>
                </a:solidFill>
              </a:rPr>
              <a:t>Lund</a:t>
            </a:r>
          </a:p>
          <a:p>
            <a:pPr algn="l"/>
            <a:r>
              <a:rPr lang="sv-SE" sz="1000">
                <a:solidFill>
                  <a:srgbClr val="000000"/>
                </a:solidFill>
              </a:rPr>
              <a:t>HQ and R&amp;D</a:t>
            </a:r>
          </a:p>
        </p:txBody>
      </p:sp>
      <p:sp>
        <p:nvSpPr>
          <p:cNvPr id="52" name="Ellips 51">
            <a:extLst>
              <a:ext uri="{FF2B5EF4-FFF2-40B4-BE49-F238E27FC236}">
                <a16:creationId xmlns:a16="http://schemas.microsoft.com/office/drawing/2014/main" id="{9780CB92-57D6-BF4A-A2AD-F4F6FAEBA4CE}"/>
              </a:ext>
            </a:extLst>
          </p:cNvPr>
          <p:cNvSpPr/>
          <p:nvPr/>
        </p:nvSpPr>
        <p:spPr>
          <a:xfrm>
            <a:off x="4373369" y="1383287"/>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Ellips 63">
            <a:extLst>
              <a:ext uri="{FF2B5EF4-FFF2-40B4-BE49-F238E27FC236}">
                <a16:creationId xmlns:a16="http://schemas.microsoft.com/office/drawing/2014/main" id="{24047101-A0D6-AB47-82FE-74255DD4CF12}"/>
              </a:ext>
            </a:extLst>
          </p:cNvPr>
          <p:cNvSpPr/>
          <p:nvPr/>
        </p:nvSpPr>
        <p:spPr>
          <a:xfrm rot="15893113">
            <a:off x="997807" y="1682277"/>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Ellips 65">
            <a:extLst>
              <a:ext uri="{FF2B5EF4-FFF2-40B4-BE49-F238E27FC236}">
                <a16:creationId xmlns:a16="http://schemas.microsoft.com/office/drawing/2014/main" id="{7E7DEF90-ECDA-A94E-B37C-6D2B3F7CDB2E}"/>
              </a:ext>
            </a:extLst>
          </p:cNvPr>
          <p:cNvSpPr/>
          <p:nvPr/>
        </p:nvSpPr>
        <p:spPr>
          <a:xfrm rot="15893113">
            <a:off x="1330062" y="1909561"/>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2" name="textruta 71">
            <a:extLst>
              <a:ext uri="{FF2B5EF4-FFF2-40B4-BE49-F238E27FC236}">
                <a16:creationId xmlns:a16="http://schemas.microsoft.com/office/drawing/2014/main" id="{64E5D6A9-2C54-F74C-A815-B09DC0F1299B}"/>
              </a:ext>
            </a:extLst>
          </p:cNvPr>
          <p:cNvSpPr txBox="1"/>
          <p:nvPr/>
        </p:nvSpPr>
        <p:spPr>
          <a:xfrm>
            <a:off x="147329" y="1976488"/>
            <a:ext cx="1123211" cy="461665"/>
          </a:xfrm>
          <a:prstGeom prst="rect">
            <a:avLst/>
          </a:prstGeom>
          <a:solidFill>
            <a:schemeClr val="bg1">
              <a:lumMod val="85000"/>
              <a:alpha val="56000"/>
            </a:schemeClr>
          </a:solidFill>
          <a:ln>
            <a:noFill/>
          </a:ln>
          <a:effectLst>
            <a:softEdge rad="127000"/>
          </a:effectLst>
          <a:scene3d>
            <a:camera prst="orthographicFront">
              <a:rot lat="0" lon="0" rev="0"/>
            </a:camera>
            <a:lightRig rig="contrasting" dir="t">
              <a:rot lat="0" lon="0" rev="7800000"/>
            </a:lightRig>
          </a:scene3d>
          <a:sp3d>
            <a:bevelT w="139700" h="139700"/>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sz="1400" b="1">
                <a:solidFill>
                  <a:srgbClr val="005E7C"/>
                </a:solidFill>
                <a:latin typeface="Arial"/>
                <a:ea typeface="ＭＳ Ｐゴシック"/>
              </a:defRPr>
            </a:lvl1pPr>
          </a:lstStyle>
          <a:p>
            <a:r>
              <a:rPr lang="sv-SE"/>
              <a:t>Lafayette</a:t>
            </a:r>
          </a:p>
          <a:p>
            <a:r>
              <a:rPr lang="sv-SE" sz="1000" b="0">
                <a:solidFill>
                  <a:srgbClr val="000000"/>
                </a:solidFill>
              </a:rPr>
              <a:t>Finished formats</a:t>
            </a:r>
          </a:p>
        </p:txBody>
      </p:sp>
      <p:sp>
        <p:nvSpPr>
          <p:cNvPr id="73" name="Ellips 72">
            <a:extLst>
              <a:ext uri="{FF2B5EF4-FFF2-40B4-BE49-F238E27FC236}">
                <a16:creationId xmlns:a16="http://schemas.microsoft.com/office/drawing/2014/main" id="{9D2698BE-E94D-AB41-B816-88E1706AB896}"/>
              </a:ext>
            </a:extLst>
          </p:cNvPr>
          <p:cNvSpPr/>
          <p:nvPr/>
        </p:nvSpPr>
        <p:spPr>
          <a:xfrm rot="15893113">
            <a:off x="6946603" y="2846982"/>
            <a:ext cx="108000" cy="1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4" name="textruta 73">
            <a:extLst>
              <a:ext uri="{FF2B5EF4-FFF2-40B4-BE49-F238E27FC236}">
                <a16:creationId xmlns:a16="http://schemas.microsoft.com/office/drawing/2014/main" id="{80DFEE26-1DFA-774B-BFC4-4A75900D4E61}"/>
              </a:ext>
            </a:extLst>
          </p:cNvPr>
          <p:cNvSpPr txBox="1"/>
          <p:nvPr/>
        </p:nvSpPr>
        <p:spPr>
          <a:xfrm>
            <a:off x="6530944" y="2985660"/>
            <a:ext cx="1178528" cy="461665"/>
          </a:xfrm>
          <a:prstGeom prst="rect">
            <a:avLst/>
          </a:prstGeom>
          <a:solidFill>
            <a:schemeClr val="bg1">
              <a:lumMod val="85000"/>
              <a:alpha val="56000"/>
            </a:schemeClr>
          </a:solidFill>
          <a:ln>
            <a:noFill/>
          </a:ln>
          <a:effectLst>
            <a:softEdge rad="127000"/>
          </a:effectLst>
          <a:scene3d>
            <a:camera prst="orthographicFront">
              <a:rot lat="0" lon="0" rev="0"/>
            </a:camera>
            <a:lightRig rig="contrasting" dir="t">
              <a:rot lat="0" lon="0" rev="7800000"/>
            </a:lightRig>
          </a:scene3d>
          <a:sp3d>
            <a:bevelT w="139700" h="139700"/>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sz="1400" b="1">
                <a:solidFill>
                  <a:srgbClr val="005E7C"/>
                </a:solidFill>
                <a:latin typeface="Arial"/>
                <a:ea typeface="ＭＳ Ｐゴシック"/>
              </a:defRPr>
            </a:lvl1pPr>
          </a:lstStyle>
          <a:p>
            <a:r>
              <a:rPr lang="sv-SE"/>
              <a:t>Singapore</a:t>
            </a:r>
          </a:p>
          <a:p>
            <a:r>
              <a:rPr lang="sv-SE" sz="1000" b="0">
                <a:solidFill>
                  <a:srgbClr val="000000"/>
                </a:solidFill>
              </a:rPr>
              <a:t>Sales </a:t>
            </a:r>
            <a:r>
              <a:rPr lang="sv-SE" sz="1000" b="0" err="1">
                <a:solidFill>
                  <a:srgbClr val="000000"/>
                </a:solidFill>
              </a:rPr>
              <a:t>office</a:t>
            </a:r>
            <a:endParaRPr lang="sv-SE" sz="1000" b="0">
              <a:solidFill>
                <a:srgbClr val="000000"/>
              </a:solidFill>
            </a:endParaRPr>
          </a:p>
        </p:txBody>
      </p:sp>
      <p:sp>
        <p:nvSpPr>
          <p:cNvPr id="55" name="textruta 54">
            <a:extLst>
              <a:ext uri="{FF2B5EF4-FFF2-40B4-BE49-F238E27FC236}">
                <a16:creationId xmlns:a16="http://schemas.microsoft.com/office/drawing/2014/main" id="{170925FE-4F26-4685-8C3D-BE865B7BCB5B}"/>
              </a:ext>
            </a:extLst>
          </p:cNvPr>
          <p:cNvSpPr txBox="1"/>
          <p:nvPr/>
        </p:nvSpPr>
        <p:spPr>
          <a:xfrm>
            <a:off x="1646406" y="1631837"/>
            <a:ext cx="1095236" cy="892552"/>
          </a:xfrm>
          <a:prstGeom prst="rect">
            <a:avLst/>
          </a:prstGeom>
          <a:solidFill>
            <a:schemeClr val="bg1">
              <a:lumMod val="85000"/>
              <a:alpha val="56000"/>
            </a:schemeClr>
          </a:solidFill>
          <a:ln>
            <a:noFill/>
          </a:ln>
          <a:effectLst>
            <a:softEdge rad="127000"/>
          </a:effectLst>
          <a:scene3d>
            <a:camera prst="orthographicFront">
              <a:rot lat="0" lon="0" rev="0"/>
            </a:camera>
            <a:lightRig rig="contrasting" dir="t">
              <a:rot lat="0" lon="0" rev="7800000"/>
            </a:lightRig>
          </a:scene3d>
          <a:sp3d>
            <a:bevelT w="139700" h="139700"/>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sv-SE" sz="1400" b="1">
                <a:solidFill>
                  <a:schemeClr val="tx2"/>
                </a:solidFill>
                <a:latin typeface="Arial"/>
                <a:ea typeface="ＭＳ Ｐゴシック"/>
              </a:rPr>
              <a:t>Region </a:t>
            </a:r>
            <a:r>
              <a:rPr lang="sv-SE" sz="1400" b="1" err="1">
                <a:solidFill>
                  <a:schemeClr val="tx2"/>
                </a:solidFill>
                <a:latin typeface="Arial"/>
                <a:ea typeface="ＭＳ Ｐゴシック"/>
              </a:rPr>
              <a:t>Americas</a:t>
            </a:r>
            <a:r>
              <a:rPr lang="sv-SE" sz="1400" b="1">
                <a:solidFill>
                  <a:schemeClr val="tx2"/>
                </a:solidFill>
                <a:latin typeface="Arial"/>
                <a:ea typeface="ＭＳ Ｐゴシック"/>
              </a:rPr>
              <a:t> </a:t>
            </a:r>
            <a:endParaRPr lang="sv-SE" sz="1400" b="1">
              <a:solidFill>
                <a:schemeClr val="tx2"/>
              </a:solidFill>
            </a:endParaRPr>
          </a:p>
          <a:p>
            <a:pPr algn="ctr"/>
            <a:r>
              <a:rPr lang="sv-SE" sz="1200">
                <a:solidFill>
                  <a:schemeClr val="tx2"/>
                </a:solidFill>
                <a:latin typeface="Arial"/>
                <a:ea typeface="ＭＳ Ｐゴシック"/>
              </a:rPr>
              <a:t>72% of</a:t>
            </a:r>
          </a:p>
          <a:p>
            <a:pPr algn="ctr"/>
            <a:r>
              <a:rPr lang="sv-SE" sz="1200">
                <a:solidFill>
                  <a:schemeClr val="tx2"/>
                </a:solidFill>
                <a:latin typeface="Arial"/>
                <a:ea typeface="ＭＳ Ｐゴシック"/>
              </a:rPr>
              <a:t>net sales</a:t>
            </a:r>
            <a:endParaRPr lang="sv-SE" sz="1200">
              <a:solidFill>
                <a:schemeClr val="tx2"/>
              </a:solidFill>
            </a:endParaRPr>
          </a:p>
        </p:txBody>
      </p:sp>
      <p:sp>
        <p:nvSpPr>
          <p:cNvPr id="70" name="textruta 69">
            <a:extLst>
              <a:ext uri="{FF2B5EF4-FFF2-40B4-BE49-F238E27FC236}">
                <a16:creationId xmlns:a16="http://schemas.microsoft.com/office/drawing/2014/main" id="{9EEAABFC-5ED7-46A6-BC4E-9B5E6B6A6DC6}"/>
              </a:ext>
            </a:extLst>
          </p:cNvPr>
          <p:cNvSpPr txBox="1"/>
          <p:nvPr/>
        </p:nvSpPr>
        <p:spPr>
          <a:xfrm>
            <a:off x="3996829" y="1592047"/>
            <a:ext cx="867501" cy="892552"/>
          </a:xfrm>
          <a:prstGeom prst="rect">
            <a:avLst/>
          </a:prstGeom>
          <a:solidFill>
            <a:schemeClr val="bg1">
              <a:lumMod val="85000"/>
              <a:alpha val="56000"/>
            </a:schemeClr>
          </a:solidFill>
          <a:ln>
            <a:noFill/>
          </a:ln>
          <a:effectLst>
            <a:softEdge rad="127000"/>
          </a:effectLst>
          <a:scene3d>
            <a:camera prst="orthographicFront">
              <a:rot lat="0" lon="0" rev="0"/>
            </a:camera>
            <a:lightRig rig="contrasting" dir="t">
              <a:rot lat="0" lon="0" rev="7800000"/>
            </a:lightRig>
          </a:scene3d>
          <a:sp3d>
            <a:bevelT w="139700" h="139700"/>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lgn="ctr">
              <a:defRPr sz="1400">
                <a:solidFill>
                  <a:schemeClr val="tx2"/>
                </a:solidFill>
                <a:latin typeface="Arial"/>
                <a:ea typeface="ＭＳ Ｐゴシック"/>
              </a:defRPr>
            </a:lvl1pPr>
          </a:lstStyle>
          <a:p>
            <a:r>
              <a:rPr lang="sv-SE" b="1"/>
              <a:t>Region EMEA </a:t>
            </a:r>
          </a:p>
          <a:p>
            <a:r>
              <a:rPr lang="sv-SE" sz="1200"/>
              <a:t>19% of net sales</a:t>
            </a:r>
          </a:p>
        </p:txBody>
      </p:sp>
      <p:sp>
        <p:nvSpPr>
          <p:cNvPr id="76" name="textruta 75">
            <a:extLst>
              <a:ext uri="{FF2B5EF4-FFF2-40B4-BE49-F238E27FC236}">
                <a16:creationId xmlns:a16="http://schemas.microsoft.com/office/drawing/2014/main" id="{08548D58-4B23-499B-841D-C2497E4C3B3F}"/>
              </a:ext>
            </a:extLst>
          </p:cNvPr>
          <p:cNvSpPr txBox="1"/>
          <p:nvPr/>
        </p:nvSpPr>
        <p:spPr>
          <a:xfrm>
            <a:off x="6244915" y="1588070"/>
            <a:ext cx="915592" cy="892552"/>
          </a:xfrm>
          <a:prstGeom prst="rect">
            <a:avLst/>
          </a:prstGeom>
          <a:solidFill>
            <a:schemeClr val="bg1">
              <a:lumMod val="85000"/>
              <a:alpha val="56000"/>
            </a:schemeClr>
          </a:solidFill>
          <a:ln>
            <a:noFill/>
          </a:ln>
          <a:effectLst>
            <a:softEdge rad="127000"/>
          </a:effectLst>
          <a:scene3d>
            <a:camera prst="orthographicFront">
              <a:rot lat="0" lon="0" rev="0"/>
            </a:camera>
            <a:lightRig rig="contrasting" dir="t">
              <a:rot lat="0" lon="0" rev="7800000"/>
            </a:lightRig>
          </a:scene3d>
          <a:sp3d>
            <a:bevelT w="139700" h="139700"/>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lgn="ctr">
              <a:defRPr sz="1400">
                <a:solidFill>
                  <a:schemeClr val="tx2"/>
                </a:solidFill>
                <a:latin typeface="Arial"/>
                <a:ea typeface="ＭＳ Ｐゴシック"/>
              </a:defRPr>
            </a:lvl1pPr>
          </a:lstStyle>
          <a:p>
            <a:r>
              <a:rPr lang="sv-SE" b="1"/>
              <a:t>Region APAC</a:t>
            </a:r>
          </a:p>
          <a:p>
            <a:r>
              <a:rPr lang="sv-SE" sz="1200"/>
              <a:t>9% of</a:t>
            </a:r>
          </a:p>
          <a:p>
            <a:r>
              <a:rPr lang="sv-SE" sz="1200"/>
              <a:t>net sales</a:t>
            </a:r>
          </a:p>
        </p:txBody>
      </p:sp>
    </p:spTree>
    <p:extLst>
      <p:ext uri="{BB962C8B-B14F-4D97-AF65-F5344CB8AC3E}">
        <p14:creationId xmlns:p14="http://schemas.microsoft.com/office/powerpoint/2010/main" val="3590226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91E98C-4689-4B11-A603-001DA543863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53"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E391E98C-4689-4B11-A603-001DA543863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F35833-CFFA-40E6-9402-3750DF7E6DFC}"/>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2" name="Rubrik 1">
            <a:extLst>
              <a:ext uri="{FF2B5EF4-FFF2-40B4-BE49-F238E27FC236}">
                <a16:creationId xmlns:a16="http://schemas.microsoft.com/office/drawing/2014/main" id="{43D788FC-D1B6-3146-89BE-C9769BB1ACAF}"/>
              </a:ext>
            </a:extLst>
          </p:cNvPr>
          <p:cNvSpPr>
            <a:spLocks noGrp="1"/>
          </p:cNvSpPr>
          <p:nvPr>
            <p:ph type="title"/>
          </p:nvPr>
        </p:nvSpPr>
        <p:spPr>
          <a:xfrm>
            <a:off x="263525" y="288911"/>
            <a:ext cx="8136579" cy="411550"/>
          </a:xfrm>
        </p:spPr>
        <p:txBody>
          <a:bodyPr/>
          <a:lstStyle/>
          <a:p>
            <a:r>
              <a:rPr lang="en-US" err="1"/>
              <a:t>Probi</a:t>
            </a:r>
            <a:r>
              <a:rPr lang="en-US"/>
              <a:t> – a scientific pioneer in probiotics</a:t>
            </a:r>
          </a:p>
        </p:txBody>
      </p:sp>
      <p:sp>
        <p:nvSpPr>
          <p:cNvPr id="4" name="Platshållare för bildnummer 3">
            <a:extLst>
              <a:ext uri="{FF2B5EF4-FFF2-40B4-BE49-F238E27FC236}">
                <a16:creationId xmlns:a16="http://schemas.microsoft.com/office/drawing/2014/main" id="{82F9A0DC-3734-C64D-96BF-8E20225BFF5A}"/>
              </a:ext>
            </a:extLst>
          </p:cNvPr>
          <p:cNvSpPr>
            <a:spLocks noGrp="1"/>
          </p:cNvSpPr>
          <p:nvPr>
            <p:ph type="sldNum"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E510418-8FCF-4E72-8BA8-BEA1A70164C3}" type="slidenum">
              <a:rPr kumimoji="0" lang="en-US" sz="1000" b="1" i="0" u="none" strike="noStrike" kern="1200" cap="none" spc="0" normalizeH="0" baseline="0" noProof="0" smtClean="0">
                <a:ln>
                  <a:noFill/>
                </a:ln>
                <a:solidFill>
                  <a:srgbClr val="FFFFFF"/>
                </a:solidFill>
                <a:effectLst/>
                <a:uLnTx/>
                <a:uFillTx/>
                <a:latin typeface="Arial MT Light" pitchFamily="34" charset="0"/>
                <a:ea typeface="ＭＳ Ｐゴシック"/>
                <a:cs typeface="Arial"/>
              </a:rPr>
              <a:pPr marL="0" marR="0" lvl="0" indent="0" algn="l" defTabSz="914400" rtl="0" eaLnBrk="0" fontAlgn="base" latinLnBrk="0" hangingPunct="0">
                <a:lnSpc>
                  <a:spcPct val="100000"/>
                </a:lnSpc>
                <a:spcBef>
                  <a:spcPct val="0"/>
                </a:spcBef>
                <a:spcAft>
                  <a:spcPct val="0"/>
                </a:spcAft>
                <a:buClrTx/>
                <a:buSzTx/>
                <a:buFontTx/>
                <a:buNone/>
                <a:tabLst/>
                <a:defRPr/>
              </a:pPr>
              <a:t>9</a:t>
            </a:fld>
            <a:endParaRPr kumimoji="0" lang="en-US" sz="1000" b="1" i="0" u="none" strike="noStrike" kern="1200" cap="none" spc="0" normalizeH="0" baseline="0" noProof="0">
              <a:ln>
                <a:noFill/>
              </a:ln>
              <a:solidFill>
                <a:srgbClr val="FFFFFF"/>
              </a:solidFill>
              <a:effectLst/>
              <a:uLnTx/>
              <a:uFillTx/>
              <a:latin typeface="Arial MT Light" pitchFamily="34" charset="0"/>
              <a:ea typeface="ＭＳ Ｐゴシック"/>
              <a:cs typeface="Arial"/>
            </a:endParaRPr>
          </a:p>
        </p:txBody>
      </p:sp>
      <p:sp>
        <p:nvSpPr>
          <p:cNvPr id="9" name="Textfeld 22">
            <a:extLst>
              <a:ext uri="{FF2B5EF4-FFF2-40B4-BE49-F238E27FC236}">
                <a16:creationId xmlns:a16="http://schemas.microsoft.com/office/drawing/2014/main" id="{8B0D257D-1C9A-9346-96C3-903F306BD795}"/>
              </a:ext>
            </a:extLst>
          </p:cNvPr>
          <p:cNvSpPr txBox="1"/>
          <p:nvPr/>
        </p:nvSpPr>
        <p:spPr>
          <a:xfrm>
            <a:off x="692091" y="1434766"/>
            <a:ext cx="2563174" cy="492443"/>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D65530"/>
                </a:solidFill>
                <a:effectLst/>
                <a:uLnTx/>
                <a:uFillTx/>
                <a:latin typeface="Arial" charset="0"/>
                <a:ea typeface="ＭＳ Ｐゴシック" charset="-128"/>
                <a:cs typeface="Arial"/>
              </a:rPr>
              <a:t>&gt;100 </a:t>
            </a:r>
          </a:p>
        </p:txBody>
      </p:sp>
      <p:sp>
        <p:nvSpPr>
          <p:cNvPr id="10" name="Textfeld 22">
            <a:extLst>
              <a:ext uri="{FF2B5EF4-FFF2-40B4-BE49-F238E27FC236}">
                <a16:creationId xmlns:a16="http://schemas.microsoft.com/office/drawing/2014/main" id="{EF88BF5A-2875-3A4B-8F1F-55D0E260E70E}"/>
              </a:ext>
            </a:extLst>
          </p:cNvPr>
          <p:cNvSpPr txBox="1"/>
          <p:nvPr/>
        </p:nvSpPr>
        <p:spPr>
          <a:xfrm>
            <a:off x="692091" y="2055789"/>
            <a:ext cx="2563174" cy="615553"/>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5E7C"/>
                </a:solidFill>
                <a:effectLst/>
                <a:uLnTx/>
                <a:uFillTx/>
                <a:latin typeface="Arial" charset="0"/>
                <a:ea typeface="ＭＳ Ｐゴシック" charset="-128"/>
                <a:cs typeface="Arial"/>
              </a:rPr>
              <a:t>Clinical trials have been carried out</a:t>
            </a:r>
          </a:p>
        </p:txBody>
      </p:sp>
      <p:sp>
        <p:nvSpPr>
          <p:cNvPr id="11" name="Textfeld 22">
            <a:extLst>
              <a:ext uri="{FF2B5EF4-FFF2-40B4-BE49-F238E27FC236}">
                <a16:creationId xmlns:a16="http://schemas.microsoft.com/office/drawing/2014/main" id="{851A0CBF-23DB-E848-A9AD-94E49AFCFBCD}"/>
              </a:ext>
            </a:extLst>
          </p:cNvPr>
          <p:cNvSpPr txBox="1"/>
          <p:nvPr/>
        </p:nvSpPr>
        <p:spPr>
          <a:xfrm>
            <a:off x="3748058" y="1434766"/>
            <a:ext cx="2563174" cy="492443"/>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D65530"/>
                </a:solidFill>
                <a:effectLst/>
                <a:uLnTx/>
                <a:uFillTx/>
                <a:latin typeface="Arial" charset="0"/>
                <a:ea typeface="ＭＳ Ｐゴシック" charset="-128"/>
                <a:cs typeface="Arial"/>
              </a:rPr>
              <a:t>&gt;270</a:t>
            </a:r>
          </a:p>
        </p:txBody>
      </p:sp>
      <p:sp>
        <p:nvSpPr>
          <p:cNvPr id="13" name="Textfeld 22">
            <a:extLst>
              <a:ext uri="{FF2B5EF4-FFF2-40B4-BE49-F238E27FC236}">
                <a16:creationId xmlns:a16="http://schemas.microsoft.com/office/drawing/2014/main" id="{92DB71BB-45D5-FE40-B9CE-76E5F5A42C90}"/>
              </a:ext>
            </a:extLst>
          </p:cNvPr>
          <p:cNvSpPr txBox="1"/>
          <p:nvPr/>
        </p:nvSpPr>
        <p:spPr>
          <a:xfrm>
            <a:off x="3748058" y="2055789"/>
            <a:ext cx="2563174" cy="615553"/>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5E7C"/>
                </a:solidFill>
                <a:effectLst/>
                <a:uLnTx/>
                <a:uFillTx/>
                <a:latin typeface="Arial" charset="0"/>
                <a:ea typeface="ＭＳ Ｐゴシック" charset="-128"/>
                <a:cs typeface="Arial"/>
              </a:rPr>
              <a:t>Scientific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5E7C"/>
                </a:solidFill>
                <a:effectLst/>
                <a:uLnTx/>
                <a:uFillTx/>
                <a:latin typeface="Arial" charset="0"/>
                <a:ea typeface="ＭＳ Ｐゴシック" charset="-128"/>
                <a:cs typeface="Arial"/>
              </a:rPr>
              <a:t>Publications</a:t>
            </a:r>
          </a:p>
        </p:txBody>
      </p:sp>
      <p:sp>
        <p:nvSpPr>
          <p:cNvPr id="15" name="Textfeld 22">
            <a:extLst>
              <a:ext uri="{FF2B5EF4-FFF2-40B4-BE49-F238E27FC236}">
                <a16:creationId xmlns:a16="http://schemas.microsoft.com/office/drawing/2014/main" id="{F887FFC0-6379-7041-9DBC-D8BAA4568F78}"/>
              </a:ext>
            </a:extLst>
          </p:cNvPr>
          <p:cNvSpPr txBox="1"/>
          <p:nvPr/>
        </p:nvSpPr>
        <p:spPr>
          <a:xfrm>
            <a:off x="6804025" y="1434766"/>
            <a:ext cx="2563174" cy="492443"/>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D65530"/>
                </a:solidFill>
                <a:effectLst/>
                <a:uLnTx/>
                <a:uFillTx/>
                <a:latin typeface="Arial" charset="0"/>
                <a:ea typeface="ＭＳ Ｐゴシック" charset="-128"/>
                <a:cs typeface="Arial"/>
              </a:rPr>
              <a:t>&gt;420 </a:t>
            </a:r>
          </a:p>
        </p:txBody>
      </p:sp>
      <p:sp>
        <p:nvSpPr>
          <p:cNvPr id="16" name="Textfeld 22">
            <a:extLst>
              <a:ext uri="{FF2B5EF4-FFF2-40B4-BE49-F238E27FC236}">
                <a16:creationId xmlns:a16="http://schemas.microsoft.com/office/drawing/2014/main" id="{3B82CC7B-927D-034A-9767-F5FCFE4D66BF}"/>
              </a:ext>
            </a:extLst>
          </p:cNvPr>
          <p:cNvSpPr txBox="1"/>
          <p:nvPr/>
        </p:nvSpPr>
        <p:spPr>
          <a:xfrm>
            <a:off x="6804025" y="2055789"/>
            <a:ext cx="2109387" cy="30777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5E7C"/>
                </a:solidFill>
                <a:effectLst/>
                <a:uLnTx/>
                <a:uFillTx/>
                <a:latin typeface="Arial" charset="0"/>
                <a:ea typeface="ＭＳ Ｐゴシック" charset="-128"/>
                <a:cs typeface="Arial"/>
              </a:rPr>
              <a:t>Granted Patents</a:t>
            </a:r>
          </a:p>
        </p:txBody>
      </p:sp>
      <p:pic>
        <p:nvPicPr>
          <p:cNvPr id="8" name="Bildobjekt 7" descr="En bild som visar man, blomma&#10;&#10;Automatiskt genererad beskrivning">
            <a:extLst>
              <a:ext uri="{FF2B5EF4-FFF2-40B4-BE49-F238E27FC236}">
                <a16:creationId xmlns:a16="http://schemas.microsoft.com/office/drawing/2014/main" id="{CB4AEC0A-93E0-C547-B67C-0EF61B01D79D}"/>
              </a:ext>
            </a:extLst>
          </p:cNvPr>
          <p:cNvPicPr>
            <a:picLocks noChangeAspect="1"/>
          </p:cNvPicPr>
          <p:nvPr/>
        </p:nvPicPr>
        <p:blipFill rotWithShape="1">
          <a:blip r:embed="rId8">
            <a:extLst>
              <a:ext uri="{28A0092B-C50C-407E-A947-70E740481C1C}">
                <a14:useLocalDpi xmlns:a14="http://schemas.microsoft.com/office/drawing/2010/main" val="0"/>
              </a:ext>
            </a:extLst>
          </a:blip>
          <a:srcRect t="17444" r="-311"/>
          <a:stretch/>
        </p:blipFill>
        <p:spPr>
          <a:xfrm>
            <a:off x="7676" y="3060974"/>
            <a:ext cx="9136324" cy="1613240"/>
          </a:xfrm>
          <a:prstGeom prst="rect">
            <a:avLst/>
          </a:prstGeom>
        </p:spPr>
      </p:pic>
    </p:spTree>
    <p:extLst>
      <p:ext uri="{BB962C8B-B14F-4D97-AF65-F5344CB8AC3E}">
        <p14:creationId xmlns:p14="http://schemas.microsoft.com/office/powerpoint/2010/main" val="2329579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0A4EE4-4CC1-8144-9987-AB8BE07303E9}"/>
              </a:ext>
            </a:extLst>
          </p:cNvPr>
          <p:cNvSpPr>
            <a:spLocks noGrp="1"/>
          </p:cNvSpPr>
          <p:nvPr>
            <p:ph type="ctrTitle"/>
          </p:nvPr>
        </p:nvSpPr>
        <p:spPr/>
        <p:txBody>
          <a:bodyPr/>
          <a:lstStyle/>
          <a:p>
            <a:r>
              <a:rPr lang="sv-SE" err="1"/>
              <a:t>Half-year</a:t>
            </a:r>
            <a:r>
              <a:rPr lang="sv-SE"/>
              <a:t> </a:t>
            </a:r>
            <a:r>
              <a:rPr lang="sv-SE" err="1"/>
              <a:t>update</a:t>
            </a:r>
            <a:endParaRPr lang="sv-SE"/>
          </a:p>
        </p:txBody>
      </p:sp>
      <p:sp>
        <p:nvSpPr>
          <p:cNvPr id="3" name="Underrubrik 2">
            <a:extLst>
              <a:ext uri="{FF2B5EF4-FFF2-40B4-BE49-F238E27FC236}">
                <a16:creationId xmlns:a16="http://schemas.microsoft.com/office/drawing/2014/main" id="{E471395D-B11B-524D-A4EB-CA3E847A503E}"/>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831344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91E98C-4689-4B11-A603-001DA5438633}"/>
              </a:ext>
            </a:extLst>
          </p:cNvPr>
          <p:cNvGraphicFramePr>
            <a:graphicFrameLocks noChangeAspect="1"/>
          </p:cNvGraphicFramePr>
          <p:nvPr>
            <p:custDataLst>
              <p:tags r:id="rId2"/>
            </p:custDataLst>
            <p:extLst>
              <p:ext uri="{D42A27DB-BD31-4B8C-83A1-F6EECF244321}">
                <p14:modId xmlns:p14="http://schemas.microsoft.com/office/powerpoint/2010/main" val="4177443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77"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E391E98C-4689-4B11-A603-001DA543863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F35833-CFFA-40E6-9402-3750DF7E6DFC}"/>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00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Rubrik 1">
            <a:extLst>
              <a:ext uri="{FF2B5EF4-FFF2-40B4-BE49-F238E27FC236}">
                <a16:creationId xmlns:a16="http://schemas.microsoft.com/office/drawing/2014/main" id="{43D788FC-D1B6-3146-89BE-C9769BB1ACAF}"/>
              </a:ext>
            </a:extLst>
          </p:cNvPr>
          <p:cNvSpPr>
            <a:spLocks noGrp="1"/>
          </p:cNvSpPr>
          <p:nvPr>
            <p:ph type="title"/>
          </p:nvPr>
        </p:nvSpPr>
        <p:spPr>
          <a:xfrm>
            <a:off x="250825" y="292416"/>
            <a:ext cx="8136579" cy="411550"/>
          </a:xfrm>
        </p:spPr>
        <p:txBody>
          <a:bodyPr/>
          <a:lstStyle/>
          <a:p>
            <a:r>
              <a:rPr lang="en-US"/>
              <a:t>Probi – first six months in 2020</a:t>
            </a:r>
          </a:p>
        </p:txBody>
      </p:sp>
      <p:sp>
        <p:nvSpPr>
          <p:cNvPr id="4" name="Platshållare för bildnummer 3">
            <a:extLst>
              <a:ext uri="{FF2B5EF4-FFF2-40B4-BE49-F238E27FC236}">
                <a16:creationId xmlns:a16="http://schemas.microsoft.com/office/drawing/2014/main" id="{82F9A0DC-3734-C64D-96BF-8E20225BFF5A}"/>
              </a:ext>
            </a:extLst>
          </p:cNvPr>
          <p:cNvSpPr>
            <a:spLocks noGrp="1"/>
          </p:cNvSpPr>
          <p:nvPr>
            <p:ph type="sldNum" sz="quarter" idx="10"/>
          </p:nvPr>
        </p:nvSpPr>
        <p:spPr/>
        <p:txBody>
          <a:bodyPr/>
          <a:lstStyle/>
          <a:p>
            <a:pPr>
              <a:defRPr/>
            </a:pPr>
            <a:fld id="{4E510418-8FCF-4E72-8BA8-BEA1A70164C3}" type="slidenum">
              <a:rPr lang="en-US" smtClean="0"/>
              <a:pPr>
                <a:defRPr/>
              </a:pPr>
              <a:t>11</a:t>
            </a:fld>
            <a:endParaRPr lang="en-US"/>
          </a:p>
        </p:txBody>
      </p:sp>
      <p:sp>
        <p:nvSpPr>
          <p:cNvPr id="9" name="Platshållare för innehåll 8">
            <a:extLst>
              <a:ext uri="{FF2B5EF4-FFF2-40B4-BE49-F238E27FC236}">
                <a16:creationId xmlns:a16="http://schemas.microsoft.com/office/drawing/2014/main" id="{78A35E7E-2254-054A-B748-9F2B08E70FE4}"/>
              </a:ext>
            </a:extLst>
          </p:cNvPr>
          <p:cNvSpPr>
            <a:spLocks noGrp="1"/>
          </p:cNvSpPr>
          <p:nvPr>
            <p:ph sz="half" idx="1"/>
          </p:nvPr>
        </p:nvSpPr>
        <p:spPr>
          <a:xfrm>
            <a:off x="250825" y="824990"/>
            <a:ext cx="4366383" cy="3735567"/>
          </a:xfrm>
        </p:spPr>
        <p:txBody>
          <a:bodyPr/>
          <a:lstStyle/>
          <a:p>
            <a:r>
              <a:rPr lang="en-US" sz="1400" dirty="0"/>
              <a:t>Strong underlying demand for probiotics</a:t>
            </a:r>
          </a:p>
          <a:p>
            <a:endParaRPr lang="en-US" sz="800" dirty="0"/>
          </a:p>
          <a:p>
            <a:r>
              <a:rPr lang="en-US" sz="1400" kern="0" dirty="0"/>
              <a:t>Strategic Joint Venture with US-based Viva5 Corporation</a:t>
            </a:r>
          </a:p>
          <a:p>
            <a:endParaRPr lang="en-US" sz="800" kern="0" dirty="0"/>
          </a:p>
          <a:p>
            <a:r>
              <a:rPr lang="en-US" sz="1400" kern="0" dirty="0"/>
              <a:t>Strengthened partnership with one of our largest American customers </a:t>
            </a:r>
          </a:p>
          <a:p>
            <a:endParaRPr lang="en-US" sz="800" dirty="0"/>
          </a:p>
          <a:p>
            <a:r>
              <a:rPr lang="en-US" sz="1400" dirty="0"/>
              <a:t>Pan-European partner agreement with launch in 15 European countries from 2021</a:t>
            </a:r>
          </a:p>
          <a:p>
            <a:endParaRPr lang="en-US" sz="800" kern="0" dirty="0"/>
          </a:p>
          <a:p>
            <a:r>
              <a:rPr lang="en-US" sz="1400" kern="0" dirty="0"/>
              <a:t>Manufacturing facility upgrade program on schedule</a:t>
            </a:r>
          </a:p>
          <a:p>
            <a:endParaRPr lang="en-US" sz="800" dirty="0"/>
          </a:p>
          <a:p>
            <a:r>
              <a:rPr lang="en-US" sz="1400" dirty="0"/>
              <a:t>Updated financial targets</a:t>
            </a:r>
            <a:endParaRPr lang="en-US" sz="1400" kern="0" dirty="0"/>
          </a:p>
        </p:txBody>
      </p:sp>
      <p:pic>
        <p:nvPicPr>
          <p:cNvPr id="8" name="Bildobjekt 7" descr="En bild som visar person, utomhus, gräs, spelare&#10;&#10;Automatiskt genererad beskrivning">
            <a:extLst>
              <a:ext uri="{FF2B5EF4-FFF2-40B4-BE49-F238E27FC236}">
                <a16:creationId xmlns:a16="http://schemas.microsoft.com/office/drawing/2014/main" id="{150873D4-8A9A-014C-988B-CF6350284A1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2000" y="879550"/>
            <a:ext cx="4366383" cy="2142965"/>
          </a:xfrm>
          <a:prstGeom prst="rect">
            <a:avLst/>
          </a:prstGeom>
          <a:effectLst>
            <a:softEdge rad="63500"/>
          </a:effectLst>
        </p:spPr>
      </p:pic>
    </p:spTree>
    <p:extLst>
      <p:ext uri="{BB962C8B-B14F-4D97-AF65-F5344CB8AC3E}">
        <p14:creationId xmlns:p14="http://schemas.microsoft.com/office/powerpoint/2010/main" val="1468878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91E98C-4689-4B11-A603-001DA543863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601"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E391E98C-4689-4B11-A603-001DA543863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F35833-CFFA-40E6-9402-3750DF7E6DFC}"/>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4" name="Platshållare för bildnummer 3">
            <a:extLst>
              <a:ext uri="{FF2B5EF4-FFF2-40B4-BE49-F238E27FC236}">
                <a16:creationId xmlns:a16="http://schemas.microsoft.com/office/drawing/2014/main" id="{82F9A0DC-3734-C64D-96BF-8E20225BFF5A}"/>
              </a:ext>
            </a:extLst>
          </p:cNvPr>
          <p:cNvSpPr>
            <a:spLocks noGrp="1"/>
          </p:cNvSpPr>
          <p:nvPr>
            <p:ph type="sldNum"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4E510418-8FCF-4E72-8BA8-BEA1A70164C3}" type="slidenum">
              <a:rPr kumimoji="0" lang="en-US" sz="1000" b="1" i="0" u="none" strike="noStrike" kern="1200" cap="none" spc="0" normalizeH="0" baseline="0" noProof="0" smtClean="0">
                <a:ln>
                  <a:noFill/>
                </a:ln>
                <a:solidFill>
                  <a:srgbClr val="FFFFFF"/>
                </a:solidFill>
                <a:effectLst/>
                <a:uLnTx/>
                <a:uFillTx/>
                <a:latin typeface="Arial MT Light" pitchFamily="34" charset="0"/>
                <a:ea typeface="ＭＳ Ｐゴシック"/>
                <a:cs typeface="Arial"/>
              </a:rPr>
              <a:pPr marL="0" marR="0" lvl="0" indent="0" algn="l" defTabSz="914400" rtl="0" eaLnBrk="0" fontAlgn="base" latinLnBrk="0" hangingPunct="0">
                <a:lnSpc>
                  <a:spcPct val="100000"/>
                </a:lnSpc>
                <a:spcBef>
                  <a:spcPct val="0"/>
                </a:spcBef>
                <a:spcAft>
                  <a:spcPct val="0"/>
                </a:spcAft>
                <a:buClrTx/>
                <a:buSzTx/>
                <a:buFontTx/>
                <a:buNone/>
                <a:tabLst/>
                <a:defRPr/>
              </a:pPr>
              <a:t>12</a:t>
            </a:fld>
            <a:endParaRPr kumimoji="0" lang="en-US" sz="1000" b="1" i="0" u="none" strike="noStrike" kern="1200" cap="none" spc="0" normalizeH="0" baseline="0" noProof="0">
              <a:ln>
                <a:noFill/>
              </a:ln>
              <a:solidFill>
                <a:srgbClr val="FFFFFF"/>
              </a:solidFill>
              <a:effectLst/>
              <a:uLnTx/>
              <a:uFillTx/>
              <a:latin typeface="Arial MT Light" pitchFamily="34" charset="0"/>
              <a:ea typeface="ＭＳ Ｐゴシック"/>
              <a:cs typeface="Arial"/>
            </a:endParaRPr>
          </a:p>
        </p:txBody>
      </p:sp>
      <p:sp>
        <p:nvSpPr>
          <p:cNvPr id="9" name="Platshållare för innehåll 8">
            <a:extLst>
              <a:ext uri="{FF2B5EF4-FFF2-40B4-BE49-F238E27FC236}">
                <a16:creationId xmlns:a16="http://schemas.microsoft.com/office/drawing/2014/main" id="{78A35E7E-2254-054A-B748-9F2B08E70FE4}"/>
              </a:ext>
            </a:extLst>
          </p:cNvPr>
          <p:cNvSpPr>
            <a:spLocks noGrp="1"/>
          </p:cNvSpPr>
          <p:nvPr>
            <p:ph sz="half" idx="1"/>
          </p:nvPr>
        </p:nvSpPr>
        <p:spPr>
          <a:xfrm>
            <a:off x="377642" y="1003599"/>
            <a:ext cx="3600000" cy="3246492"/>
          </a:xfrm>
        </p:spPr>
        <p:txBody>
          <a:bodyPr/>
          <a:lstStyle/>
          <a:p>
            <a:pPr marL="0" indent="0">
              <a:lnSpc>
                <a:spcPct val="150000"/>
              </a:lnSpc>
              <a:buNone/>
            </a:pPr>
            <a:r>
              <a:rPr lang="en-US" sz="1800" dirty="0"/>
              <a:t>Market reactions</a:t>
            </a:r>
          </a:p>
          <a:p>
            <a:r>
              <a:rPr lang="en-US" sz="1400" dirty="0"/>
              <a:t>Increased demand for immune supporting products</a:t>
            </a:r>
          </a:p>
          <a:p>
            <a:endParaRPr lang="en-US" sz="800" dirty="0"/>
          </a:p>
          <a:p>
            <a:r>
              <a:rPr lang="en-US" sz="1400" dirty="0"/>
              <a:t>Heightened focus on personal health supports demand in US market</a:t>
            </a:r>
          </a:p>
          <a:p>
            <a:endParaRPr lang="en-US" sz="800" dirty="0"/>
          </a:p>
          <a:p>
            <a:r>
              <a:rPr lang="en-US" sz="1400" dirty="0"/>
              <a:t>Growth in e-commerce channel</a:t>
            </a:r>
          </a:p>
          <a:p>
            <a:pPr marL="0" indent="0">
              <a:buNone/>
            </a:pPr>
            <a:endParaRPr lang="en-US" sz="1400" dirty="0"/>
          </a:p>
        </p:txBody>
      </p:sp>
      <p:pic>
        <p:nvPicPr>
          <p:cNvPr id="8" name="Bildobjekt 7" descr="En bild som visar tårta, dekorerat, frukt, färgad&#10;&#10;Automatiskt genererad beskrivning">
            <a:extLst>
              <a:ext uri="{FF2B5EF4-FFF2-40B4-BE49-F238E27FC236}">
                <a16:creationId xmlns:a16="http://schemas.microsoft.com/office/drawing/2014/main" id="{72EC89FC-7D6E-E34E-A283-1370465E208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62572" y="700088"/>
            <a:ext cx="1557828" cy="1491014"/>
          </a:xfrm>
          <a:prstGeom prst="rect">
            <a:avLst/>
          </a:prstGeom>
        </p:spPr>
      </p:pic>
      <p:sp>
        <p:nvSpPr>
          <p:cNvPr id="10" name="Rubrik 1">
            <a:extLst>
              <a:ext uri="{FF2B5EF4-FFF2-40B4-BE49-F238E27FC236}">
                <a16:creationId xmlns:a16="http://schemas.microsoft.com/office/drawing/2014/main" id="{AD358876-5290-4281-9C23-0C42862BECC6}"/>
              </a:ext>
            </a:extLst>
          </p:cNvPr>
          <p:cNvSpPr txBox="1">
            <a:spLocks/>
          </p:cNvSpPr>
          <p:nvPr/>
        </p:nvSpPr>
        <p:spPr bwMode="auto">
          <a:xfrm>
            <a:off x="260354" y="281288"/>
            <a:ext cx="8136579" cy="4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lnSpc>
                <a:spcPct val="85000"/>
              </a:lnSpc>
              <a:spcBef>
                <a:spcPct val="0"/>
              </a:spcBef>
              <a:spcAft>
                <a:spcPct val="0"/>
              </a:spcAft>
              <a:defRPr sz="2400">
                <a:solidFill>
                  <a:schemeClr val="accent4"/>
                </a:solidFill>
                <a:latin typeface="+mj-lt"/>
                <a:ea typeface="+mj-ea"/>
                <a:cs typeface="+mj-cs"/>
              </a:defRPr>
            </a:lvl1pPr>
            <a:lvl2pPr algn="l" rtl="0" eaLnBrk="1" fontAlgn="base" hangingPunct="1">
              <a:lnSpc>
                <a:spcPct val="85000"/>
              </a:lnSpc>
              <a:spcBef>
                <a:spcPct val="0"/>
              </a:spcBef>
              <a:spcAft>
                <a:spcPct val="0"/>
              </a:spcAft>
              <a:defRPr sz="2800">
                <a:solidFill>
                  <a:srgbClr val="E1EDF3"/>
                </a:solidFill>
                <a:latin typeface="Arial" charset="0"/>
                <a:cs typeface="Arial" charset="0"/>
              </a:defRPr>
            </a:lvl2pPr>
            <a:lvl3pPr algn="l" rtl="0" eaLnBrk="1" fontAlgn="base" hangingPunct="1">
              <a:lnSpc>
                <a:spcPct val="85000"/>
              </a:lnSpc>
              <a:spcBef>
                <a:spcPct val="0"/>
              </a:spcBef>
              <a:spcAft>
                <a:spcPct val="0"/>
              </a:spcAft>
              <a:defRPr sz="2800">
                <a:solidFill>
                  <a:srgbClr val="E1EDF3"/>
                </a:solidFill>
                <a:latin typeface="Arial" charset="0"/>
                <a:cs typeface="Arial" charset="0"/>
              </a:defRPr>
            </a:lvl3pPr>
            <a:lvl4pPr algn="l" rtl="0" eaLnBrk="1" fontAlgn="base" hangingPunct="1">
              <a:lnSpc>
                <a:spcPct val="85000"/>
              </a:lnSpc>
              <a:spcBef>
                <a:spcPct val="0"/>
              </a:spcBef>
              <a:spcAft>
                <a:spcPct val="0"/>
              </a:spcAft>
              <a:defRPr sz="2800">
                <a:solidFill>
                  <a:srgbClr val="E1EDF3"/>
                </a:solidFill>
                <a:latin typeface="Arial" charset="0"/>
                <a:cs typeface="Arial" charset="0"/>
              </a:defRPr>
            </a:lvl4pPr>
            <a:lvl5pPr algn="l" rtl="0" eaLnBrk="1" fontAlgn="base" hangingPunct="1">
              <a:lnSpc>
                <a:spcPct val="85000"/>
              </a:lnSpc>
              <a:spcBef>
                <a:spcPct val="0"/>
              </a:spcBef>
              <a:spcAft>
                <a:spcPct val="0"/>
              </a:spcAft>
              <a:defRPr sz="2800">
                <a:solidFill>
                  <a:srgbClr val="E1EDF3"/>
                </a:solidFill>
                <a:latin typeface="Arial" charset="0"/>
                <a:cs typeface="Arial" charset="0"/>
              </a:defRPr>
            </a:lvl5pPr>
            <a:lvl6pPr marL="457200" algn="l" rtl="0" eaLnBrk="1" fontAlgn="base" hangingPunct="1">
              <a:lnSpc>
                <a:spcPct val="85000"/>
              </a:lnSpc>
              <a:spcBef>
                <a:spcPct val="0"/>
              </a:spcBef>
              <a:spcAft>
                <a:spcPct val="0"/>
              </a:spcAft>
              <a:defRPr sz="2800">
                <a:solidFill>
                  <a:srgbClr val="D9531E"/>
                </a:solidFill>
                <a:latin typeface="Arial" charset="0"/>
                <a:cs typeface="Arial" charset="0"/>
              </a:defRPr>
            </a:lvl6pPr>
            <a:lvl7pPr marL="914400" algn="l" rtl="0" eaLnBrk="1" fontAlgn="base" hangingPunct="1">
              <a:lnSpc>
                <a:spcPct val="85000"/>
              </a:lnSpc>
              <a:spcBef>
                <a:spcPct val="0"/>
              </a:spcBef>
              <a:spcAft>
                <a:spcPct val="0"/>
              </a:spcAft>
              <a:defRPr sz="2800">
                <a:solidFill>
                  <a:srgbClr val="D9531E"/>
                </a:solidFill>
                <a:latin typeface="Arial" charset="0"/>
                <a:cs typeface="Arial" charset="0"/>
              </a:defRPr>
            </a:lvl7pPr>
            <a:lvl8pPr marL="1371600" algn="l" rtl="0" eaLnBrk="1" fontAlgn="base" hangingPunct="1">
              <a:lnSpc>
                <a:spcPct val="85000"/>
              </a:lnSpc>
              <a:spcBef>
                <a:spcPct val="0"/>
              </a:spcBef>
              <a:spcAft>
                <a:spcPct val="0"/>
              </a:spcAft>
              <a:defRPr sz="2800">
                <a:solidFill>
                  <a:srgbClr val="D9531E"/>
                </a:solidFill>
                <a:latin typeface="Arial" charset="0"/>
                <a:cs typeface="Arial" charset="0"/>
              </a:defRPr>
            </a:lvl8pPr>
            <a:lvl9pPr marL="1828800" algn="l" rtl="0" eaLnBrk="1" fontAlgn="base" hangingPunct="1">
              <a:lnSpc>
                <a:spcPct val="85000"/>
              </a:lnSpc>
              <a:spcBef>
                <a:spcPct val="0"/>
              </a:spcBef>
              <a:spcAft>
                <a:spcPct val="0"/>
              </a:spcAft>
              <a:defRPr sz="2800">
                <a:solidFill>
                  <a:srgbClr val="D9531E"/>
                </a:solidFill>
                <a:latin typeface="Arial" charset="0"/>
                <a:cs typeface="Arial" charset="0"/>
              </a:defRPr>
            </a:lvl9pPr>
          </a:lstStyle>
          <a:p>
            <a:r>
              <a:rPr lang="en-US" kern="0"/>
              <a:t>Impact on Probi by Covid-19 pandemic</a:t>
            </a:r>
          </a:p>
        </p:txBody>
      </p:sp>
      <p:sp>
        <p:nvSpPr>
          <p:cNvPr id="11" name="Platshållare för innehåll 8">
            <a:extLst>
              <a:ext uri="{FF2B5EF4-FFF2-40B4-BE49-F238E27FC236}">
                <a16:creationId xmlns:a16="http://schemas.microsoft.com/office/drawing/2014/main" id="{43A6CD96-068A-E74A-BEE8-27A830E5DF08}"/>
              </a:ext>
            </a:extLst>
          </p:cNvPr>
          <p:cNvSpPr txBox="1">
            <a:spLocks/>
          </p:cNvSpPr>
          <p:nvPr/>
        </p:nvSpPr>
        <p:spPr bwMode="auto">
          <a:xfrm>
            <a:off x="3977642" y="1003599"/>
            <a:ext cx="3600000" cy="3246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61938" indent="-261938" algn="l" rtl="0" eaLnBrk="1" fontAlgn="base" hangingPunct="1">
              <a:spcBef>
                <a:spcPct val="20000"/>
              </a:spcBef>
              <a:spcAft>
                <a:spcPct val="0"/>
              </a:spcAft>
              <a:buClr>
                <a:srgbClr val="046992"/>
              </a:buClr>
              <a:buFontTx/>
              <a:buBlip>
                <a:blip r:embed="rId9"/>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8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8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8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800">
                <a:solidFill>
                  <a:schemeClr val="tx1"/>
                </a:solidFill>
                <a:latin typeface="+mn-lt"/>
                <a:ea typeface="+mn-ea"/>
                <a:cs typeface="+mn-cs"/>
              </a:defRPr>
            </a:lvl9pPr>
          </a:lstStyle>
          <a:p>
            <a:pPr marL="0" indent="0">
              <a:lnSpc>
                <a:spcPct val="150000"/>
              </a:lnSpc>
              <a:buFontTx/>
              <a:buNone/>
            </a:pPr>
            <a:r>
              <a:rPr lang="en-US" sz="1800" kern="0" dirty="0"/>
              <a:t>Business impact on </a:t>
            </a:r>
            <a:r>
              <a:rPr lang="en-US" sz="1800" kern="0" dirty="0" err="1"/>
              <a:t>Probi</a:t>
            </a:r>
            <a:endParaRPr lang="en-US" sz="1800" kern="0" dirty="0"/>
          </a:p>
          <a:p>
            <a:r>
              <a:rPr lang="en-US" sz="1400" kern="0" dirty="0"/>
              <a:t>Limited Covid-19 related cost increases</a:t>
            </a:r>
          </a:p>
          <a:p>
            <a:endParaRPr lang="en-US" sz="800" kern="0" dirty="0"/>
          </a:p>
          <a:p>
            <a:r>
              <a:rPr lang="en-US" sz="1400" kern="0" dirty="0"/>
              <a:t>Maintaining full operational status at manufacturing facilities </a:t>
            </a:r>
          </a:p>
          <a:p>
            <a:endParaRPr lang="en-US" sz="800" kern="0" dirty="0"/>
          </a:p>
          <a:p>
            <a:r>
              <a:rPr lang="en-US" sz="1400" kern="0" dirty="0"/>
              <a:t>Societal lock-downs resulted in customer stock building in EMEA and APAC</a:t>
            </a:r>
          </a:p>
          <a:p>
            <a:endParaRPr lang="en-US" sz="800" kern="0" dirty="0"/>
          </a:p>
          <a:p>
            <a:pPr marL="0" indent="0">
              <a:buFontTx/>
              <a:buNone/>
            </a:pPr>
            <a:endParaRPr lang="en-US" sz="1400" kern="0" dirty="0"/>
          </a:p>
        </p:txBody>
      </p:sp>
    </p:spTree>
    <p:extLst>
      <p:ext uri="{BB962C8B-B14F-4D97-AF65-F5344CB8AC3E}">
        <p14:creationId xmlns:p14="http://schemas.microsoft.com/office/powerpoint/2010/main" val="2704653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ct 22" hidden="1"/>
          <p:cNvGraphicFramePr>
            <a:graphicFrameLocks noChangeAspect="1"/>
          </p:cNvGraphicFramePr>
          <p:nvPr>
            <p:custDataLst>
              <p:tags r:id="rId2"/>
            </p:custDataLst>
            <p:extLst>
              <p:ext uri="{D42A27DB-BD31-4B8C-83A1-F6EECF244321}">
                <p14:modId xmlns:p14="http://schemas.microsoft.com/office/powerpoint/2010/main" val="349158397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625" name="think-cell Slide" r:id="rId16" imgW="353" imgH="353" progId="TCLayout.ActiveDocument.1">
                  <p:embed/>
                </p:oleObj>
              </mc:Choice>
              <mc:Fallback>
                <p:oleObj name="think-cell Slide" r:id="rId16" imgW="353" imgH="353" progId="TCLayout.ActiveDocument.1">
                  <p:embed/>
                  <p:pic>
                    <p:nvPicPr>
                      <p:cNvPr id="23" name="Object 22" hidden="1"/>
                      <p:cNvPicPr/>
                      <p:nvPr/>
                    </p:nvPicPr>
                    <p:blipFill>
                      <a:blip r:embed="rId17"/>
                      <a:stretch>
                        <a:fillRect/>
                      </a:stretch>
                    </p:blipFill>
                    <p:spPr>
                      <a:xfrm>
                        <a:off x="1588" y="1588"/>
                        <a:ext cx="1587" cy="1587"/>
                      </a:xfrm>
                      <a:prstGeom prst="rect">
                        <a:avLst/>
                      </a:prstGeom>
                    </p:spPr>
                  </p:pic>
                </p:oleObj>
              </mc:Fallback>
            </mc:AlternateContent>
          </a:graphicData>
        </a:graphic>
      </p:graphicFrame>
      <p:sp>
        <p:nvSpPr>
          <p:cNvPr id="5" name="Rectangle 4"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85000"/>
              </a:lnSpc>
            </a:pPr>
            <a:endParaRPr lang="en-US" sz="1000">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250825" y="287084"/>
            <a:ext cx="8280595" cy="411550"/>
          </a:xfrm>
        </p:spPr>
        <p:txBody>
          <a:bodyPr/>
          <a:lstStyle/>
          <a:p>
            <a:r>
              <a:rPr lang="en-US" dirty="0"/>
              <a:t>H1 2020 - Healthy growth in Net Sales</a:t>
            </a:r>
          </a:p>
        </p:txBody>
      </p:sp>
      <p:sp>
        <p:nvSpPr>
          <p:cNvPr id="7" name="Content Placeholder 6"/>
          <p:cNvSpPr>
            <a:spLocks noGrp="1"/>
          </p:cNvSpPr>
          <p:nvPr>
            <p:ph sz="half" idx="2"/>
          </p:nvPr>
        </p:nvSpPr>
        <p:spPr>
          <a:xfrm>
            <a:off x="4644007" y="1261596"/>
            <a:ext cx="4114229" cy="3240951"/>
          </a:xfrm>
        </p:spPr>
        <p:txBody>
          <a:bodyPr/>
          <a:lstStyle/>
          <a:p>
            <a:pPr marL="261620" indent="-261620">
              <a:lnSpc>
                <a:spcPts val="1700"/>
              </a:lnSpc>
              <a:spcBef>
                <a:spcPts val="0"/>
              </a:spcBef>
              <a:spcAft>
                <a:spcPts val="600"/>
              </a:spcAft>
            </a:pPr>
            <a:r>
              <a:rPr lang="en-US" sz="1200"/>
              <a:t>Net sales +6% compared to H1 2019</a:t>
            </a:r>
          </a:p>
          <a:p>
            <a:pPr marL="261620" indent="-261620">
              <a:lnSpc>
                <a:spcPts val="1700"/>
              </a:lnSpc>
              <a:spcBef>
                <a:spcPts val="0"/>
              </a:spcBef>
              <a:spcAft>
                <a:spcPts val="600"/>
              </a:spcAft>
            </a:pPr>
            <a:r>
              <a:rPr lang="en-US" sz="1200">
                <a:solidFill>
                  <a:schemeClr val="tx1"/>
                </a:solidFill>
              </a:rPr>
              <a:t>Strong underlying demand for probiotics in region Americas </a:t>
            </a:r>
          </a:p>
          <a:p>
            <a:pPr marL="261620" indent="-261620">
              <a:lnSpc>
                <a:spcPts val="1700"/>
              </a:lnSpc>
              <a:spcBef>
                <a:spcPts val="0"/>
              </a:spcBef>
              <a:spcAft>
                <a:spcPts val="900"/>
              </a:spcAft>
            </a:pPr>
            <a:r>
              <a:rPr lang="en-US" sz="1200">
                <a:solidFill>
                  <a:schemeClr val="tx1"/>
                </a:solidFill>
              </a:rPr>
              <a:t>Product mix and temporary disruptions in production had negative impact on gross margin</a:t>
            </a:r>
          </a:p>
          <a:p>
            <a:pPr marL="261620" indent="-261620">
              <a:lnSpc>
                <a:spcPts val="1700"/>
              </a:lnSpc>
              <a:spcBef>
                <a:spcPts val="0"/>
              </a:spcBef>
              <a:spcAft>
                <a:spcPts val="900"/>
              </a:spcAft>
            </a:pPr>
            <a:r>
              <a:rPr lang="en-US" sz="1200">
                <a:solidFill>
                  <a:schemeClr val="tx1"/>
                </a:solidFill>
              </a:rPr>
              <a:t>Reduced operational expenses lifting EBITDA-margin to 26%</a:t>
            </a:r>
          </a:p>
          <a:p>
            <a:r>
              <a:rPr lang="en-US" sz="1200" b="0" i="0" u="none" strike="noStrike" baseline="0">
                <a:latin typeface="Arial" panose="020B0604020202020204" pitchFamily="34" charset="0"/>
              </a:rPr>
              <a:t>Expecting higher volatility in sales revenues coming quarters by Covid-19 effects and large US customer update of product range</a:t>
            </a:r>
          </a:p>
          <a:p>
            <a:pPr marL="261620" indent="-261620">
              <a:spcAft>
                <a:spcPts val="600"/>
              </a:spcAft>
            </a:pPr>
            <a:endParaRPr lang="en-US" sz="1200"/>
          </a:p>
        </p:txBody>
      </p:sp>
      <p:graphicFrame>
        <p:nvGraphicFramePr>
          <p:cNvPr id="50" name="Chart 49">
            <a:extLst>
              <a:ext uri="{FF2B5EF4-FFF2-40B4-BE49-F238E27FC236}">
                <a16:creationId xmlns:a16="http://schemas.microsoft.com/office/drawing/2014/main" id="{F5C58E85-C11D-4D79-9AFB-95A35411236C}"/>
              </a:ext>
            </a:extLst>
          </p:cNvPr>
          <p:cNvGraphicFramePr/>
          <p:nvPr>
            <p:custDataLst>
              <p:tags r:id="rId4"/>
            </p:custDataLst>
            <p:extLst>
              <p:ext uri="{D42A27DB-BD31-4B8C-83A1-F6EECF244321}">
                <p14:modId xmlns:p14="http://schemas.microsoft.com/office/powerpoint/2010/main" val="351981814"/>
              </p:ext>
            </p:extLst>
          </p:nvPr>
        </p:nvGraphicFramePr>
        <p:xfrm>
          <a:off x="303213" y="1487488"/>
          <a:ext cx="4052887" cy="754062"/>
        </p:xfrm>
        <a:graphic>
          <a:graphicData uri="http://schemas.openxmlformats.org/drawingml/2006/chart">
            <c:chart xmlns:c="http://schemas.openxmlformats.org/drawingml/2006/chart" xmlns:r="http://schemas.openxmlformats.org/officeDocument/2006/relationships" r:id="rId18"/>
          </a:graphicData>
        </a:graphic>
      </p:graphicFrame>
      <p:cxnSp>
        <p:nvCxnSpPr>
          <p:cNvPr id="33" name="Straight Connector 32"/>
          <p:cNvCxnSpPr>
            <a:cxnSpLocks/>
          </p:cNvCxnSpPr>
          <p:nvPr>
            <p:custDataLst>
              <p:tags r:id="rId5"/>
            </p:custDataLst>
          </p:nvPr>
        </p:nvCxnSpPr>
        <p:spPr bwMode="gray">
          <a:xfrm flipV="1">
            <a:off x="1357313" y="1406525"/>
            <a:ext cx="1944688" cy="26988"/>
          </a:xfrm>
          <a:prstGeom prst="line">
            <a:avLst/>
          </a:prstGeom>
          <a:ln w="25400">
            <a:solidFill>
              <a:schemeClr val="tx2"/>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4" name="Rectangle 13"/>
          <p:cNvSpPr>
            <a:spLocks noGrp="1" noChangeArrowheads="1"/>
          </p:cNvSpPr>
          <p:nvPr>
            <p:custDataLst>
              <p:tags r:id="rId6"/>
            </p:custDataLst>
          </p:nvPr>
        </p:nvSpPr>
        <p:spPr bwMode="auto">
          <a:xfrm>
            <a:off x="1112838" y="2201863"/>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17"/>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E0173BC8-BA83-496D-8A6A-17E3DF1DD0EF}" type="datetime'''''''H''''1'' ''''2''''01''''9'''''''''''''''''''''''''">
              <a:rPr lang="en-US" altLang="en-US" sz="1000" smtClean="0"/>
              <a:pPr marL="0" indent="0" algn="ctr">
                <a:spcBef>
                  <a:spcPct val="0"/>
                </a:spcBef>
                <a:buNone/>
              </a:pPr>
              <a:t>H1 2019</a:t>
            </a:fld>
            <a:endParaRPr lang="en-US" sz="1000" noProof="0">
              <a:sym typeface="+mn-lt"/>
            </a:endParaRPr>
          </a:p>
        </p:txBody>
      </p:sp>
      <p:sp>
        <p:nvSpPr>
          <p:cNvPr id="31" name="Rectangle 30"/>
          <p:cNvSpPr>
            <a:spLocks noGrp="1" noChangeArrowheads="1"/>
          </p:cNvSpPr>
          <p:nvPr>
            <p:custDataLst>
              <p:tags r:id="rId7"/>
            </p:custDataLst>
          </p:nvPr>
        </p:nvSpPr>
        <p:spPr bwMode="auto">
          <a:xfrm>
            <a:off x="3057525" y="2201863"/>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17"/>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5F049C08-A4ED-45BF-8329-12BD6B264945}" type="datetime'''''''''''''''H''1 2''''0''''''''''2''''''0'">
              <a:rPr lang="en-US" altLang="en-US" sz="1000" smtClean="0"/>
              <a:pPr marL="0" indent="0" algn="ctr">
                <a:spcBef>
                  <a:spcPct val="0"/>
                </a:spcBef>
                <a:buNone/>
              </a:pPr>
              <a:t>H1 2020</a:t>
            </a:fld>
            <a:endParaRPr lang="en-US" sz="1000" noProof="0">
              <a:sym typeface="+mn-lt"/>
            </a:endParaRPr>
          </a:p>
        </p:txBody>
      </p:sp>
      <p:sp>
        <p:nvSpPr>
          <p:cNvPr id="32" name="Oval 31"/>
          <p:cNvSpPr>
            <a:spLocks noGrp="1" noChangeArrowheads="1"/>
          </p:cNvSpPr>
          <p:nvPr>
            <p:custDataLst>
              <p:tags r:id="rId8"/>
            </p:custDataLst>
          </p:nvPr>
        </p:nvSpPr>
        <p:spPr bwMode="gray">
          <a:xfrm>
            <a:off x="2146300" y="1322388"/>
            <a:ext cx="365125" cy="193675"/>
          </a:xfrm>
          <a:prstGeom prst="ellipse">
            <a:avLst/>
          </a:prstGeom>
          <a:solidFill>
            <a:schemeClr val="bg1"/>
          </a:solidFill>
          <a:ln w="9525">
            <a:solidFill>
              <a:schemeClr val="tx2"/>
            </a:solidFill>
            <a:miter lim="800000"/>
            <a:headEnd/>
            <a:tailEnd/>
          </a:ln>
        </p:spPr>
        <p:txBody>
          <a:bodyPr vert="horz" wrap="none" lIns="0" tIns="0" rIns="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17"/>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lnSpc>
                <a:spcPct val="90000"/>
              </a:lnSpc>
              <a:spcBef>
                <a:spcPct val="0"/>
              </a:spcBef>
              <a:buNone/>
            </a:pPr>
            <a:fld id="{46D5DAB3-73FA-4E7D-A736-1779F6D746A1}" type="datetime'''''''''''''+''''''''''''''''''''''''''''6''''''''''''%'''''''">
              <a:rPr lang="en-US" altLang="en-US" sz="1000" smtClean="0">
                <a:effectLst/>
              </a:rPr>
              <a:pPr marL="0" indent="0" algn="ctr">
                <a:lnSpc>
                  <a:spcPct val="90000"/>
                </a:lnSpc>
                <a:spcBef>
                  <a:spcPct val="0"/>
                </a:spcBef>
                <a:buNone/>
              </a:pPr>
              <a:t>+6%</a:t>
            </a:fld>
            <a:endParaRPr lang="en-US" altLang="en-US" sz="1000"/>
          </a:p>
        </p:txBody>
      </p:sp>
      <p:cxnSp>
        <p:nvCxnSpPr>
          <p:cNvPr id="8" name="Gerader Verbinder 7"/>
          <p:cNvCxnSpPr>
            <a:cxnSpLocks/>
          </p:cNvCxnSpPr>
          <p:nvPr/>
        </p:nvCxnSpPr>
        <p:spPr>
          <a:xfrm>
            <a:off x="4644008" y="1248034"/>
            <a:ext cx="4032448"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9" name="Textfeld 8"/>
          <p:cNvSpPr txBox="1"/>
          <p:nvPr/>
        </p:nvSpPr>
        <p:spPr>
          <a:xfrm>
            <a:off x="4644008" y="933709"/>
            <a:ext cx="1995739" cy="215444"/>
          </a:xfrm>
          <a:prstGeom prst="rect">
            <a:avLst/>
          </a:prstGeom>
          <a:noFill/>
        </p:spPr>
        <p:txBody>
          <a:bodyPr wrap="none" lIns="0" tIns="0" rIns="0" bIns="0" rtlCol="0">
            <a:spAutoFit/>
          </a:bodyPr>
          <a:lstStyle/>
          <a:p>
            <a:r>
              <a:rPr lang="en-US" sz="1400" b="1">
                <a:solidFill>
                  <a:schemeClr val="tx2"/>
                </a:solidFill>
              </a:rPr>
              <a:t>Highlights in the period</a:t>
            </a:r>
          </a:p>
        </p:txBody>
      </p:sp>
      <p:cxnSp>
        <p:nvCxnSpPr>
          <p:cNvPr id="29" name="Gerader Verbinder 28"/>
          <p:cNvCxnSpPr/>
          <p:nvPr/>
        </p:nvCxnSpPr>
        <p:spPr>
          <a:xfrm>
            <a:off x="385763" y="1248034"/>
            <a:ext cx="3888432"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30" name="Textfeld 29"/>
          <p:cNvSpPr txBox="1"/>
          <p:nvPr/>
        </p:nvSpPr>
        <p:spPr>
          <a:xfrm>
            <a:off x="385490" y="765434"/>
            <a:ext cx="3324628" cy="384721"/>
          </a:xfrm>
          <a:prstGeom prst="rect">
            <a:avLst/>
          </a:prstGeom>
          <a:noFill/>
        </p:spPr>
        <p:txBody>
          <a:bodyPr wrap="none" lIns="0" tIns="0" rIns="0" bIns="0" rtlCol="0">
            <a:spAutoFit/>
          </a:bodyPr>
          <a:lstStyle/>
          <a:p>
            <a:r>
              <a:rPr lang="en-US" sz="1400" b="1">
                <a:solidFill>
                  <a:schemeClr val="tx2"/>
                </a:solidFill>
              </a:rPr>
              <a:t>Net sales</a:t>
            </a:r>
          </a:p>
          <a:p>
            <a:r>
              <a:rPr lang="en-US" sz="1100">
                <a:solidFill>
                  <a:schemeClr val="bg2"/>
                </a:solidFill>
              </a:rPr>
              <a:t>SEK m, sales growth in % (constant currency growth)</a:t>
            </a:r>
          </a:p>
        </p:txBody>
      </p:sp>
      <p:graphicFrame>
        <p:nvGraphicFramePr>
          <p:cNvPr id="58" name="Chart 57">
            <a:extLst>
              <a:ext uri="{FF2B5EF4-FFF2-40B4-BE49-F238E27FC236}">
                <a16:creationId xmlns:a16="http://schemas.microsoft.com/office/drawing/2014/main" id="{8DE39C7C-E426-489C-BC80-610449D82A32}"/>
              </a:ext>
            </a:extLst>
          </p:cNvPr>
          <p:cNvGraphicFramePr/>
          <p:nvPr>
            <p:custDataLst>
              <p:tags r:id="rId9"/>
            </p:custDataLst>
            <p:extLst>
              <p:ext uri="{D42A27DB-BD31-4B8C-83A1-F6EECF244321}">
                <p14:modId xmlns:p14="http://schemas.microsoft.com/office/powerpoint/2010/main" val="817181888"/>
              </p:ext>
            </p:extLst>
          </p:nvPr>
        </p:nvGraphicFramePr>
        <p:xfrm>
          <a:off x="303213" y="3276600"/>
          <a:ext cx="4052887" cy="820738"/>
        </p:xfrm>
        <a:graphic>
          <a:graphicData uri="http://schemas.openxmlformats.org/drawingml/2006/chart">
            <c:chart xmlns:c="http://schemas.openxmlformats.org/drawingml/2006/chart" xmlns:r="http://schemas.openxmlformats.org/officeDocument/2006/relationships" r:id="rId19"/>
          </a:graphicData>
        </a:graphic>
      </p:graphicFrame>
      <p:cxnSp>
        <p:nvCxnSpPr>
          <p:cNvPr id="42" name="Straight Connector 32"/>
          <p:cNvCxnSpPr>
            <a:cxnSpLocks/>
          </p:cNvCxnSpPr>
          <p:nvPr>
            <p:custDataLst>
              <p:tags r:id="rId10"/>
            </p:custDataLst>
          </p:nvPr>
        </p:nvCxnSpPr>
        <p:spPr bwMode="gray">
          <a:xfrm flipV="1">
            <a:off x="1357313" y="3197225"/>
            <a:ext cx="1944688" cy="17463"/>
          </a:xfrm>
          <a:prstGeom prst="line">
            <a:avLst/>
          </a:prstGeom>
          <a:ln w="25400">
            <a:solidFill>
              <a:schemeClr val="accent1"/>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45" name="Rectangle 13"/>
          <p:cNvSpPr>
            <a:spLocks noGrp="1" noChangeArrowheads="1"/>
          </p:cNvSpPr>
          <p:nvPr>
            <p:custDataLst>
              <p:tags r:id="rId11"/>
            </p:custDataLst>
          </p:nvPr>
        </p:nvSpPr>
        <p:spPr bwMode="auto">
          <a:xfrm>
            <a:off x="1112838" y="4057650"/>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17"/>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6657212F-5C6A-4063-B23B-6CFA141448A8}" type="datetime'''H''''''''1'' ''2''0''''''1''''9'">
              <a:rPr lang="en-US" altLang="en-US" sz="1000" smtClean="0"/>
              <a:pPr marL="0" indent="0" algn="ctr">
                <a:spcBef>
                  <a:spcPct val="0"/>
                </a:spcBef>
                <a:buNone/>
              </a:pPr>
              <a:t>H1 2019</a:t>
            </a:fld>
            <a:endParaRPr lang="en-US" sz="1000" noProof="0">
              <a:sym typeface="+mn-lt"/>
            </a:endParaRPr>
          </a:p>
        </p:txBody>
      </p:sp>
      <p:sp>
        <p:nvSpPr>
          <p:cNvPr id="47" name="Rectangle 30"/>
          <p:cNvSpPr>
            <a:spLocks noGrp="1" noChangeArrowheads="1"/>
          </p:cNvSpPr>
          <p:nvPr>
            <p:custDataLst>
              <p:tags r:id="rId12"/>
            </p:custDataLst>
          </p:nvPr>
        </p:nvSpPr>
        <p:spPr bwMode="auto">
          <a:xfrm>
            <a:off x="3057525" y="4057650"/>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17"/>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E9FBEB78-666C-4798-A71F-637C9F256ECF}" type="datetime'''''H''''1'''''' ''''''''''''''20''''''''''20'''''''''''''''''">
              <a:rPr lang="en-US" altLang="en-US" sz="1000" smtClean="0"/>
              <a:pPr marL="0" indent="0" algn="ctr">
                <a:spcBef>
                  <a:spcPct val="0"/>
                </a:spcBef>
                <a:buNone/>
              </a:pPr>
              <a:t>H1 2020</a:t>
            </a:fld>
            <a:endParaRPr lang="en-US" sz="1000">
              <a:sym typeface="+mn-lt"/>
            </a:endParaRPr>
          </a:p>
        </p:txBody>
      </p:sp>
      <p:sp>
        <p:nvSpPr>
          <p:cNvPr id="44" name="Oval 31"/>
          <p:cNvSpPr>
            <a:spLocks noGrp="1" noChangeArrowheads="1"/>
          </p:cNvSpPr>
          <p:nvPr>
            <p:custDataLst>
              <p:tags r:id="rId13"/>
            </p:custDataLst>
          </p:nvPr>
        </p:nvSpPr>
        <p:spPr bwMode="gray">
          <a:xfrm>
            <a:off x="2146300" y="3108325"/>
            <a:ext cx="365125" cy="193675"/>
          </a:xfrm>
          <a:prstGeom prst="ellipse">
            <a:avLst/>
          </a:prstGeom>
          <a:solidFill>
            <a:schemeClr val="bg1"/>
          </a:solidFill>
          <a:ln w="9525">
            <a:solidFill>
              <a:schemeClr val="accent1"/>
            </a:solidFill>
            <a:miter lim="800000"/>
            <a:headEnd/>
            <a:tailEnd/>
          </a:ln>
        </p:spPr>
        <p:txBody>
          <a:bodyPr vert="horz" wrap="none" lIns="0" tIns="0" rIns="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17"/>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lnSpc>
                <a:spcPct val="90000"/>
              </a:lnSpc>
              <a:spcBef>
                <a:spcPct val="0"/>
              </a:spcBef>
              <a:buNone/>
            </a:pPr>
            <a:fld id="{B1DD3D09-9565-47B7-9057-67CEAE8BEC34}" type="datetime'+''''''''''''''''4''''''''''''''''%'''''">
              <a:rPr lang="en-US" altLang="en-US" sz="1000" smtClean="0">
                <a:effectLst/>
              </a:rPr>
              <a:pPr marL="0" indent="0" algn="ctr">
                <a:lnSpc>
                  <a:spcPct val="90000"/>
                </a:lnSpc>
                <a:spcBef>
                  <a:spcPct val="0"/>
                </a:spcBef>
                <a:buNone/>
              </a:pPr>
              <a:t>+4%</a:t>
            </a:fld>
            <a:endParaRPr lang="en-US" sz="1000" noProof="0">
              <a:sym typeface="+mn-lt"/>
            </a:endParaRPr>
          </a:p>
        </p:txBody>
      </p:sp>
      <p:cxnSp>
        <p:nvCxnSpPr>
          <p:cNvPr id="48" name="Gerader Verbinder 47"/>
          <p:cNvCxnSpPr/>
          <p:nvPr/>
        </p:nvCxnSpPr>
        <p:spPr>
          <a:xfrm>
            <a:off x="385763" y="3055938"/>
            <a:ext cx="3888432"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49" name="Textfeld 48"/>
          <p:cNvSpPr txBox="1"/>
          <p:nvPr/>
        </p:nvSpPr>
        <p:spPr>
          <a:xfrm>
            <a:off x="385763" y="2573338"/>
            <a:ext cx="3036088" cy="384175"/>
          </a:xfrm>
          <a:prstGeom prst="rect">
            <a:avLst/>
          </a:prstGeom>
          <a:noFill/>
        </p:spPr>
        <p:txBody>
          <a:bodyPr wrap="none" lIns="0" tIns="0" rIns="0" bIns="0" rtlCol="0">
            <a:spAutoFit/>
          </a:bodyPr>
          <a:lstStyle/>
          <a:p>
            <a:r>
              <a:rPr lang="en-US" sz="1400" b="1">
                <a:solidFill>
                  <a:schemeClr val="tx2"/>
                </a:solidFill>
              </a:rPr>
              <a:t>EBITDA</a:t>
            </a:r>
            <a:endParaRPr lang="en-US" sz="1400" baseline="50000">
              <a:solidFill>
                <a:schemeClr val="tx2"/>
              </a:solidFill>
            </a:endParaRPr>
          </a:p>
          <a:p>
            <a:r>
              <a:rPr lang="en-US" sz="1100">
                <a:solidFill>
                  <a:schemeClr val="bg2"/>
                </a:solidFill>
              </a:rPr>
              <a:t>SEK m, EBITDA margin as % of Group net sales</a:t>
            </a:r>
          </a:p>
        </p:txBody>
      </p:sp>
      <p:sp>
        <p:nvSpPr>
          <p:cNvPr id="13" name="Ellipse 12"/>
          <p:cNvSpPr/>
          <p:nvPr/>
        </p:nvSpPr>
        <p:spPr>
          <a:xfrm>
            <a:off x="1173162" y="3740150"/>
            <a:ext cx="368301" cy="212725"/>
          </a:xfrm>
          <a:prstGeom prst="ellipse">
            <a:avLst/>
          </a:prstGeom>
          <a:solidFill>
            <a:schemeClr val="bg1"/>
          </a:solidFill>
          <a:ln w="34925" cmpd="thickThi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a:solidFill>
                  <a:schemeClr val="tx1"/>
                </a:solidFill>
              </a:rPr>
              <a:t>26,6%</a:t>
            </a:r>
          </a:p>
        </p:txBody>
      </p:sp>
      <p:sp>
        <p:nvSpPr>
          <p:cNvPr id="34" name="Slide Number Placeholder 3">
            <a:extLst>
              <a:ext uri="{FF2B5EF4-FFF2-40B4-BE49-F238E27FC236}">
                <a16:creationId xmlns:a16="http://schemas.microsoft.com/office/drawing/2014/main" id="{8D07A574-2FD2-4BB5-9969-B1CDAB5A51CA}"/>
              </a:ext>
            </a:extLst>
          </p:cNvPr>
          <p:cNvSpPr>
            <a:spLocks noGrp="1"/>
          </p:cNvSpPr>
          <p:nvPr>
            <p:ph type="sldNum" sz="quarter" idx="10"/>
          </p:nvPr>
        </p:nvSpPr>
        <p:spPr>
          <a:xfrm>
            <a:off x="-9525" y="4803998"/>
            <a:ext cx="2133600" cy="168275"/>
          </a:xfrm>
        </p:spPr>
        <p:txBody>
          <a:bodyPr/>
          <a:lstStyle/>
          <a:p>
            <a:pPr>
              <a:defRPr/>
            </a:pPr>
            <a:fld id="{4E510418-8FCF-4E72-8BA8-BEA1A70164C3}" type="slidenum">
              <a:rPr lang="en-US" smtClean="0"/>
              <a:pPr>
                <a:defRPr/>
              </a:pPr>
              <a:t>13</a:t>
            </a:fld>
            <a:endParaRPr lang="en-US"/>
          </a:p>
        </p:txBody>
      </p:sp>
      <p:sp>
        <p:nvSpPr>
          <p:cNvPr id="95" name="Ellipse 12">
            <a:extLst>
              <a:ext uri="{FF2B5EF4-FFF2-40B4-BE49-F238E27FC236}">
                <a16:creationId xmlns:a16="http://schemas.microsoft.com/office/drawing/2014/main" id="{A3459370-C37A-46B7-A827-ED578E5D4259}"/>
              </a:ext>
            </a:extLst>
          </p:cNvPr>
          <p:cNvSpPr/>
          <p:nvPr/>
        </p:nvSpPr>
        <p:spPr>
          <a:xfrm>
            <a:off x="3117849" y="3740150"/>
            <a:ext cx="368301" cy="212725"/>
          </a:xfrm>
          <a:prstGeom prst="ellipse">
            <a:avLst/>
          </a:prstGeom>
          <a:solidFill>
            <a:schemeClr val="bg1"/>
          </a:solidFill>
          <a:ln w="34925" cmpd="thickThi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a:solidFill>
                  <a:schemeClr val="tx1"/>
                </a:solidFill>
              </a:rPr>
              <a:t>26,1%</a:t>
            </a:r>
          </a:p>
        </p:txBody>
      </p:sp>
      <p:sp>
        <p:nvSpPr>
          <p:cNvPr id="97" name="Textfeld 10">
            <a:extLst>
              <a:ext uri="{FF2B5EF4-FFF2-40B4-BE49-F238E27FC236}">
                <a16:creationId xmlns:a16="http://schemas.microsoft.com/office/drawing/2014/main" id="{68EA15B9-7BDB-4D9B-B374-9D8969D19545}"/>
              </a:ext>
            </a:extLst>
          </p:cNvPr>
          <p:cNvSpPr txBox="1"/>
          <p:nvPr/>
        </p:nvSpPr>
        <p:spPr>
          <a:xfrm>
            <a:off x="2062974" y="1573133"/>
            <a:ext cx="530915" cy="246221"/>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sz="1000"/>
              <a:t>(+4%)</a:t>
            </a:r>
          </a:p>
        </p:txBody>
      </p:sp>
    </p:spTree>
    <p:extLst>
      <p:ext uri="{BB962C8B-B14F-4D97-AF65-F5344CB8AC3E}">
        <p14:creationId xmlns:p14="http://schemas.microsoft.com/office/powerpoint/2010/main" val="3565252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hidden="1"/>
          <p:cNvGraphicFramePr>
            <a:graphicFrameLocks noChangeAspect="1"/>
          </p:cNvGraphicFramePr>
          <p:nvPr>
            <p:custDataLst>
              <p:tags r:id="rId2"/>
            </p:custDataLst>
            <p:extLst>
              <p:ext uri="{D42A27DB-BD31-4B8C-83A1-F6EECF244321}">
                <p14:modId xmlns:p14="http://schemas.microsoft.com/office/powerpoint/2010/main" val="380320339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649" name="think-cell Slide" r:id="rId33" imgW="353" imgH="353" progId="TCLayout.ActiveDocument.1">
                  <p:embed/>
                </p:oleObj>
              </mc:Choice>
              <mc:Fallback>
                <p:oleObj name="think-cell Slide" r:id="rId33" imgW="353" imgH="353" progId="TCLayout.ActiveDocument.1">
                  <p:embed/>
                  <p:pic>
                    <p:nvPicPr>
                      <p:cNvPr id="20" name="Object 19" hidden="1"/>
                      <p:cNvPicPr/>
                      <p:nvPr/>
                    </p:nvPicPr>
                    <p:blipFill>
                      <a:blip r:embed="rId34"/>
                      <a:stretch>
                        <a:fillRect/>
                      </a:stretch>
                    </p:blipFill>
                    <p:spPr>
                      <a:xfrm>
                        <a:off x="1588" y="1588"/>
                        <a:ext cx="1587" cy="1587"/>
                      </a:xfrm>
                      <a:prstGeom prst="rect">
                        <a:avLst/>
                      </a:prstGeom>
                    </p:spPr>
                  </p:pic>
                </p:oleObj>
              </mc:Fallback>
            </mc:AlternateContent>
          </a:graphicData>
        </a:graphic>
      </p:graphicFrame>
      <p:sp>
        <p:nvSpPr>
          <p:cNvPr id="5" name="Rectangle 4"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85000"/>
              </a:lnSpc>
            </a:pPr>
            <a:endParaRPr lang="en-US" sz="1200">
              <a:sym typeface="+mn-lt"/>
            </a:endParaRPr>
          </a:p>
        </p:txBody>
      </p:sp>
      <p:sp>
        <p:nvSpPr>
          <p:cNvPr id="2" name="Title 1"/>
          <p:cNvSpPr>
            <a:spLocks noGrp="1"/>
          </p:cNvSpPr>
          <p:nvPr>
            <p:ph type="title"/>
          </p:nvPr>
        </p:nvSpPr>
        <p:spPr>
          <a:xfrm>
            <a:off x="252300" y="291779"/>
            <a:ext cx="8820147" cy="410399"/>
          </a:xfrm>
        </p:spPr>
        <p:txBody>
          <a:bodyPr>
            <a:noAutofit/>
          </a:bodyPr>
          <a:lstStyle/>
          <a:p>
            <a:r>
              <a:rPr lang="en-US" dirty="0"/>
              <a:t>H1 2020 - Net Sales and Gross Profit by region</a:t>
            </a:r>
            <a:endParaRPr lang="sv-SE" dirty="0"/>
          </a:p>
        </p:txBody>
      </p:sp>
      <p:sp>
        <p:nvSpPr>
          <p:cNvPr id="4" name="Slide Number Placeholder 3"/>
          <p:cNvSpPr>
            <a:spLocks noGrp="1"/>
          </p:cNvSpPr>
          <p:nvPr>
            <p:ph type="sldNum" sz="quarter" idx="10"/>
          </p:nvPr>
        </p:nvSpPr>
        <p:spPr/>
        <p:txBody>
          <a:bodyPr/>
          <a:lstStyle/>
          <a:p>
            <a:pPr>
              <a:defRPr/>
            </a:pPr>
            <a:fld id="{4E510418-8FCF-4E72-8BA8-BEA1A70164C3}" type="slidenum">
              <a:rPr lang="en-US" smtClean="0"/>
              <a:pPr>
                <a:defRPr/>
              </a:pPr>
              <a:t>14</a:t>
            </a:fld>
            <a:endParaRPr lang="en-US"/>
          </a:p>
        </p:txBody>
      </p:sp>
      <p:grpSp>
        <p:nvGrpSpPr>
          <p:cNvPr id="35" name="Group 3"/>
          <p:cNvGrpSpPr>
            <a:grpSpLocks/>
          </p:cNvGrpSpPr>
          <p:nvPr/>
        </p:nvGrpSpPr>
        <p:grpSpPr bwMode="auto">
          <a:xfrm>
            <a:off x="1771650" y="689292"/>
            <a:ext cx="7040561" cy="3715656"/>
            <a:chOff x="416" y="1418"/>
            <a:chExt cx="4659" cy="2457"/>
          </a:xfrm>
          <a:solidFill>
            <a:srgbClr val="E4E4E4"/>
          </a:solidFill>
        </p:grpSpPr>
        <p:sp>
          <p:nvSpPr>
            <p:cNvPr id="37" name="Freeform 4"/>
            <p:cNvSpPr>
              <a:spLocks/>
            </p:cNvSpPr>
            <p:nvPr/>
          </p:nvSpPr>
          <p:spPr bwMode="auto">
            <a:xfrm>
              <a:off x="1775" y="1418"/>
              <a:ext cx="551" cy="401"/>
            </a:xfrm>
            <a:custGeom>
              <a:avLst/>
              <a:gdLst>
                <a:gd name="T0" fmla="*/ 496 w 551"/>
                <a:gd name="T1" fmla="*/ 45 h 401"/>
                <a:gd name="T2" fmla="*/ 503 w 551"/>
                <a:gd name="T3" fmla="*/ 47 h 401"/>
                <a:gd name="T4" fmla="*/ 509 w 551"/>
                <a:gd name="T5" fmla="*/ 47 h 401"/>
                <a:gd name="T6" fmla="*/ 511 w 551"/>
                <a:gd name="T7" fmla="*/ 29 h 401"/>
                <a:gd name="T8" fmla="*/ 511 w 551"/>
                <a:gd name="T9" fmla="*/ 25 h 401"/>
                <a:gd name="T10" fmla="*/ 550 w 551"/>
                <a:gd name="T11" fmla="*/ 39 h 401"/>
                <a:gd name="T12" fmla="*/ 550 w 551"/>
                <a:gd name="T13" fmla="*/ 47 h 401"/>
                <a:gd name="T14" fmla="*/ 533 w 551"/>
                <a:gd name="T15" fmla="*/ 56 h 401"/>
                <a:gd name="T16" fmla="*/ 496 w 551"/>
                <a:gd name="T17" fmla="*/ 164 h 401"/>
                <a:gd name="T18" fmla="*/ 455 w 551"/>
                <a:gd name="T19" fmla="*/ 173 h 401"/>
                <a:gd name="T20" fmla="*/ 443 w 551"/>
                <a:gd name="T21" fmla="*/ 173 h 401"/>
                <a:gd name="T22" fmla="*/ 443 w 551"/>
                <a:gd name="T23" fmla="*/ 188 h 401"/>
                <a:gd name="T24" fmla="*/ 448 w 551"/>
                <a:gd name="T25" fmla="*/ 203 h 401"/>
                <a:gd name="T26" fmla="*/ 410 w 551"/>
                <a:gd name="T27" fmla="*/ 240 h 401"/>
                <a:gd name="T28" fmla="*/ 354 w 551"/>
                <a:gd name="T29" fmla="*/ 275 h 401"/>
                <a:gd name="T30" fmla="*/ 321 w 551"/>
                <a:gd name="T31" fmla="*/ 259 h 401"/>
                <a:gd name="T32" fmla="*/ 307 w 551"/>
                <a:gd name="T33" fmla="*/ 287 h 401"/>
                <a:gd name="T34" fmla="*/ 303 w 551"/>
                <a:gd name="T35" fmla="*/ 291 h 401"/>
                <a:gd name="T36" fmla="*/ 240 w 551"/>
                <a:gd name="T37" fmla="*/ 297 h 401"/>
                <a:gd name="T38" fmla="*/ 231 w 551"/>
                <a:gd name="T39" fmla="*/ 303 h 401"/>
                <a:gd name="T40" fmla="*/ 153 w 551"/>
                <a:gd name="T41" fmla="*/ 377 h 401"/>
                <a:gd name="T42" fmla="*/ 122 w 551"/>
                <a:gd name="T43" fmla="*/ 400 h 401"/>
                <a:gd name="T44" fmla="*/ 74 w 551"/>
                <a:gd name="T45" fmla="*/ 393 h 401"/>
                <a:gd name="T46" fmla="*/ 70 w 551"/>
                <a:gd name="T47" fmla="*/ 393 h 401"/>
                <a:gd name="T48" fmla="*/ 54 w 551"/>
                <a:gd name="T49" fmla="*/ 361 h 401"/>
                <a:gd name="T50" fmla="*/ 54 w 551"/>
                <a:gd name="T51" fmla="*/ 350 h 401"/>
                <a:gd name="T52" fmla="*/ 58 w 551"/>
                <a:gd name="T53" fmla="*/ 342 h 401"/>
                <a:gd name="T54" fmla="*/ 58 w 551"/>
                <a:gd name="T55" fmla="*/ 334 h 401"/>
                <a:gd name="T56" fmla="*/ 62 w 551"/>
                <a:gd name="T57" fmla="*/ 324 h 401"/>
                <a:gd name="T58" fmla="*/ 58 w 551"/>
                <a:gd name="T59" fmla="*/ 306 h 401"/>
                <a:gd name="T60" fmla="*/ 54 w 551"/>
                <a:gd name="T61" fmla="*/ 287 h 401"/>
                <a:gd name="T62" fmla="*/ 54 w 551"/>
                <a:gd name="T63" fmla="*/ 285 h 401"/>
                <a:gd name="T64" fmla="*/ 52 w 551"/>
                <a:gd name="T65" fmla="*/ 283 h 401"/>
                <a:gd name="T66" fmla="*/ 100 w 551"/>
                <a:gd name="T67" fmla="*/ 236 h 401"/>
                <a:gd name="T68" fmla="*/ 103 w 551"/>
                <a:gd name="T69" fmla="*/ 205 h 401"/>
                <a:gd name="T70" fmla="*/ 109 w 551"/>
                <a:gd name="T71" fmla="*/ 158 h 401"/>
                <a:gd name="T72" fmla="*/ 54 w 551"/>
                <a:gd name="T73" fmla="*/ 125 h 401"/>
                <a:gd name="T74" fmla="*/ 7 w 551"/>
                <a:gd name="T75" fmla="*/ 125 h 401"/>
                <a:gd name="T76" fmla="*/ 0 w 551"/>
                <a:gd name="T77" fmla="*/ 119 h 401"/>
                <a:gd name="T78" fmla="*/ 21 w 551"/>
                <a:gd name="T79" fmla="*/ 80 h 401"/>
                <a:gd name="T80" fmla="*/ 68 w 551"/>
                <a:gd name="T81" fmla="*/ 78 h 401"/>
                <a:gd name="T82" fmla="*/ 70 w 551"/>
                <a:gd name="T83" fmla="*/ 76 h 401"/>
                <a:gd name="T84" fmla="*/ 62 w 551"/>
                <a:gd name="T85" fmla="*/ 66 h 401"/>
                <a:gd name="T86" fmla="*/ 62 w 551"/>
                <a:gd name="T87" fmla="*/ 64 h 401"/>
                <a:gd name="T88" fmla="*/ 191 w 551"/>
                <a:gd name="T89" fmla="*/ 27 h 401"/>
                <a:gd name="T90" fmla="*/ 200 w 551"/>
                <a:gd name="T91" fmla="*/ 25 h 401"/>
                <a:gd name="T92" fmla="*/ 237 w 551"/>
                <a:gd name="T93" fmla="*/ 39 h 401"/>
                <a:gd name="T94" fmla="*/ 259 w 551"/>
                <a:gd name="T95" fmla="*/ 25 h 401"/>
                <a:gd name="T96" fmla="*/ 311 w 551"/>
                <a:gd name="T97" fmla="*/ 47 h 401"/>
                <a:gd name="T98" fmla="*/ 313 w 551"/>
                <a:gd name="T99" fmla="*/ 29 h 401"/>
                <a:gd name="T100" fmla="*/ 313 w 551"/>
                <a:gd name="T101" fmla="*/ 25 h 401"/>
                <a:gd name="T102" fmla="*/ 401 w 551"/>
                <a:gd name="T103" fmla="*/ 0 h 401"/>
                <a:gd name="T104" fmla="*/ 496 w 551"/>
                <a:gd name="T105" fmla="*/ 17 h 401"/>
                <a:gd name="T106" fmla="*/ 496 w 551"/>
                <a:gd name="T107" fmla="*/ 45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1" h="401">
                  <a:moveTo>
                    <a:pt x="496" y="45"/>
                  </a:moveTo>
                  <a:lnTo>
                    <a:pt x="503" y="47"/>
                  </a:lnTo>
                  <a:lnTo>
                    <a:pt x="509" y="47"/>
                  </a:lnTo>
                  <a:lnTo>
                    <a:pt x="511" y="29"/>
                  </a:lnTo>
                  <a:lnTo>
                    <a:pt x="511" y="25"/>
                  </a:lnTo>
                  <a:lnTo>
                    <a:pt x="550" y="39"/>
                  </a:lnTo>
                  <a:lnTo>
                    <a:pt x="550" y="47"/>
                  </a:lnTo>
                  <a:lnTo>
                    <a:pt x="533" y="56"/>
                  </a:lnTo>
                  <a:lnTo>
                    <a:pt x="496" y="164"/>
                  </a:lnTo>
                  <a:lnTo>
                    <a:pt x="455" y="173"/>
                  </a:lnTo>
                  <a:lnTo>
                    <a:pt x="443" y="173"/>
                  </a:lnTo>
                  <a:lnTo>
                    <a:pt x="443" y="188"/>
                  </a:lnTo>
                  <a:lnTo>
                    <a:pt x="448" y="203"/>
                  </a:lnTo>
                  <a:lnTo>
                    <a:pt x="410" y="240"/>
                  </a:lnTo>
                  <a:lnTo>
                    <a:pt x="354" y="275"/>
                  </a:lnTo>
                  <a:lnTo>
                    <a:pt x="321" y="259"/>
                  </a:lnTo>
                  <a:lnTo>
                    <a:pt x="307" y="287"/>
                  </a:lnTo>
                  <a:lnTo>
                    <a:pt x="303" y="291"/>
                  </a:lnTo>
                  <a:lnTo>
                    <a:pt x="240" y="297"/>
                  </a:lnTo>
                  <a:lnTo>
                    <a:pt x="231" y="303"/>
                  </a:lnTo>
                  <a:lnTo>
                    <a:pt x="153" y="377"/>
                  </a:lnTo>
                  <a:lnTo>
                    <a:pt x="122" y="400"/>
                  </a:lnTo>
                  <a:lnTo>
                    <a:pt x="74" y="393"/>
                  </a:lnTo>
                  <a:lnTo>
                    <a:pt x="70" y="393"/>
                  </a:lnTo>
                  <a:lnTo>
                    <a:pt x="54" y="361"/>
                  </a:lnTo>
                  <a:lnTo>
                    <a:pt x="54" y="350"/>
                  </a:lnTo>
                  <a:lnTo>
                    <a:pt x="58" y="342"/>
                  </a:lnTo>
                  <a:lnTo>
                    <a:pt x="58" y="334"/>
                  </a:lnTo>
                  <a:lnTo>
                    <a:pt x="62" y="324"/>
                  </a:lnTo>
                  <a:lnTo>
                    <a:pt x="58" y="306"/>
                  </a:lnTo>
                  <a:lnTo>
                    <a:pt x="54" y="287"/>
                  </a:lnTo>
                  <a:lnTo>
                    <a:pt x="54" y="285"/>
                  </a:lnTo>
                  <a:lnTo>
                    <a:pt x="52" y="283"/>
                  </a:lnTo>
                  <a:lnTo>
                    <a:pt x="100" y="236"/>
                  </a:lnTo>
                  <a:lnTo>
                    <a:pt x="103" y="205"/>
                  </a:lnTo>
                  <a:lnTo>
                    <a:pt x="109" y="158"/>
                  </a:lnTo>
                  <a:lnTo>
                    <a:pt x="54" y="125"/>
                  </a:lnTo>
                  <a:lnTo>
                    <a:pt x="7" y="125"/>
                  </a:lnTo>
                  <a:lnTo>
                    <a:pt x="0" y="119"/>
                  </a:lnTo>
                  <a:lnTo>
                    <a:pt x="21" y="80"/>
                  </a:lnTo>
                  <a:lnTo>
                    <a:pt x="68" y="78"/>
                  </a:lnTo>
                  <a:lnTo>
                    <a:pt x="70" y="76"/>
                  </a:lnTo>
                  <a:lnTo>
                    <a:pt x="62" y="66"/>
                  </a:lnTo>
                  <a:lnTo>
                    <a:pt x="62" y="64"/>
                  </a:lnTo>
                  <a:lnTo>
                    <a:pt x="191" y="27"/>
                  </a:lnTo>
                  <a:lnTo>
                    <a:pt x="200" y="25"/>
                  </a:lnTo>
                  <a:lnTo>
                    <a:pt x="237" y="39"/>
                  </a:lnTo>
                  <a:lnTo>
                    <a:pt x="259" y="25"/>
                  </a:lnTo>
                  <a:lnTo>
                    <a:pt x="311" y="47"/>
                  </a:lnTo>
                  <a:lnTo>
                    <a:pt x="313" y="29"/>
                  </a:lnTo>
                  <a:lnTo>
                    <a:pt x="313" y="25"/>
                  </a:lnTo>
                  <a:lnTo>
                    <a:pt x="401" y="0"/>
                  </a:lnTo>
                  <a:lnTo>
                    <a:pt x="496" y="17"/>
                  </a:lnTo>
                  <a:lnTo>
                    <a:pt x="496" y="45"/>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Freeform 5"/>
            <p:cNvSpPr>
              <a:spLocks/>
            </p:cNvSpPr>
            <p:nvPr/>
          </p:nvSpPr>
          <p:spPr bwMode="auto">
            <a:xfrm>
              <a:off x="1575" y="1435"/>
              <a:ext cx="294" cy="97"/>
            </a:xfrm>
            <a:custGeom>
              <a:avLst/>
              <a:gdLst>
                <a:gd name="T0" fmla="*/ 288 w 294"/>
                <a:gd name="T1" fmla="*/ 19 h 97"/>
                <a:gd name="T2" fmla="*/ 209 w 294"/>
                <a:gd name="T3" fmla="*/ 58 h 97"/>
                <a:gd name="T4" fmla="*/ 201 w 294"/>
                <a:gd name="T5" fmla="*/ 46 h 97"/>
                <a:gd name="T6" fmla="*/ 197 w 294"/>
                <a:gd name="T7" fmla="*/ 46 h 97"/>
                <a:gd name="T8" fmla="*/ 106 w 294"/>
                <a:gd name="T9" fmla="*/ 96 h 97"/>
                <a:gd name="T10" fmla="*/ 26 w 294"/>
                <a:gd name="T11" fmla="*/ 74 h 97"/>
                <a:gd name="T12" fmla="*/ 24 w 294"/>
                <a:gd name="T13" fmla="*/ 74 h 97"/>
                <a:gd name="T14" fmla="*/ 43 w 294"/>
                <a:gd name="T15" fmla="*/ 69 h 97"/>
                <a:gd name="T16" fmla="*/ 63 w 294"/>
                <a:gd name="T17" fmla="*/ 67 h 97"/>
                <a:gd name="T18" fmla="*/ 65 w 294"/>
                <a:gd name="T19" fmla="*/ 67 h 97"/>
                <a:gd name="T20" fmla="*/ 69 w 294"/>
                <a:gd name="T21" fmla="*/ 64 h 97"/>
                <a:gd name="T22" fmla="*/ 63 w 294"/>
                <a:gd name="T23" fmla="*/ 48 h 97"/>
                <a:gd name="T24" fmla="*/ 59 w 294"/>
                <a:gd name="T25" fmla="*/ 44 h 97"/>
                <a:gd name="T26" fmla="*/ 45 w 294"/>
                <a:gd name="T27" fmla="*/ 58 h 97"/>
                <a:gd name="T28" fmla="*/ 15 w 294"/>
                <a:gd name="T29" fmla="*/ 58 h 97"/>
                <a:gd name="T30" fmla="*/ 0 w 294"/>
                <a:gd name="T31" fmla="*/ 44 h 97"/>
                <a:gd name="T32" fmla="*/ 128 w 294"/>
                <a:gd name="T33" fmla="*/ 0 h 97"/>
                <a:gd name="T34" fmla="*/ 293 w 294"/>
                <a:gd name="T35" fmla="*/ 0 h 97"/>
                <a:gd name="T36" fmla="*/ 288 w 294"/>
                <a:gd name="T37" fmla="*/ 1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4" h="97">
                  <a:moveTo>
                    <a:pt x="288" y="19"/>
                  </a:moveTo>
                  <a:lnTo>
                    <a:pt x="209" y="58"/>
                  </a:lnTo>
                  <a:lnTo>
                    <a:pt x="201" y="46"/>
                  </a:lnTo>
                  <a:lnTo>
                    <a:pt x="197" y="46"/>
                  </a:lnTo>
                  <a:lnTo>
                    <a:pt x="106" y="96"/>
                  </a:lnTo>
                  <a:lnTo>
                    <a:pt x="26" y="74"/>
                  </a:lnTo>
                  <a:lnTo>
                    <a:pt x="24" y="74"/>
                  </a:lnTo>
                  <a:lnTo>
                    <a:pt x="43" y="69"/>
                  </a:lnTo>
                  <a:lnTo>
                    <a:pt x="63" y="67"/>
                  </a:lnTo>
                  <a:lnTo>
                    <a:pt x="65" y="67"/>
                  </a:lnTo>
                  <a:lnTo>
                    <a:pt x="69" y="64"/>
                  </a:lnTo>
                  <a:lnTo>
                    <a:pt x="63" y="48"/>
                  </a:lnTo>
                  <a:lnTo>
                    <a:pt x="59" y="44"/>
                  </a:lnTo>
                  <a:lnTo>
                    <a:pt x="45" y="58"/>
                  </a:lnTo>
                  <a:lnTo>
                    <a:pt x="15" y="58"/>
                  </a:lnTo>
                  <a:lnTo>
                    <a:pt x="0" y="44"/>
                  </a:lnTo>
                  <a:lnTo>
                    <a:pt x="128" y="0"/>
                  </a:lnTo>
                  <a:lnTo>
                    <a:pt x="293" y="0"/>
                  </a:lnTo>
                  <a:lnTo>
                    <a:pt x="288" y="19"/>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 name="Freeform 6"/>
            <p:cNvSpPr>
              <a:spLocks/>
            </p:cNvSpPr>
            <p:nvPr/>
          </p:nvSpPr>
          <p:spPr bwMode="auto">
            <a:xfrm>
              <a:off x="2174" y="1466"/>
              <a:ext cx="2471" cy="1985"/>
            </a:xfrm>
            <a:custGeom>
              <a:avLst/>
              <a:gdLst>
                <a:gd name="T0" fmla="*/ 1724 w 2471"/>
                <a:gd name="T1" fmla="*/ 73 h 1985"/>
                <a:gd name="T2" fmla="*/ 2463 w 2471"/>
                <a:gd name="T3" fmla="*/ 48 h 1985"/>
                <a:gd name="T4" fmla="*/ 2382 w 2471"/>
                <a:gd name="T5" fmla="*/ 111 h 1985"/>
                <a:gd name="T6" fmla="*/ 2359 w 2471"/>
                <a:gd name="T7" fmla="*/ 175 h 1985"/>
                <a:gd name="T8" fmla="*/ 2409 w 2471"/>
                <a:gd name="T9" fmla="*/ 281 h 1985"/>
                <a:gd name="T10" fmla="*/ 2239 w 2471"/>
                <a:gd name="T11" fmla="*/ 168 h 1985"/>
                <a:gd name="T12" fmla="*/ 2172 w 2471"/>
                <a:gd name="T13" fmla="*/ 239 h 1985"/>
                <a:gd name="T14" fmla="*/ 2206 w 2471"/>
                <a:gd name="T15" fmla="*/ 359 h 1985"/>
                <a:gd name="T16" fmla="*/ 2239 w 2471"/>
                <a:gd name="T17" fmla="*/ 397 h 1985"/>
                <a:gd name="T18" fmla="*/ 2193 w 2471"/>
                <a:gd name="T19" fmla="*/ 550 h 1985"/>
                <a:gd name="T20" fmla="*/ 2195 w 2471"/>
                <a:gd name="T21" fmla="*/ 649 h 1985"/>
                <a:gd name="T22" fmla="*/ 2097 w 2471"/>
                <a:gd name="T23" fmla="*/ 600 h 1985"/>
                <a:gd name="T24" fmla="*/ 2122 w 2471"/>
                <a:gd name="T25" fmla="*/ 676 h 1985"/>
                <a:gd name="T26" fmla="*/ 2191 w 2471"/>
                <a:gd name="T27" fmla="*/ 787 h 1985"/>
                <a:gd name="T28" fmla="*/ 2074 w 2471"/>
                <a:gd name="T29" fmla="*/ 1001 h 1985"/>
                <a:gd name="T30" fmla="*/ 2009 w 2471"/>
                <a:gd name="T31" fmla="*/ 1003 h 1985"/>
                <a:gd name="T32" fmla="*/ 1962 w 2471"/>
                <a:gd name="T33" fmla="*/ 1116 h 1985"/>
                <a:gd name="T34" fmla="*/ 2022 w 2471"/>
                <a:gd name="T35" fmla="*/ 1300 h 1985"/>
                <a:gd name="T36" fmla="*/ 1887 w 2471"/>
                <a:gd name="T37" fmla="*/ 1095 h 1985"/>
                <a:gd name="T38" fmla="*/ 1669 w 2471"/>
                <a:gd name="T39" fmla="*/ 1009 h 1985"/>
                <a:gd name="T40" fmla="*/ 1529 w 2471"/>
                <a:gd name="T41" fmla="*/ 1158 h 1985"/>
                <a:gd name="T42" fmla="*/ 1340 w 2471"/>
                <a:gd name="T43" fmla="*/ 925 h 1985"/>
                <a:gd name="T44" fmla="*/ 1098 w 2471"/>
                <a:gd name="T45" fmla="*/ 925 h 1985"/>
                <a:gd name="T46" fmla="*/ 1225 w 2471"/>
                <a:gd name="T47" fmla="*/ 1017 h 1985"/>
                <a:gd name="T48" fmla="*/ 865 w 2471"/>
                <a:gd name="T49" fmla="*/ 953 h 1985"/>
                <a:gd name="T50" fmla="*/ 869 w 2471"/>
                <a:gd name="T51" fmla="*/ 1044 h 1985"/>
                <a:gd name="T52" fmla="*/ 1083 w 2471"/>
                <a:gd name="T53" fmla="*/ 1244 h 1985"/>
                <a:gd name="T54" fmla="*/ 965 w 2471"/>
                <a:gd name="T55" fmla="*/ 1634 h 1985"/>
                <a:gd name="T56" fmla="*/ 687 w 2471"/>
                <a:gd name="T57" fmla="*/ 1984 h 1985"/>
                <a:gd name="T58" fmla="*/ 509 w 2471"/>
                <a:gd name="T59" fmla="*/ 1571 h 1985"/>
                <a:gd name="T60" fmla="*/ 318 w 2471"/>
                <a:gd name="T61" fmla="*/ 1275 h 1985"/>
                <a:gd name="T62" fmla="*/ 8 w 2471"/>
                <a:gd name="T63" fmla="*/ 1105 h 1985"/>
                <a:gd name="T64" fmla="*/ 136 w 2471"/>
                <a:gd name="T65" fmla="*/ 816 h 1985"/>
                <a:gd name="T66" fmla="*/ 441 w 2471"/>
                <a:gd name="T67" fmla="*/ 764 h 1985"/>
                <a:gd name="T68" fmla="*/ 599 w 2471"/>
                <a:gd name="T69" fmla="*/ 824 h 1985"/>
                <a:gd name="T70" fmla="*/ 733 w 2471"/>
                <a:gd name="T71" fmla="*/ 869 h 1985"/>
                <a:gd name="T72" fmla="*/ 768 w 2471"/>
                <a:gd name="T73" fmla="*/ 764 h 1985"/>
                <a:gd name="T74" fmla="*/ 805 w 2471"/>
                <a:gd name="T75" fmla="*/ 645 h 1985"/>
                <a:gd name="T76" fmla="*/ 822 w 2471"/>
                <a:gd name="T77" fmla="*/ 608 h 1985"/>
                <a:gd name="T78" fmla="*/ 683 w 2471"/>
                <a:gd name="T79" fmla="*/ 642 h 1985"/>
                <a:gd name="T80" fmla="*/ 630 w 2471"/>
                <a:gd name="T81" fmla="*/ 757 h 1985"/>
                <a:gd name="T82" fmla="*/ 468 w 2471"/>
                <a:gd name="T83" fmla="*/ 643 h 1985"/>
                <a:gd name="T84" fmla="*/ 452 w 2471"/>
                <a:gd name="T85" fmla="*/ 676 h 1985"/>
                <a:gd name="T86" fmla="*/ 224 w 2471"/>
                <a:gd name="T87" fmla="*/ 764 h 1985"/>
                <a:gd name="T88" fmla="*/ 245 w 2471"/>
                <a:gd name="T89" fmla="*/ 645 h 1985"/>
                <a:gd name="T90" fmla="*/ 406 w 2471"/>
                <a:gd name="T91" fmla="*/ 447 h 1985"/>
                <a:gd name="T92" fmla="*/ 518 w 2471"/>
                <a:gd name="T93" fmla="*/ 468 h 1985"/>
                <a:gd name="T94" fmla="*/ 633 w 2471"/>
                <a:gd name="T95" fmla="*/ 363 h 1985"/>
                <a:gd name="T96" fmla="*/ 597 w 2471"/>
                <a:gd name="T97" fmla="*/ 279 h 1985"/>
                <a:gd name="T98" fmla="*/ 503 w 2471"/>
                <a:gd name="T99" fmla="*/ 408 h 1985"/>
                <a:gd name="T100" fmla="*/ 358 w 2471"/>
                <a:gd name="T101" fmla="*/ 367 h 1985"/>
                <a:gd name="T102" fmla="*/ 643 w 2471"/>
                <a:gd name="T103" fmla="*/ 166 h 1985"/>
                <a:gd name="T104" fmla="*/ 720 w 2471"/>
                <a:gd name="T105" fmla="*/ 246 h 1985"/>
                <a:gd name="T106" fmla="*/ 957 w 2471"/>
                <a:gd name="T107" fmla="*/ 189 h 1985"/>
                <a:gd name="T108" fmla="*/ 1068 w 2471"/>
                <a:gd name="T109" fmla="*/ 113 h 1985"/>
                <a:gd name="T110" fmla="*/ 1179 w 2471"/>
                <a:gd name="T111" fmla="*/ 177 h 1985"/>
                <a:gd name="T112" fmla="*/ 1179 w 2471"/>
                <a:gd name="T113" fmla="*/ 113 h 1985"/>
                <a:gd name="T114" fmla="*/ 1384 w 2471"/>
                <a:gd name="T115" fmla="*/ 7 h 1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71" h="1985">
                  <a:moveTo>
                    <a:pt x="1483" y="17"/>
                  </a:moveTo>
                  <a:lnTo>
                    <a:pt x="1489" y="42"/>
                  </a:lnTo>
                  <a:lnTo>
                    <a:pt x="1489" y="44"/>
                  </a:lnTo>
                  <a:lnTo>
                    <a:pt x="1492" y="48"/>
                  </a:lnTo>
                  <a:lnTo>
                    <a:pt x="1654" y="46"/>
                  </a:lnTo>
                  <a:lnTo>
                    <a:pt x="1688" y="40"/>
                  </a:lnTo>
                  <a:lnTo>
                    <a:pt x="1724" y="73"/>
                  </a:lnTo>
                  <a:lnTo>
                    <a:pt x="1825" y="48"/>
                  </a:lnTo>
                  <a:lnTo>
                    <a:pt x="1833" y="40"/>
                  </a:lnTo>
                  <a:lnTo>
                    <a:pt x="1881" y="34"/>
                  </a:lnTo>
                  <a:lnTo>
                    <a:pt x="1933" y="34"/>
                  </a:lnTo>
                  <a:lnTo>
                    <a:pt x="2176" y="48"/>
                  </a:lnTo>
                  <a:lnTo>
                    <a:pt x="2243" y="32"/>
                  </a:lnTo>
                  <a:lnTo>
                    <a:pt x="2463" y="48"/>
                  </a:lnTo>
                  <a:lnTo>
                    <a:pt x="2470" y="74"/>
                  </a:lnTo>
                  <a:lnTo>
                    <a:pt x="2470" y="80"/>
                  </a:lnTo>
                  <a:lnTo>
                    <a:pt x="2432" y="80"/>
                  </a:lnTo>
                  <a:lnTo>
                    <a:pt x="2424" y="73"/>
                  </a:lnTo>
                  <a:lnTo>
                    <a:pt x="2384" y="80"/>
                  </a:lnTo>
                  <a:lnTo>
                    <a:pt x="2382" y="107"/>
                  </a:lnTo>
                  <a:lnTo>
                    <a:pt x="2382" y="111"/>
                  </a:lnTo>
                  <a:lnTo>
                    <a:pt x="2417" y="113"/>
                  </a:lnTo>
                  <a:lnTo>
                    <a:pt x="2422" y="125"/>
                  </a:lnTo>
                  <a:lnTo>
                    <a:pt x="2407" y="160"/>
                  </a:lnTo>
                  <a:lnTo>
                    <a:pt x="2415" y="173"/>
                  </a:lnTo>
                  <a:lnTo>
                    <a:pt x="2388" y="192"/>
                  </a:lnTo>
                  <a:lnTo>
                    <a:pt x="2376" y="198"/>
                  </a:lnTo>
                  <a:lnTo>
                    <a:pt x="2359" y="175"/>
                  </a:lnTo>
                  <a:lnTo>
                    <a:pt x="2338" y="191"/>
                  </a:lnTo>
                  <a:lnTo>
                    <a:pt x="2361" y="200"/>
                  </a:lnTo>
                  <a:lnTo>
                    <a:pt x="2374" y="214"/>
                  </a:lnTo>
                  <a:lnTo>
                    <a:pt x="2374" y="237"/>
                  </a:lnTo>
                  <a:lnTo>
                    <a:pt x="2378" y="240"/>
                  </a:lnTo>
                  <a:lnTo>
                    <a:pt x="2405" y="246"/>
                  </a:lnTo>
                  <a:lnTo>
                    <a:pt x="2409" y="281"/>
                  </a:lnTo>
                  <a:lnTo>
                    <a:pt x="2422" y="287"/>
                  </a:lnTo>
                  <a:lnTo>
                    <a:pt x="2422" y="327"/>
                  </a:lnTo>
                  <a:lnTo>
                    <a:pt x="2372" y="317"/>
                  </a:lnTo>
                  <a:lnTo>
                    <a:pt x="2297" y="256"/>
                  </a:lnTo>
                  <a:lnTo>
                    <a:pt x="2319" y="192"/>
                  </a:lnTo>
                  <a:lnTo>
                    <a:pt x="2289" y="168"/>
                  </a:lnTo>
                  <a:lnTo>
                    <a:pt x="2239" y="168"/>
                  </a:lnTo>
                  <a:lnTo>
                    <a:pt x="2226" y="175"/>
                  </a:lnTo>
                  <a:lnTo>
                    <a:pt x="2224" y="214"/>
                  </a:lnTo>
                  <a:lnTo>
                    <a:pt x="2233" y="215"/>
                  </a:lnTo>
                  <a:lnTo>
                    <a:pt x="2239" y="215"/>
                  </a:lnTo>
                  <a:lnTo>
                    <a:pt x="2239" y="231"/>
                  </a:lnTo>
                  <a:lnTo>
                    <a:pt x="2183" y="231"/>
                  </a:lnTo>
                  <a:lnTo>
                    <a:pt x="2172" y="239"/>
                  </a:lnTo>
                  <a:lnTo>
                    <a:pt x="2122" y="239"/>
                  </a:lnTo>
                  <a:lnTo>
                    <a:pt x="2118" y="281"/>
                  </a:lnTo>
                  <a:lnTo>
                    <a:pt x="2091" y="315"/>
                  </a:lnTo>
                  <a:lnTo>
                    <a:pt x="2089" y="317"/>
                  </a:lnTo>
                  <a:lnTo>
                    <a:pt x="2160" y="319"/>
                  </a:lnTo>
                  <a:lnTo>
                    <a:pt x="2193" y="359"/>
                  </a:lnTo>
                  <a:lnTo>
                    <a:pt x="2206" y="359"/>
                  </a:lnTo>
                  <a:lnTo>
                    <a:pt x="2208" y="319"/>
                  </a:lnTo>
                  <a:lnTo>
                    <a:pt x="2239" y="372"/>
                  </a:lnTo>
                  <a:lnTo>
                    <a:pt x="2314" y="433"/>
                  </a:lnTo>
                  <a:lnTo>
                    <a:pt x="2317" y="437"/>
                  </a:lnTo>
                  <a:lnTo>
                    <a:pt x="2319" y="437"/>
                  </a:lnTo>
                  <a:lnTo>
                    <a:pt x="2297" y="447"/>
                  </a:lnTo>
                  <a:lnTo>
                    <a:pt x="2239" y="397"/>
                  </a:lnTo>
                  <a:lnTo>
                    <a:pt x="2226" y="369"/>
                  </a:lnTo>
                  <a:lnTo>
                    <a:pt x="2226" y="408"/>
                  </a:lnTo>
                  <a:lnTo>
                    <a:pt x="2241" y="431"/>
                  </a:lnTo>
                  <a:lnTo>
                    <a:pt x="2245" y="458"/>
                  </a:lnTo>
                  <a:lnTo>
                    <a:pt x="2256" y="518"/>
                  </a:lnTo>
                  <a:lnTo>
                    <a:pt x="2231" y="550"/>
                  </a:lnTo>
                  <a:lnTo>
                    <a:pt x="2193" y="550"/>
                  </a:lnTo>
                  <a:lnTo>
                    <a:pt x="2187" y="573"/>
                  </a:lnTo>
                  <a:lnTo>
                    <a:pt x="2185" y="595"/>
                  </a:lnTo>
                  <a:lnTo>
                    <a:pt x="2183" y="596"/>
                  </a:lnTo>
                  <a:lnTo>
                    <a:pt x="2256" y="668"/>
                  </a:lnTo>
                  <a:lnTo>
                    <a:pt x="2226" y="693"/>
                  </a:lnTo>
                  <a:lnTo>
                    <a:pt x="2206" y="674"/>
                  </a:lnTo>
                  <a:lnTo>
                    <a:pt x="2195" y="649"/>
                  </a:lnTo>
                  <a:lnTo>
                    <a:pt x="2189" y="643"/>
                  </a:lnTo>
                  <a:lnTo>
                    <a:pt x="2162" y="638"/>
                  </a:lnTo>
                  <a:lnTo>
                    <a:pt x="2145" y="614"/>
                  </a:lnTo>
                  <a:lnTo>
                    <a:pt x="2122" y="628"/>
                  </a:lnTo>
                  <a:lnTo>
                    <a:pt x="2112" y="614"/>
                  </a:lnTo>
                  <a:lnTo>
                    <a:pt x="2112" y="608"/>
                  </a:lnTo>
                  <a:lnTo>
                    <a:pt x="2097" y="600"/>
                  </a:lnTo>
                  <a:lnTo>
                    <a:pt x="2089" y="598"/>
                  </a:lnTo>
                  <a:lnTo>
                    <a:pt x="2072" y="628"/>
                  </a:lnTo>
                  <a:lnTo>
                    <a:pt x="2072" y="643"/>
                  </a:lnTo>
                  <a:lnTo>
                    <a:pt x="2093" y="651"/>
                  </a:lnTo>
                  <a:lnTo>
                    <a:pt x="2143" y="653"/>
                  </a:lnTo>
                  <a:lnTo>
                    <a:pt x="2143" y="676"/>
                  </a:lnTo>
                  <a:lnTo>
                    <a:pt x="2122" y="676"/>
                  </a:lnTo>
                  <a:lnTo>
                    <a:pt x="2120" y="703"/>
                  </a:lnTo>
                  <a:lnTo>
                    <a:pt x="2120" y="707"/>
                  </a:lnTo>
                  <a:lnTo>
                    <a:pt x="2147" y="711"/>
                  </a:lnTo>
                  <a:lnTo>
                    <a:pt x="2189" y="761"/>
                  </a:lnTo>
                  <a:lnTo>
                    <a:pt x="2191" y="762"/>
                  </a:lnTo>
                  <a:lnTo>
                    <a:pt x="2170" y="766"/>
                  </a:lnTo>
                  <a:lnTo>
                    <a:pt x="2191" y="787"/>
                  </a:lnTo>
                  <a:lnTo>
                    <a:pt x="2168" y="907"/>
                  </a:lnTo>
                  <a:lnTo>
                    <a:pt x="2089" y="948"/>
                  </a:lnTo>
                  <a:lnTo>
                    <a:pt x="2074" y="934"/>
                  </a:lnTo>
                  <a:lnTo>
                    <a:pt x="2072" y="932"/>
                  </a:lnTo>
                  <a:lnTo>
                    <a:pt x="2064" y="946"/>
                  </a:lnTo>
                  <a:lnTo>
                    <a:pt x="2087" y="973"/>
                  </a:lnTo>
                  <a:lnTo>
                    <a:pt x="2074" y="1001"/>
                  </a:lnTo>
                  <a:lnTo>
                    <a:pt x="2066" y="1001"/>
                  </a:lnTo>
                  <a:lnTo>
                    <a:pt x="2057" y="996"/>
                  </a:lnTo>
                  <a:lnTo>
                    <a:pt x="2064" y="955"/>
                  </a:lnTo>
                  <a:lnTo>
                    <a:pt x="2057" y="948"/>
                  </a:lnTo>
                  <a:lnTo>
                    <a:pt x="2018" y="948"/>
                  </a:lnTo>
                  <a:lnTo>
                    <a:pt x="2014" y="953"/>
                  </a:lnTo>
                  <a:lnTo>
                    <a:pt x="2009" y="1003"/>
                  </a:lnTo>
                  <a:lnTo>
                    <a:pt x="2072" y="1076"/>
                  </a:lnTo>
                  <a:lnTo>
                    <a:pt x="2072" y="1131"/>
                  </a:lnTo>
                  <a:lnTo>
                    <a:pt x="2024" y="1164"/>
                  </a:lnTo>
                  <a:lnTo>
                    <a:pt x="1985" y="1131"/>
                  </a:lnTo>
                  <a:lnTo>
                    <a:pt x="1979" y="1117"/>
                  </a:lnTo>
                  <a:lnTo>
                    <a:pt x="1967" y="1116"/>
                  </a:lnTo>
                  <a:lnTo>
                    <a:pt x="1962" y="1116"/>
                  </a:lnTo>
                  <a:lnTo>
                    <a:pt x="1931" y="1078"/>
                  </a:lnTo>
                  <a:lnTo>
                    <a:pt x="1931" y="1113"/>
                  </a:lnTo>
                  <a:lnTo>
                    <a:pt x="1937" y="1171"/>
                  </a:lnTo>
                  <a:lnTo>
                    <a:pt x="1937" y="1187"/>
                  </a:lnTo>
                  <a:lnTo>
                    <a:pt x="1991" y="1238"/>
                  </a:lnTo>
                  <a:lnTo>
                    <a:pt x="2014" y="1250"/>
                  </a:lnTo>
                  <a:lnTo>
                    <a:pt x="2022" y="1300"/>
                  </a:lnTo>
                  <a:lnTo>
                    <a:pt x="2024" y="1306"/>
                  </a:lnTo>
                  <a:lnTo>
                    <a:pt x="2014" y="1308"/>
                  </a:lnTo>
                  <a:lnTo>
                    <a:pt x="2009" y="1308"/>
                  </a:lnTo>
                  <a:lnTo>
                    <a:pt x="1960" y="1229"/>
                  </a:lnTo>
                  <a:lnTo>
                    <a:pt x="1929" y="1187"/>
                  </a:lnTo>
                  <a:lnTo>
                    <a:pt x="1891" y="1164"/>
                  </a:lnTo>
                  <a:lnTo>
                    <a:pt x="1887" y="1095"/>
                  </a:lnTo>
                  <a:lnTo>
                    <a:pt x="1881" y="1074"/>
                  </a:lnTo>
                  <a:lnTo>
                    <a:pt x="1881" y="1053"/>
                  </a:lnTo>
                  <a:lnTo>
                    <a:pt x="1833" y="1051"/>
                  </a:lnTo>
                  <a:lnTo>
                    <a:pt x="1787" y="975"/>
                  </a:lnTo>
                  <a:lnTo>
                    <a:pt x="1756" y="957"/>
                  </a:lnTo>
                  <a:lnTo>
                    <a:pt x="1735" y="967"/>
                  </a:lnTo>
                  <a:lnTo>
                    <a:pt x="1669" y="1009"/>
                  </a:lnTo>
                  <a:lnTo>
                    <a:pt x="1609" y="1076"/>
                  </a:lnTo>
                  <a:lnTo>
                    <a:pt x="1573" y="1200"/>
                  </a:lnTo>
                  <a:lnTo>
                    <a:pt x="1563" y="1223"/>
                  </a:lnTo>
                  <a:lnTo>
                    <a:pt x="1563" y="1225"/>
                  </a:lnTo>
                  <a:lnTo>
                    <a:pt x="1542" y="1202"/>
                  </a:lnTo>
                  <a:lnTo>
                    <a:pt x="1531" y="1185"/>
                  </a:lnTo>
                  <a:lnTo>
                    <a:pt x="1529" y="1158"/>
                  </a:lnTo>
                  <a:lnTo>
                    <a:pt x="1483" y="1076"/>
                  </a:lnTo>
                  <a:lnTo>
                    <a:pt x="1481" y="1032"/>
                  </a:lnTo>
                  <a:lnTo>
                    <a:pt x="1452" y="990"/>
                  </a:lnTo>
                  <a:lnTo>
                    <a:pt x="1444" y="990"/>
                  </a:lnTo>
                  <a:lnTo>
                    <a:pt x="1431" y="996"/>
                  </a:lnTo>
                  <a:lnTo>
                    <a:pt x="1425" y="996"/>
                  </a:lnTo>
                  <a:lnTo>
                    <a:pt x="1340" y="925"/>
                  </a:lnTo>
                  <a:lnTo>
                    <a:pt x="1265" y="932"/>
                  </a:lnTo>
                  <a:lnTo>
                    <a:pt x="1171" y="907"/>
                  </a:lnTo>
                  <a:lnTo>
                    <a:pt x="1131" y="915"/>
                  </a:lnTo>
                  <a:lnTo>
                    <a:pt x="1053" y="845"/>
                  </a:lnTo>
                  <a:lnTo>
                    <a:pt x="1020" y="869"/>
                  </a:lnTo>
                  <a:lnTo>
                    <a:pt x="1037" y="909"/>
                  </a:lnTo>
                  <a:lnTo>
                    <a:pt x="1098" y="925"/>
                  </a:lnTo>
                  <a:lnTo>
                    <a:pt x="1098" y="946"/>
                  </a:lnTo>
                  <a:lnTo>
                    <a:pt x="1113" y="953"/>
                  </a:lnTo>
                  <a:lnTo>
                    <a:pt x="1129" y="953"/>
                  </a:lnTo>
                  <a:lnTo>
                    <a:pt x="1171" y="925"/>
                  </a:lnTo>
                  <a:lnTo>
                    <a:pt x="1180" y="950"/>
                  </a:lnTo>
                  <a:lnTo>
                    <a:pt x="1225" y="971"/>
                  </a:lnTo>
                  <a:lnTo>
                    <a:pt x="1225" y="1017"/>
                  </a:lnTo>
                  <a:lnTo>
                    <a:pt x="1211" y="1036"/>
                  </a:lnTo>
                  <a:lnTo>
                    <a:pt x="1211" y="1044"/>
                  </a:lnTo>
                  <a:lnTo>
                    <a:pt x="1037" y="1146"/>
                  </a:lnTo>
                  <a:lnTo>
                    <a:pt x="1005" y="1146"/>
                  </a:lnTo>
                  <a:lnTo>
                    <a:pt x="986" y="1103"/>
                  </a:lnTo>
                  <a:lnTo>
                    <a:pt x="895" y="982"/>
                  </a:lnTo>
                  <a:lnTo>
                    <a:pt x="865" y="953"/>
                  </a:lnTo>
                  <a:lnTo>
                    <a:pt x="855" y="950"/>
                  </a:lnTo>
                  <a:lnTo>
                    <a:pt x="807" y="894"/>
                  </a:lnTo>
                  <a:lnTo>
                    <a:pt x="807" y="902"/>
                  </a:lnTo>
                  <a:lnTo>
                    <a:pt x="828" y="957"/>
                  </a:lnTo>
                  <a:lnTo>
                    <a:pt x="865" y="1009"/>
                  </a:lnTo>
                  <a:lnTo>
                    <a:pt x="869" y="1013"/>
                  </a:lnTo>
                  <a:lnTo>
                    <a:pt x="869" y="1044"/>
                  </a:lnTo>
                  <a:lnTo>
                    <a:pt x="984" y="1156"/>
                  </a:lnTo>
                  <a:lnTo>
                    <a:pt x="1020" y="1187"/>
                  </a:lnTo>
                  <a:lnTo>
                    <a:pt x="1045" y="1185"/>
                  </a:lnTo>
                  <a:lnTo>
                    <a:pt x="1100" y="1164"/>
                  </a:lnTo>
                  <a:lnTo>
                    <a:pt x="1123" y="1164"/>
                  </a:lnTo>
                  <a:lnTo>
                    <a:pt x="1121" y="1175"/>
                  </a:lnTo>
                  <a:lnTo>
                    <a:pt x="1083" y="1244"/>
                  </a:lnTo>
                  <a:lnTo>
                    <a:pt x="1076" y="1284"/>
                  </a:lnTo>
                  <a:lnTo>
                    <a:pt x="947" y="1435"/>
                  </a:lnTo>
                  <a:lnTo>
                    <a:pt x="949" y="1523"/>
                  </a:lnTo>
                  <a:lnTo>
                    <a:pt x="959" y="1585"/>
                  </a:lnTo>
                  <a:lnTo>
                    <a:pt x="959" y="1596"/>
                  </a:lnTo>
                  <a:lnTo>
                    <a:pt x="965" y="1630"/>
                  </a:lnTo>
                  <a:lnTo>
                    <a:pt x="965" y="1634"/>
                  </a:lnTo>
                  <a:lnTo>
                    <a:pt x="869" y="1707"/>
                  </a:lnTo>
                  <a:lnTo>
                    <a:pt x="863" y="1760"/>
                  </a:lnTo>
                  <a:lnTo>
                    <a:pt x="859" y="1782"/>
                  </a:lnTo>
                  <a:lnTo>
                    <a:pt x="859" y="1787"/>
                  </a:lnTo>
                  <a:lnTo>
                    <a:pt x="821" y="1808"/>
                  </a:lnTo>
                  <a:lnTo>
                    <a:pt x="733" y="1944"/>
                  </a:lnTo>
                  <a:lnTo>
                    <a:pt x="687" y="1984"/>
                  </a:lnTo>
                  <a:lnTo>
                    <a:pt x="597" y="1984"/>
                  </a:lnTo>
                  <a:lnTo>
                    <a:pt x="578" y="1909"/>
                  </a:lnTo>
                  <a:lnTo>
                    <a:pt x="528" y="1772"/>
                  </a:lnTo>
                  <a:lnTo>
                    <a:pt x="493" y="1703"/>
                  </a:lnTo>
                  <a:lnTo>
                    <a:pt x="503" y="1593"/>
                  </a:lnTo>
                  <a:lnTo>
                    <a:pt x="509" y="1575"/>
                  </a:lnTo>
                  <a:lnTo>
                    <a:pt x="509" y="1571"/>
                  </a:lnTo>
                  <a:lnTo>
                    <a:pt x="493" y="1562"/>
                  </a:lnTo>
                  <a:lnTo>
                    <a:pt x="493" y="1504"/>
                  </a:lnTo>
                  <a:lnTo>
                    <a:pt x="423" y="1410"/>
                  </a:lnTo>
                  <a:lnTo>
                    <a:pt x="446" y="1354"/>
                  </a:lnTo>
                  <a:lnTo>
                    <a:pt x="416" y="1317"/>
                  </a:lnTo>
                  <a:lnTo>
                    <a:pt x="358" y="1315"/>
                  </a:lnTo>
                  <a:lnTo>
                    <a:pt x="318" y="1275"/>
                  </a:lnTo>
                  <a:lnTo>
                    <a:pt x="293" y="1284"/>
                  </a:lnTo>
                  <a:lnTo>
                    <a:pt x="277" y="1308"/>
                  </a:lnTo>
                  <a:lnTo>
                    <a:pt x="119" y="1315"/>
                  </a:lnTo>
                  <a:lnTo>
                    <a:pt x="56" y="1267"/>
                  </a:lnTo>
                  <a:lnTo>
                    <a:pt x="21" y="1190"/>
                  </a:lnTo>
                  <a:lnTo>
                    <a:pt x="0" y="1164"/>
                  </a:lnTo>
                  <a:lnTo>
                    <a:pt x="8" y="1105"/>
                  </a:lnTo>
                  <a:lnTo>
                    <a:pt x="0" y="1024"/>
                  </a:lnTo>
                  <a:lnTo>
                    <a:pt x="54" y="919"/>
                  </a:lnTo>
                  <a:lnTo>
                    <a:pt x="60" y="915"/>
                  </a:lnTo>
                  <a:lnTo>
                    <a:pt x="100" y="909"/>
                  </a:lnTo>
                  <a:lnTo>
                    <a:pt x="106" y="900"/>
                  </a:lnTo>
                  <a:lnTo>
                    <a:pt x="119" y="832"/>
                  </a:lnTo>
                  <a:lnTo>
                    <a:pt x="136" y="816"/>
                  </a:lnTo>
                  <a:lnTo>
                    <a:pt x="176" y="789"/>
                  </a:lnTo>
                  <a:lnTo>
                    <a:pt x="247" y="789"/>
                  </a:lnTo>
                  <a:lnTo>
                    <a:pt x="275" y="774"/>
                  </a:lnTo>
                  <a:lnTo>
                    <a:pt x="297" y="770"/>
                  </a:lnTo>
                  <a:lnTo>
                    <a:pt x="373" y="757"/>
                  </a:lnTo>
                  <a:lnTo>
                    <a:pt x="427" y="761"/>
                  </a:lnTo>
                  <a:lnTo>
                    <a:pt x="441" y="764"/>
                  </a:lnTo>
                  <a:lnTo>
                    <a:pt x="444" y="764"/>
                  </a:lnTo>
                  <a:lnTo>
                    <a:pt x="452" y="786"/>
                  </a:lnTo>
                  <a:lnTo>
                    <a:pt x="462" y="828"/>
                  </a:lnTo>
                  <a:lnTo>
                    <a:pt x="503" y="847"/>
                  </a:lnTo>
                  <a:lnTo>
                    <a:pt x="518" y="869"/>
                  </a:lnTo>
                  <a:lnTo>
                    <a:pt x="597" y="853"/>
                  </a:lnTo>
                  <a:lnTo>
                    <a:pt x="599" y="824"/>
                  </a:lnTo>
                  <a:lnTo>
                    <a:pt x="605" y="814"/>
                  </a:lnTo>
                  <a:lnTo>
                    <a:pt x="685" y="853"/>
                  </a:lnTo>
                  <a:lnTo>
                    <a:pt x="714" y="847"/>
                  </a:lnTo>
                  <a:lnTo>
                    <a:pt x="716" y="845"/>
                  </a:lnTo>
                  <a:lnTo>
                    <a:pt x="718" y="868"/>
                  </a:lnTo>
                  <a:lnTo>
                    <a:pt x="727" y="869"/>
                  </a:lnTo>
                  <a:lnTo>
                    <a:pt x="733" y="869"/>
                  </a:lnTo>
                  <a:lnTo>
                    <a:pt x="733" y="882"/>
                  </a:lnTo>
                  <a:lnTo>
                    <a:pt x="739" y="882"/>
                  </a:lnTo>
                  <a:lnTo>
                    <a:pt x="813" y="845"/>
                  </a:lnTo>
                  <a:lnTo>
                    <a:pt x="821" y="782"/>
                  </a:lnTo>
                  <a:lnTo>
                    <a:pt x="821" y="751"/>
                  </a:lnTo>
                  <a:lnTo>
                    <a:pt x="811" y="751"/>
                  </a:lnTo>
                  <a:lnTo>
                    <a:pt x="768" y="764"/>
                  </a:lnTo>
                  <a:lnTo>
                    <a:pt x="687" y="749"/>
                  </a:lnTo>
                  <a:lnTo>
                    <a:pt x="672" y="736"/>
                  </a:lnTo>
                  <a:lnTo>
                    <a:pt x="670" y="709"/>
                  </a:lnTo>
                  <a:lnTo>
                    <a:pt x="685" y="684"/>
                  </a:lnTo>
                  <a:lnTo>
                    <a:pt x="685" y="678"/>
                  </a:lnTo>
                  <a:lnTo>
                    <a:pt x="745" y="666"/>
                  </a:lnTo>
                  <a:lnTo>
                    <a:pt x="805" y="645"/>
                  </a:lnTo>
                  <a:lnTo>
                    <a:pt x="859" y="668"/>
                  </a:lnTo>
                  <a:lnTo>
                    <a:pt x="905" y="655"/>
                  </a:lnTo>
                  <a:lnTo>
                    <a:pt x="907" y="655"/>
                  </a:lnTo>
                  <a:lnTo>
                    <a:pt x="907" y="649"/>
                  </a:lnTo>
                  <a:lnTo>
                    <a:pt x="901" y="640"/>
                  </a:lnTo>
                  <a:lnTo>
                    <a:pt x="867" y="636"/>
                  </a:lnTo>
                  <a:lnTo>
                    <a:pt x="822" y="608"/>
                  </a:lnTo>
                  <a:lnTo>
                    <a:pt x="819" y="598"/>
                  </a:lnTo>
                  <a:lnTo>
                    <a:pt x="813" y="598"/>
                  </a:lnTo>
                  <a:lnTo>
                    <a:pt x="803" y="614"/>
                  </a:lnTo>
                  <a:lnTo>
                    <a:pt x="760" y="612"/>
                  </a:lnTo>
                  <a:lnTo>
                    <a:pt x="735" y="598"/>
                  </a:lnTo>
                  <a:lnTo>
                    <a:pt x="726" y="598"/>
                  </a:lnTo>
                  <a:lnTo>
                    <a:pt x="683" y="642"/>
                  </a:lnTo>
                  <a:lnTo>
                    <a:pt x="678" y="676"/>
                  </a:lnTo>
                  <a:lnTo>
                    <a:pt x="672" y="676"/>
                  </a:lnTo>
                  <a:lnTo>
                    <a:pt x="668" y="680"/>
                  </a:lnTo>
                  <a:lnTo>
                    <a:pt x="668" y="686"/>
                  </a:lnTo>
                  <a:lnTo>
                    <a:pt x="633" y="707"/>
                  </a:lnTo>
                  <a:lnTo>
                    <a:pt x="630" y="711"/>
                  </a:lnTo>
                  <a:lnTo>
                    <a:pt x="630" y="757"/>
                  </a:lnTo>
                  <a:lnTo>
                    <a:pt x="605" y="757"/>
                  </a:lnTo>
                  <a:lnTo>
                    <a:pt x="605" y="732"/>
                  </a:lnTo>
                  <a:lnTo>
                    <a:pt x="557" y="668"/>
                  </a:lnTo>
                  <a:lnTo>
                    <a:pt x="503" y="638"/>
                  </a:lnTo>
                  <a:lnTo>
                    <a:pt x="470" y="638"/>
                  </a:lnTo>
                  <a:lnTo>
                    <a:pt x="468" y="640"/>
                  </a:lnTo>
                  <a:lnTo>
                    <a:pt x="468" y="643"/>
                  </a:lnTo>
                  <a:lnTo>
                    <a:pt x="555" y="691"/>
                  </a:lnTo>
                  <a:lnTo>
                    <a:pt x="555" y="699"/>
                  </a:lnTo>
                  <a:lnTo>
                    <a:pt x="545" y="714"/>
                  </a:lnTo>
                  <a:lnTo>
                    <a:pt x="518" y="747"/>
                  </a:lnTo>
                  <a:lnTo>
                    <a:pt x="516" y="709"/>
                  </a:lnTo>
                  <a:lnTo>
                    <a:pt x="460" y="676"/>
                  </a:lnTo>
                  <a:lnTo>
                    <a:pt x="452" y="676"/>
                  </a:lnTo>
                  <a:lnTo>
                    <a:pt x="408" y="638"/>
                  </a:lnTo>
                  <a:lnTo>
                    <a:pt x="373" y="640"/>
                  </a:lnTo>
                  <a:lnTo>
                    <a:pt x="360" y="645"/>
                  </a:lnTo>
                  <a:lnTo>
                    <a:pt x="295" y="645"/>
                  </a:lnTo>
                  <a:lnTo>
                    <a:pt x="270" y="726"/>
                  </a:lnTo>
                  <a:lnTo>
                    <a:pt x="270" y="734"/>
                  </a:lnTo>
                  <a:lnTo>
                    <a:pt x="224" y="764"/>
                  </a:lnTo>
                  <a:lnTo>
                    <a:pt x="144" y="764"/>
                  </a:lnTo>
                  <a:lnTo>
                    <a:pt x="119" y="724"/>
                  </a:lnTo>
                  <a:lnTo>
                    <a:pt x="144" y="676"/>
                  </a:lnTo>
                  <a:lnTo>
                    <a:pt x="144" y="645"/>
                  </a:lnTo>
                  <a:lnTo>
                    <a:pt x="158" y="630"/>
                  </a:lnTo>
                  <a:lnTo>
                    <a:pt x="208" y="632"/>
                  </a:lnTo>
                  <a:lnTo>
                    <a:pt x="245" y="645"/>
                  </a:lnTo>
                  <a:lnTo>
                    <a:pt x="247" y="598"/>
                  </a:lnTo>
                  <a:lnTo>
                    <a:pt x="208" y="560"/>
                  </a:lnTo>
                  <a:lnTo>
                    <a:pt x="218" y="552"/>
                  </a:lnTo>
                  <a:lnTo>
                    <a:pt x="274" y="533"/>
                  </a:lnTo>
                  <a:lnTo>
                    <a:pt x="306" y="512"/>
                  </a:lnTo>
                  <a:lnTo>
                    <a:pt x="375" y="472"/>
                  </a:lnTo>
                  <a:lnTo>
                    <a:pt x="406" y="447"/>
                  </a:lnTo>
                  <a:lnTo>
                    <a:pt x="406" y="406"/>
                  </a:lnTo>
                  <a:lnTo>
                    <a:pt x="414" y="399"/>
                  </a:lnTo>
                  <a:lnTo>
                    <a:pt x="416" y="399"/>
                  </a:lnTo>
                  <a:lnTo>
                    <a:pt x="421" y="405"/>
                  </a:lnTo>
                  <a:lnTo>
                    <a:pt x="421" y="445"/>
                  </a:lnTo>
                  <a:lnTo>
                    <a:pt x="499" y="477"/>
                  </a:lnTo>
                  <a:lnTo>
                    <a:pt x="518" y="468"/>
                  </a:lnTo>
                  <a:lnTo>
                    <a:pt x="572" y="431"/>
                  </a:lnTo>
                  <a:lnTo>
                    <a:pt x="574" y="412"/>
                  </a:lnTo>
                  <a:lnTo>
                    <a:pt x="574" y="406"/>
                  </a:lnTo>
                  <a:lnTo>
                    <a:pt x="603" y="399"/>
                  </a:lnTo>
                  <a:lnTo>
                    <a:pt x="610" y="389"/>
                  </a:lnTo>
                  <a:lnTo>
                    <a:pt x="620" y="369"/>
                  </a:lnTo>
                  <a:lnTo>
                    <a:pt x="633" y="363"/>
                  </a:lnTo>
                  <a:lnTo>
                    <a:pt x="603" y="363"/>
                  </a:lnTo>
                  <a:lnTo>
                    <a:pt x="585" y="367"/>
                  </a:lnTo>
                  <a:lnTo>
                    <a:pt x="582" y="367"/>
                  </a:lnTo>
                  <a:lnTo>
                    <a:pt x="551" y="321"/>
                  </a:lnTo>
                  <a:lnTo>
                    <a:pt x="584" y="290"/>
                  </a:lnTo>
                  <a:lnTo>
                    <a:pt x="589" y="287"/>
                  </a:lnTo>
                  <a:lnTo>
                    <a:pt x="597" y="279"/>
                  </a:lnTo>
                  <a:lnTo>
                    <a:pt x="582" y="271"/>
                  </a:lnTo>
                  <a:lnTo>
                    <a:pt x="511" y="319"/>
                  </a:lnTo>
                  <a:lnTo>
                    <a:pt x="534" y="367"/>
                  </a:lnTo>
                  <a:lnTo>
                    <a:pt x="516" y="376"/>
                  </a:lnTo>
                  <a:lnTo>
                    <a:pt x="516" y="391"/>
                  </a:lnTo>
                  <a:lnTo>
                    <a:pt x="503" y="397"/>
                  </a:lnTo>
                  <a:lnTo>
                    <a:pt x="503" y="408"/>
                  </a:lnTo>
                  <a:lnTo>
                    <a:pt x="509" y="424"/>
                  </a:lnTo>
                  <a:lnTo>
                    <a:pt x="509" y="429"/>
                  </a:lnTo>
                  <a:lnTo>
                    <a:pt x="470" y="429"/>
                  </a:lnTo>
                  <a:lnTo>
                    <a:pt x="462" y="399"/>
                  </a:lnTo>
                  <a:lnTo>
                    <a:pt x="421" y="374"/>
                  </a:lnTo>
                  <a:lnTo>
                    <a:pt x="375" y="399"/>
                  </a:lnTo>
                  <a:lnTo>
                    <a:pt x="358" y="367"/>
                  </a:lnTo>
                  <a:lnTo>
                    <a:pt x="366" y="315"/>
                  </a:lnTo>
                  <a:lnTo>
                    <a:pt x="366" y="311"/>
                  </a:lnTo>
                  <a:lnTo>
                    <a:pt x="454" y="279"/>
                  </a:lnTo>
                  <a:lnTo>
                    <a:pt x="514" y="194"/>
                  </a:lnTo>
                  <a:lnTo>
                    <a:pt x="543" y="179"/>
                  </a:lnTo>
                  <a:lnTo>
                    <a:pt x="605" y="152"/>
                  </a:lnTo>
                  <a:lnTo>
                    <a:pt x="643" y="166"/>
                  </a:lnTo>
                  <a:lnTo>
                    <a:pt x="647" y="191"/>
                  </a:lnTo>
                  <a:lnTo>
                    <a:pt x="745" y="192"/>
                  </a:lnTo>
                  <a:lnTo>
                    <a:pt x="773" y="200"/>
                  </a:lnTo>
                  <a:lnTo>
                    <a:pt x="803" y="237"/>
                  </a:lnTo>
                  <a:lnTo>
                    <a:pt x="803" y="239"/>
                  </a:lnTo>
                  <a:lnTo>
                    <a:pt x="756" y="246"/>
                  </a:lnTo>
                  <a:lnTo>
                    <a:pt x="720" y="246"/>
                  </a:lnTo>
                  <a:lnTo>
                    <a:pt x="720" y="252"/>
                  </a:lnTo>
                  <a:lnTo>
                    <a:pt x="733" y="279"/>
                  </a:lnTo>
                  <a:lnTo>
                    <a:pt x="760" y="271"/>
                  </a:lnTo>
                  <a:lnTo>
                    <a:pt x="799" y="279"/>
                  </a:lnTo>
                  <a:lnTo>
                    <a:pt x="803" y="279"/>
                  </a:lnTo>
                  <a:lnTo>
                    <a:pt x="805" y="246"/>
                  </a:lnTo>
                  <a:lnTo>
                    <a:pt x="957" y="189"/>
                  </a:lnTo>
                  <a:lnTo>
                    <a:pt x="1005" y="175"/>
                  </a:lnTo>
                  <a:lnTo>
                    <a:pt x="1020" y="160"/>
                  </a:lnTo>
                  <a:lnTo>
                    <a:pt x="1080" y="189"/>
                  </a:lnTo>
                  <a:lnTo>
                    <a:pt x="1081" y="191"/>
                  </a:lnTo>
                  <a:lnTo>
                    <a:pt x="1081" y="183"/>
                  </a:lnTo>
                  <a:lnTo>
                    <a:pt x="1068" y="150"/>
                  </a:lnTo>
                  <a:lnTo>
                    <a:pt x="1068" y="113"/>
                  </a:lnTo>
                  <a:lnTo>
                    <a:pt x="1100" y="113"/>
                  </a:lnTo>
                  <a:lnTo>
                    <a:pt x="1125" y="152"/>
                  </a:lnTo>
                  <a:lnTo>
                    <a:pt x="1148" y="168"/>
                  </a:lnTo>
                  <a:lnTo>
                    <a:pt x="1161" y="210"/>
                  </a:lnTo>
                  <a:lnTo>
                    <a:pt x="1161" y="212"/>
                  </a:lnTo>
                  <a:lnTo>
                    <a:pt x="1163" y="214"/>
                  </a:lnTo>
                  <a:lnTo>
                    <a:pt x="1179" y="177"/>
                  </a:lnTo>
                  <a:lnTo>
                    <a:pt x="1179" y="173"/>
                  </a:lnTo>
                  <a:lnTo>
                    <a:pt x="1131" y="125"/>
                  </a:lnTo>
                  <a:lnTo>
                    <a:pt x="1131" y="113"/>
                  </a:lnTo>
                  <a:lnTo>
                    <a:pt x="1163" y="113"/>
                  </a:lnTo>
                  <a:lnTo>
                    <a:pt x="1163" y="124"/>
                  </a:lnTo>
                  <a:lnTo>
                    <a:pt x="1165" y="125"/>
                  </a:lnTo>
                  <a:lnTo>
                    <a:pt x="1179" y="113"/>
                  </a:lnTo>
                  <a:lnTo>
                    <a:pt x="1179" y="73"/>
                  </a:lnTo>
                  <a:lnTo>
                    <a:pt x="1221" y="73"/>
                  </a:lnTo>
                  <a:lnTo>
                    <a:pt x="1261" y="48"/>
                  </a:lnTo>
                  <a:lnTo>
                    <a:pt x="1338" y="32"/>
                  </a:lnTo>
                  <a:lnTo>
                    <a:pt x="1342" y="7"/>
                  </a:lnTo>
                  <a:lnTo>
                    <a:pt x="1365" y="0"/>
                  </a:lnTo>
                  <a:lnTo>
                    <a:pt x="1384" y="7"/>
                  </a:lnTo>
                  <a:lnTo>
                    <a:pt x="1483" y="17"/>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 name="Freeform 7"/>
            <p:cNvSpPr>
              <a:spLocks/>
            </p:cNvSpPr>
            <p:nvPr/>
          </p:nvSpPr>
          <p:spPr bwMode="auto">
            <a:xfrm>
              <a:off x="1310" y="1514"/>
              <a:ext cx="87" cy="41"/>
            </a:xfrm>
            <a:custGeom>
              <a:avLst/>
              <a:gdLst>
                <a:gd name="T0" fmla="*/ 86 w 87"/>
                <a:gd name="T1" fmla="*/ 1 h 41"/>
                <a:gd name="T2" fmla="*/ 86 w 87"/>
                <a:gd name="T3" fmla="*/ 21 h 41"/>
                <a:gd name="T4" fmla="*/ 16 w 87"/>
                <a:gd name="T5" fmla="*/ 40 h 41"/>
                <a:gd name="T6" fmla="*/ 0 w 87"/>
                <a:gd name="T7" fmla="*/ 21 h 41"/>
                <a:gd name="T8" fmla="*/ 21 w 87"/>
                <a:gd name="T9" fmla="*/ 0 h 41"/>
                <a:gd name="T10" fmla="*/ 40 w 87"/>
                <a:gd name="T11" fmla="*/ 6 h 41"/>
                <a:gd name="T12" fmla="*/ 86 w 87"/>
                <a:gd name="T13" fmla="*/ 1 h 41"/>
              </a:gdLst>
              <a:ahLst/>
              <a:cxnLst>
                <a:cxn ang="0">
                  <a:pos x="T0" y="T1"/>
                </a:cxn>
                <a:cxn ang="0">
                  <a:pos x="T2" y="T3"/>
                </a:cxn>
                <a:cxn ang="0">
                  <a:pos x="T4" y="T5"/>
                </a:cxn>
                <a:cxn ang="0">
                  <a:pos x="T6" y="T7"/>
                </a:cxn>
                <a:cxn ang="0">
                  <a:pos x="T8" y="T9"/>
                </a:cxn>
                <a:cxn ang="0">
                  <a:pos x="T10" y="T11"/>
                </a:cxn>
                <a:cxn ang="0">
                  <a:pos x="T12" y="T13"/>
                </a:cxn>
              </a:cxnLst>
              <a:rect l="0" t="0" r="r" b="b"/>
              <a:pathLst>
                <a:path w="87" h="41">
                  <a:moveTo>
                    <a:pt x="86" y="1"/>
                  </a:moveTo>
                  <a:lnTo>
                    <a:pt x="86" y="21"/>
                  </a:lnTo>
                  <a:lnTo>
                    <a:pt x="16" y="40"/>
                  </a:lnTo>
                  <a:lnTo>
                    <a:pt x="0" y="21"/>
                  </a:lnTo>
                  <a:lnTo>
                    <a:pt x="21" y="0"/>
                  </a:lnTo>
                  <a:lnTo>
                    <a:pt x="40" y="6"/>
                  </a:lnTo>
                  <a:lnTo>
                    <a:pt x="86" y="1"/>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Freeform 8"/>
            <p:cNvSpPr>
              <a:spLocks/>
            </p:cNvSpPr>
            <p:nvPr/>
          </p:nvSpPr>
          <p:spPr bwMode="auto">
            <a:xfrm>
              <a:off x="1462" y="1514"/>
              <a:ext cx="39" cy="25"/>
            </a:xfrm>
            <a:custGeom>
              <a:avLst/>
              <a:gdLst>
                <a:gd name="T0" fmla="*/ 14 w 39"/>
                <a:gd name="T1" fmla="*/ 21 h 25"/>
                <a:gd name="T2" fmla="*/ 6 w 39"/>
                <a:gd name="T3" fmla="*/ 24 h 25"/>
                <a:gd name="T4" fmla="*/ 0 w 39"/>
                <a:gd name="T5" fmla="*/ 0 h 25"/>
                <a:gd name="T6" fmla="*/ 38 w 39"/>
                <a:gd name="T7" fmla="*/ 0 h 25"/>
                <a:gd name="T8" fmla="*/ 14 w 39"/>
                <a:gd name="T9" fmla="*/ 21 h 25"/>
              </a:gdLst>
              <a:ahLst/>
              <a:cxnLst>
                <a:cxn ang="0">
                  <a:pos x="T0" y="T1"/>
                </a:cxn>
                <a:cxn ang="0">
                  <a:pos x="T2" y="T3"/>
                </a:cxn>
                <a:cxn ang="0">
                  <a:pos x="T4" y="T5"/>
                </a:cxn>
                <a:cxn ang="0">
                  <a:pos x="T6" y="T7"/>
                </a:cxn>
                <a:cxn ang="0">
                  <a:pos x="T8" y="T9"/>
                </a:cxn>
              </a:cxnLst>
              <a:rect l="0" t="0" r="r" b="b"/>
              <a:pathLst>
                <a:path w="39" h="25">
                  <a:moveTo>
                    <a:pt x="14" y="21"/>
                  </a:moveTo>
                  <a:lnTo>
                    <a:pt x="6" y="24"/>
                  </a:lnTo>
                  <a:lnTo>
                    <a:pt x="0" y="0"/>
                  </a:lnTo>
                  <a:lnTo>
                    <a:pt x="38" y="0"/>
                  </a:lnTo>
                  <a:lnTo>
                    <a:pt x="14" y="21"/>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 name="Freeform 9"/>
            <p:cNvSpPr>
              <a:spLocks/>
            </p:cNvSpPr>
            <p:nvPr/>
          </p:nvSpPr>
          <p:spPr bwMode="auto">
            <a:xfrm>
              <a:off x="1517" y="1514"/>
              <a:ext cx="137" cy="41"/>
            </a:xfrm>
            <a:custGeom>
              <a:avLst/>
              <a:gdLst>
                <a:gd name="T0" fmla="*/ 47 w 137"/>
                <a:gd name="T1" fmla="*/ 21 h 41"/>
                <a:gd name="T2" fmla="*/ 136 w 137"/>
                <a:gd name="T3" fmla="*/ 21 h 41"/>
                <a:gd name="T4" fmla="*/ 122 w 137"/>
                <a:gd name="T5" fmla="*/ 38 h 41"/>
                <a:gd name="T6" fmla="*/ 15 w 137"/>
                <a:gd name="T7" fmla="*/ 40 h 41"/>
                <a:gd name="T8" fmla="*/ 0 w 137"/>
                <a:gd name="T9" fmla="*/ 19 h 41"/>
                <a:gd name="T10" fmla="*/ 17 w 137"/>
                <a:gd name="T11" fmla="*/ 0 h 41"/>
                <a:gd name="T12" fmla="*/ 44 w 137"/>
                <a:gd name="T13" fmla="*/ 0 h 41"/>
                <a:gd name="T14" fmla="*/ 47 w 137"/>
                <a:gd name="T15" fmla="*/ 2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41">
                  <a:moveTo>
                    <a:pt x="47" y="21"/>
                  </a:moveTo>
                  <a:lnTo>
                    <a:pt x="136" y="21"/>
                  </a:lnTo>
                  <a:lnTo>
                    <a:pt x="122" y="38"/>
                  </a:lnTo>
                  <a:lnTo>
                    <a:pt x="15" y="40"/>
                  </a:lnTo>
                  <a:lnTo>
                    <a:pt x="0" y="19"/>
                  </a:lnTo>
                  <a:lnTo>
                    <a:pt x="17" y="0"/>
                  </a:lnTo>
                  <a:lnTo>
                    <a:pt x="44" y="0"/>
                  </a:lnTo>
                  <a:lnTo>
                    <a:pt x="47" y="21"/>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Freeform 10"/>
            <p:cNvSpPr>
              <a:spLocks/>
            </p:cNvSpPr>
            <p:nvPr/>
          </p:nvSpPr>
          <p:spPr bwMode="auto">
            <a:xfrm>
              <a:off x="1158" y="1539"/>
              <a:ext cx="120" cy="48"/>
            </a:xfrm>
            <a:custGeom>
              <a:avLst/>
              <a:gdLst>
                <a:gd name="T0" fmla="*/ 119 w 120"/>
                <a:gd name="T1" fmla="*/ 20 h 48"/>
                <a:gd name="T2" fmla="*/ 29 w 120"/>
                <a:gd name="T3" fmla="*/ 47 h 48"/>
                <a:gd name="T4" fmla="*/ 2 w 120"/>
                <a:gd name="T5" fmla="*/ 34 h 48"/>
                <a:gd name="T6" fmla="*/ 0 w 120"/>
                <a:gd name="T7" fmla="*/ 34 h 48"/>
                <a:gd name="T8" fmla="*/ 72 w 120"/>
                <a:gd name="T9" fmla="*/ 0 h 48"/>
                <a:gd name="T10" fmla="*/ 119 w 120"/>
                <a:gd name="T11" fmla="*/ 0 h 48"/>
                <a:gd name="T12" fmla="*/ 119 w 120"/>
                <a:gd name="T13" fmla="*/ 20 h 48"/>
              </a:gdLst>
              <a:ahLst/>
              <a:cxnLst>
                <a:cxn ang="0">
                  <a:pos x="T0" y="T1"/>
                </a:cxn>
                <a:cxn ang="0">
                  <a:pos x="T2" y="T3"/>
                </a:cxn>
                <a:cxn ang="0">
                  <a:pos x="T4" y="T5"/>
                </a:cxn>
                <a:cxn ang="0">
                  <a:pos x="T6" y="T7"/>
                </a:cxn>
                <a:cxn ang="0">
                  <a:pos x="T8" y="T9"/>
                </a:cxn>
                <a:cxn ang="0">
                  <a:pos x="T10" y="T11"/>
                </a:cxn>
                <a:cxn ang="0">
                  <a:pos x="T12" y="T13"/>
                </a:cxn>
              </a:cxnLst>
              <a:rect l="0" t="0" r="r" b="b"/>
              <a:pathLst>
                <a:path w="120" h="48">
                  <a:moveTo>
                    <a:pt x="119" y="20"/>
                  </a:moveTo>
                  <a:lnTo>
                    <a:pt x="29" y="47"/>
                  </a:lnTo>
                  <a:lnTo>
                    <a:pt x="2" y="34"/>
                  </a:lnTo>
                  <a:lnTo>
                    <a:pt x="0" y="34"/>
                  </a:lnTo>
                  <a:lnTo>
                    <a:pt x="72" y="0"/>
                  </a:lnTo>
                  <a:lnTo>
                    <a:pt x="119" y="0"/>
                  </a:lnTo>
                  <a:lnTo>
                    <a:pt x="119" y="20"/>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 name="Freeform 11"/>
            <p:cNvSpPr>
              <a:spLocks/>
            </p:cNvSpPr>
            <p:nvPr/>
          </p:nvSpPr>
          <p:spPr bwMode="auto">
            <a:xfrm>
              <a:off x="1358" y="1546"/>
              <a:ext cx="97" cy="49"/>
            </a:xfrm>
            <a:custGeom>
              <a:avLst/>
              <a:gdLst>
                <a:gd name="T0" fmla="*/ 67 w 97"/>
                <a:gd name="T1" fmla="*/ 41 h 49"/>
                <a:gd name="T2" fmla="*/ 27 w 97"/>
                <a:gd name="T3" fmla="*/ 46 h 49"/>
                <a:gd name="T4" fmla="*/ 16 w 97"/>
                <a:gd name="T5" fmla="*/ 48 h 49"/>
                <a:gd name="T6" fmla="*/ 0 w 97"/>
                <a:gd name="T7" fmla="*/ 28 h 49"/>
                <a:gd name="T8" fmla="*/ 73 w 97"/>
                <a:gd name="T9" fmla="*/ 0 h 49"/>
                <a:gd name="T10" fmla="*/ 96 w 97"/>
                <a:gd name="T11" fmla="*/ 27 h 49"/>
                <a:gd name="T12" fmla="*/ 67 w 97"/>
                <a:gd name="T13" fmla="*/ 41 h 49"/>
              </a:gdLst>
              <a:ahLst/>
              <a:cxnLst>
                <a:cxn ang="0">
                  <a:pos x="T0" y="T1"/>
                </a:cxn>
                <a:cxn ang="0">
                  <a:pos x="T2" y="T3"/>
                </a:cxn>
                <a:cxn ang="0">
                  <a:pos x="T4" y="T5"/>
                </a:cxn>
                <a:cxn ang="0">
                  <a:pos x="T6" y="T7"/>
                </a:cxn>
                <a:cxn ang="0">
                  <a:pos x="T8" y="T9"/>
                </a:cxn>
                <a:cxn ang="0">
                  <a:pos x="T10" y="T11"/>
                </a:cxn>
                <a:cxn ang="0">
                  <a:pos x="T12" y="T13"/>
                </a:cxn>
              </a:cxnLst>
              <a:rect l="0" t="0" r="r" b="b"/>
              <a:pathLst>
                <a:path w="97" h="49">
                  <a:moveTo>
                    <a:pt x="67" y="41"/>
                  </a:moveTo>
                  <a:lnTo>
                    <a:pt x="27" y="46"/>
                  </a:lnTo>
                  <a:lnTo>
                    <a:pt x="16" y="48"/>
                  </a:lnTo>
                  <a:lnTo>
                    <a:pt x="0" y="28"/>
                  </a:lnTo>
                  <a:lnTo>
                    <a:pt x="73" y="0"/>
                  </a:lnTo>
                  <a:lnTo>
                    <a:pt x="96" y="27"/>
                  </a:lnTo>
                  <a:lnTo>
                    <a:pt x="67" y="41"/>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 name="Freeform 12"/>
            <p:cNvSpPr>
              <a:spLocks/>
            </p:cNvSpPr>
            <p:nvPr/>
          </p:nvSpPr>
          <p:spPr bwMode="auto">
            <a:xfrm>
              <a:off x="416" y="1562"/>
              <a:ext cx="1453" cy="2306"/>
            </a:xfrm>
            <a:custGeom>
              <a:avLst/>
              <a:gdLst>
                <a:gd name="T0" fmla="*/ 815 w 1453"/>
                <a:gd name="T1" fmla="*/ 80 h 2306"/>
                <a:gd name="T2" fmla="*/ 904 w 1453"/>
                <a:gd name="T3" fmla="*/ 105 h 2306"/>
                <a:gd name="T4" fmla="*/ 1309 w 1453"/>
                <a:gd name="T5" fmla="*/ 138 h 2306"/>
                <a:gd name="T6" fmla="*/ 1111 w 1453"/>
                <a:gd name="T7" fmla="*/ 158 h 2306"/>
                <a:gd name="T8" fmla="*/ 1143 w 1453"/>
                <a:gd name="T9" fmla="*/ 80 h 2306"/>
                <a:gd name="T10" fmla="*/ 1030 w 1453"/>
                <a:gd name="T11" fmla="*/ 138 h 2306"/>
                <a:gd name="T12" fmla="*/ 1040 w 1453"/>
                <a:gd name="T13" fmla="*/ 152 h 2306"/>
                <a:gd name="T14" fmla="*/ 962 w 1453"/>
                <a:gd name="T15" fmla="*/ 183 h 2306"/>
                <a:gd name="T16" fmla="*/ 841 w 1453"/>
                <a:gd name="T17" fmla="*/ 296 h 2306"/>
                <a:gd name="T18" fmla="*/ 904 w 1453"/>
                <a:gd name="T19" fmla="*/ 381 h 2306"/>
                <a:gd name="T20" fmla="*/ 970 w 1453"/>
                <a:gd name="T21" fmla="*/ 331 h 2306"/>
                <a:gd name="T22" fmla="*/ 1055 w 1453"/>
                <a:gd name="T23" fmla="*/ 231 h 2306"/>
                <a:gd name="T24" fmla="*/ 1145 w 1453"/>
                <a:gd name="T25" fmla="*/ 267 h 2306"/>
                <a:gd name="T26" fmla="*/ 1215 w 1453"/>
                <a:gd name="T27" fmla="*/ 263 h 2306"/>
                <a:gd name="T28" fmla="*/ 1178 w 1453"/>
                <a:gd name="T29" fmla="*/ 430 h 2306"/>
                <a:gd name="T30" fmla="*/ 1111 w 1453"/>
                <a:gd name="T31" fmla="*/ 454 h 2306"/>
                <a:gd name="T32" fmla="*/ 1151 w 1453"/>
                <a:gd name="T33" fmla="*/ 479 h 2306"/>
                <a:gd name="T34" fmla="*/ 1055 w 1453"/>
                <a:gd name="T35" fmla="*/ 541 h 2306"/>
                <a:gd name="T36" fmla="*/ 1001 w 1453"/>
                <a:gd name="T37" fmla="*/ 541 h 2306"/>
                <a:gd name="T38" fmla="*/ 918 w 1453"/>
                <a:gd name="T39" fmla="*/ 618 h 2306"/>
                <a:gd name="T40" fmla="*/ 872 w 1453"/>
                <a:gd name="T41" fmla="*/ 662 h 2306"/>
                <a:gd name="T42" fmla="*/ 738 w 1453"/>
                <a:gd name="T43" fmla="*/ 803 h 2306"/>
                <a:gd name="T44" fmla="*/ 706 w 1453"/>
                <a:gd name="T45" fmla="*/ 791 h 2306"/>
                <a:gd name="T46" fmla="*/ 619 w 1453"/>
                <a:gd name="T47" fmla="*/ 812 h 2306"/>
                <a:gd name="T48" fmla="*/ 422 w 1453"/>
                <a:gd name="T49" fmla="*/ 949 h 2306"/>
                <a:gd name="T50" fmla="*/ 538 w 1453"/>
                <a:gd name="T51" fmla="*/ 943 h 2306"/>
                <a:gd name="T52" fmla="*/ 601 w 1453"/>
                <a:gd name="T53" fmla="*/ 974 h 2306"/>
                <a:gd name="T54" fmla="*/ 561 w 1453"/>
                <a:gd name="T55" fmla="*/ 1026 h 2306"/>
                <a:gd name="T56" fmla="*/ 664 w 1453"/>
                <a:gd name="T57" fmla="*/ 1170 h 2306"/>
                <a:gd name="T58" fmla="*/ 737 w 1453"/>
                <a:gd name="T59" fmla="*/ 1172 h 2306"/>
                <a:gd name="T60" fmla="*/ 998 w 1453"/>
                <a:gd name="T61" fmla="*/ 1132 h 2306"/>
                <a:gd name="T62" fmla="*/ 1166 w 1453"/>
                <a:gd name="T63" fmla="*/ 1228 h 2306"/>
                <a:gd name="T64" fmla="*/ 1217 w 1453"/>
                <a:gd name="T65" fmla="*/ 1332 h 2306"/>
                <a:gd name="T66" fmla="*/ 1397 w 1453"/>
                <a:gd name="T67" fmla="*/ 1555 h 2306"/>
                <a:gd name="T68" fmla="*/ 1269 w 1453"/>
                <a:gd name="T69" fmla="*/ 1821 h 2306"/>
                <a:gd name="T70" fmla="*/ 1168 w 1453"/>
                <a:gd name="T71" fmla="*/ 1939 h 2306"/>
                <a:gd name="T72" fmla="*/ 1143 w 1453"/>
                <a:gd name="T73" fmla="*/ 2146 h 2306"/>
                <a:gd name="T74" fmla="*/ 1246 w 1453"/>
                <a:gd name="T75" fmla="*/ 2287 h 2306"/>
                <a:gd name="T76" fmla="*/ 999 w 1453"/>
                <a:gd name="T77" fmla="*/ 2096 h 2306"/>
                <a:gd name="T78" fmla="*/ 666 w 1453"/>
                <a:gd name="T79" fmla="*/ 1427 h 2306"/>
                <a:gd name="T80" fmla="*/ 746 w 1453"/>
                <a:gd name="T81" fmla="*/ 1259 h 2306"/>
                <a:gd name="T82" fmla="*/ 671 w 1453"/>
                <a:gd name="T83" fmla="*/ 1188 h 2306"/>
                <a:gd name="T84" fmla="*/ 332 w 1453"/>
                <a:gd name="T85" fmla="*/ 989 h 2306"/>
                <a:gd name="T86" fmla="*/ 307 w 1453"/>
                <a:gd name="T87" fmla="*/ 943 h 2306"/>
                <a:gd name="T88" fmla="*/ 242 w 1453"/>
                <a:gd name="T89" fmla="*/ 749 h 2306"/>
                <a:gd name="T90" fmla="*/ 252 w 1453"/>
                <a:gd name="T91" fmla="*/ 897 h 2306"/>
                <a:gd name="T92" fmla="*/ 206 w 1453"/>
                <a:gd name="T93" fmla="*/ 803 h 2306"/>
                <a:gd name="T94" fmla="*/ 196 w 1453"/>
                <a:gd name="T95" fmla="*/ 558 h 2306"/>
                <a:gd name="T96" fmla="*/ 307 w 1453"/>
                <a:gd name="T97" fmla="*/ 430 h 2306"/>
                <a:gd name="T98" fmla="*/ 330 w 1453"/>
                <a:gd name="T99" fmla="*/ 382 h 2306"/>
                <a:gd name="T100" fmla="*/ 202 w 1453"/>
                <a:gd name="T101" fmla="*/ 191 h 2306"/>
                <a:gd name="T102" fmla="*/ 30 w 1453"/>
                <a:gd name="T103" fmla="*/ 231 h 2306"/>
                <a:gd name="T104" fmla="*/ 95 w 1453"/>
                <a:gd name="T105" fmla="*/ 136 h 2306"/>
                <a:gd name="T106" fmla="*/ 185 w 1453"/>
                <a:gd name="T107" fmla="*/ 90 h 2306"/>
                <a:gd name="T108" fmla="*/ 250 w 1453"/>
                <a:gd name="T109" fmla="*/ 57 h 2306"/>
                <a:gd name="T110" fmla="*/ 451 w 1453"/>
                <a:gd name="T111" fmla="*/ 1 h 2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53" h="2306">
                  <a:moveTo>
                    <a:pt x="540" y="32"/>
                  </a:moveTo>
                  <a:lnTo>
                    <a:pt x="671" y="34"/>
                  </a:lnTo>
                  <a:lnTo>
                    <a:pt x="754" y="65"/>
                  </a:lnTo>
                  <a:lnTo>
                    <a:pt x="769" y="80"/>
                  </a:lnTo>
                  <a:lnTo>
                    <a:pt x="815" y="80"/>
                  </a:lnTo>
                  <a:lnTo>
                    <a:pt x="817" y="78"/>
                  </a:lnTo>
                  <a:lnTo>
                    <a:pt x="817" y="73"/>
                  </a:lnTo>
                  <a:lnTo>
                    <a:pt x="864" y="73"/>
                  </a:lnTo>
                  <a:lnTo>
                    <a:pt x="901" y="101"/>
                  </a:lnTo>
                  <a:lnTo>
                    <a:pt x="904" y="105"/>
                  </a:lnTo>
                  <a:lnTo>
                    <a:pt x="1055" y="17"/>
                  </a:lnTo>
                  <a:lnTo>
                    <a:pt x="1223" y="17"/>
                  </a:lnTo>
                  <a:lnTo>
                    <a:pt x="1302" y="73"/>
                  </a:lnTo>
                  <a:lnTo>
                    <a:pt x="1309" y="130"/>
                  </a:lnTo>
                  <a:lnTo>
                    <a:pt x="1309" y="138"/>
                  </a:lnTo>
                  <a:lnTo>
                    <a:pt x="1219" y="219"/>
                  </a:lnTo>
                  <a:lnTo>
                    <a:pt x="1215" y="223"/>
                  </a:lnTo>
                  <a:lnTo>
                    <a:pt x="1163" y="181"/>
                  </a:lnTo>
                  <a:lnTo>
                    <a:pt x="1113" y="160"/>
                  </a:lnTo>
                  <a:lnTo>
                    <a:pt x="1111" y="158"/>
                  </a:lnTo>
                  <a:lnTo>
                    <a:pt x="1111" y="152"/>
                  </a:lnTo>
                  <a:lnTo>
                    <a:pt x="1166" y="152"/>
                  </a:lnTo>
                  <a:lnTo>
                    <a:pt x="1213" y="105"/>
                  </a:lnTo>
                  <a:lnTo>
                    <a:pt x="1174" y="73"/>
                  </a:lnTo>
                  <a:lnTo>
                    <a:pt x="1143" y="80"/>
                  </a:lnTo>
                  <a:lnTo>
                    <a:pt x="1143" y="69"/>
                  </a:lnTo>
                  <a:lnTo>
                    <a:pt x="1142" y="67"/>
                  </a:lnTo>
                  <a:lnTo>
                    <a:pt x="1122" y="92"/>
                  </a:lnTo>
                  <a:lnTo>
                    <a:pt x="1095" y="136"/>
                  </a:lnTo>
                  <a:lnTo>
                    <a:pt x="1030" y="138"/>
                  </a:lnTo>
                  <a:lnTo>
                    <a:pt x="1007" y="144"/>
                  </a:lnTo>
                  <a:lnTo>
                    <a:pt x="1007" y="158"/>
                  </a:lnTo>
                  <a:lnTo>
                    <a:pt x="1017" y="158"/>
                  </a:lnTo>
                  <a:lnTo>
                    <a:pt x="1034" y="152"/>
                  </a:lnTo>
                  <a:lnTo>
                    <a:pt x="1040" y="152"/>
                  </a:lnTo>
                  <a:lnTo>
                    <a:pt x="1055" y="181"/>
                  </a:lnTo>
                  <a:lnTo>
                    <a:pt x="1046" y="189"/>
                  </a:lnTo>
                  <a:lnTo>
                    <a:pt x="1034" y="189"/>
                  </a:lnTo>
                  <a:lnTo>
                    <a:pt x="1009" y="175"/>
                  </a:lnTo>
                  <a:lnTo>
                    <a:pt x="962" y="183"/>
                  </a:lnTo>
                  <a:lnTo>
                    <a:pt x="864" y="223"/>
                  </a:lnTo>
                  <a:lnTo>
                    <a:pt x="826" y="262"/>
                  </a:lnTo>
                  <a:lnTo>
                    <a:pt x="835" y="269"/>
                  </a:lnTo>
                  <a:lnTo>
                    <a:pt x="837" y="269"/>
                  </a:lnTo>
                  <a:lnTo>
                    <a:pt x="841" y="296"/>
                  </a:lnTo>
                  <a:lnTo>
                    <a:pt x="910" y="334"/>
                  </a:lnTo>
                  <a:lnTo>
                    <a:pt x="920" y="334"/>
                  </a:lnTo>
                  <a:lnTo>
                    <a:pt x="935" y="350"/>
                  </a:lnTo>
                  <a:lnTo>
                    <a:pt x="904" y="354"/>
                  </a:lnTo>
                  <a:lnTo>
                    <a:pt x="904" y="381"/>
                  </a:lnTo>
                  <a:lnTo>
                    <a:pt x="914" y="384"/>
                  </a:lnTo>
                  <a:lnTo>
                    <a:pt x="922" y="392"/>
                  </a:lnTo>
                  <a:lnTo>
                    <a:pt x="951" y="392"/>
                  </a:lnTo>
                  <a:lnTo>
                    <a:pt x="960" y="338"/>
                  </a:lnTo>
                  <a:lnTo>
                    <a:pt x="970" y="331"/>
                  </a:lnTo>
                  <a:lnTo>
                    <a:pt x="1005" y="313"/>
                  </a:lnTo>
                  <a:lnTo>
                    <a:pt x="1015" y="304"/>
                  </a:lnTo>
                  <a:lnTo>
                    <a:pt x="1007" y="271"/>
                  </a:lnTo>
                  <a:lnTo>
                    <a:pt x="1049" y="237"/>
                  </a:lnTo>
                  <a:lnTo>
                    <a:pt x="1055" y="231"/>
                  </a:lnTo>
                  <a:lnTo>
                    <a:pt x="1055" y="223"/>
                  </a:lnTo>
                  <a:lnTo>
                    <a:pt x="1118" y="215"/>
                  </a:lnTo>
                  <a:lnTo>
                    <a:pt x="1161" y="223"/>
                  </a:lnTo>
                  <a:lnTo>
                    <a:pt x="1166" y="223"/>
                  </a:lnTo>
                  <a:lnTo>
                    <a:pt x="1145" y="267"/>
                  </a:lnTo>
                  <a:lnTo>
                    <a:pt x="1143" y="269"/>
                  </a:lnTo>
                  <a:lnTo>
                    <a:pt x="1159" y="277"/>
                  </a:lnTo>
                  <a:lnTo>
                    <a:pt x="1178" y="277"/>
                  </a:lnTo>
                  <a:lnTo>
                    <a:pt x="1212" y="263"/>
                  </a:lnTo>
                  <a:lnTo>
                    <a:pt x="1215" y="263"/>
                  </a:lnTo>
                  <a:lnTo>
                    <a:pt x="1238" y="304"/>
                  </a:lnTo>
                  <a:lnTo>
                    <a:pt x="1238" y="334"/>
                  </a:lnTo>
                  <a:lnTo>
                    <a:pt x="1269" y="359"/>
                  </a:lnTo>
                  <a:lnTo>
                    <a:pt x="1246" y="392"/>
                  </a:lnTo>
                  <a:lnTo>
                    <a:pt x="1178" y="430"/>
                  </a:lnTo>
                  <a:lnTo>
                    <a:pt x="1095" y="432"/>
                  </a:lnTo>
                  <a:lnTo>
                    <a:pt x="1055" y="439"/>
                  </a:lnTo>
                  <a:lnTo>
                    <a:pt x="1055" y="452"/>
                  </a:lnTo>
                  <a:lnTo>
                    <a:pt x="1105" y="454"/>
                  </a:lnTo>
                  <a:lnTo>
                    <a:pt x="1111" y="454"/>
                  </a:lnTo>
                  <a:lnTo>
                    <a:pt x="1111" y="462"/>
                  </a:lnTo>
                  <a:lnTo>
                    <a:pt x="1095" y="477"/>
                  </a:lnTo>
                  <a:lnTo>
                    <a:pt x="1109" y="506"/>
                  </a:lnTo>
                  <a:lnTo>
                    <a:pt x="1113" y="510"/>
                  </a:lnTo>
                  <a:lnTo>
                    <a:pt x="1151" y="479"/>
                  </a:lnTo>
                  <a:lnTo>
                    <a:pt x="1166" y="500"/>
                  </a:lnTo>
                  <a:lnTo>
                    <a:pt x="1151" y="512"/>
                  </a:lnTo>
                  <a:lnTo>
                    <a:pt x="1105" y="535"/>
                  </a:lnTo>
                  <a:lnTo>
                    <a:pt x="1057" y="543"/>
                  </a:lnTo>
                  <a:lnTo>
                    <a:pt x="1055" y="541"/>
                  </a:lnTo>
                  <a:lnTo>
                    <a:pt x="1055" y="535"/>
                  </a:lnTo>
                  <a:lnTo>
                    <a:pt x="1084" y="520"/>
                  </a:lnTo>
                  <a:lnTo>
                    <a:pt x="1086" y="518"/>
                  </a:lnTo>
                  <a:lnTo>
                    <a:pt x="1067" y="510"/>
                  </a:lnTo>
                  <a:lnTo>
                    <a:pt x="1001" y="541"/>
                  </a:lnTo>
                  <a:lnTo>
                    <a:pt x="989" y="568"/>
                  </a:lnTo>
                  <a:lnTo>
                    <a:pt x="985" y="581"/>
                  </a:lnTo>
                  <a:lnTo>
                    <a:pt x="962" y="585"/>
                  </a:lnTo>
                  <a:lnTo>
                    <a:pt x="922" y="591"/>
                  </a:lnTo>
                  <a:lnTo>
                    <a:pt x="918" y="618"/>
                  </a:lnTo>
                  <a:lnTo>
                    <a:pt x="906" y="635"/>
                  </a:lnTo>
                  <a:lnTo>
                    <a:pt x="903" y="639"/>
                  </a:lnTo>
                  <a:lnTo>
                    <a:pt x="874" y="639"/>
                  </a:lnTo>
                  <a:lnTo>
                    <a:pt x="872" y="656"/>
                  </a:lnTo>
                  <a:lnTo>
                    <a:pt x="872" y="662"/>
                  </a:lnTo>
                  <a:lnTo>
                    <a:pt x="858" y="656"/>
                  </a:lnTo>
                  <a:lnTo>
                    <a:pt x="855" y="681"/>
                  </a:lnTo>
                  <a:lnTo>
                    <a:pt x="742" y="778"/>
                  </a:lnTo>
                  <a:lnTo>
                    <a:pt x="738" y="787"/>
                  </a:lnTo>
                  <a:lnTo>
                    <a:pt x="738" y="803"/>
                  </a:lnTo>
                  <a:lnTo>
                    <a:pt x="744" y="833"/>
                  </a:lnTo>
                  <a:lnTo>
                    <a:pt x="737" y="878"/>
                  </a:lnTo>
                  <a:lnTo>
                    <a:pt x="723" y="878"/>
                  </a:lnTo>
                  <a:lnTo>
                    <a:pt x="706" y="835"/>
                  </a:lnTo>
                  <a:lnTo>
                    <a:pt x="706" y="791"/>
                  </a:lnTo>
                  <a:lnTo>
                    <a:pt x="662" y="787"/>
                  </a:lnTo>
                  <a:lnTo>
                    <a:pt x="642" y="774"/>
                  </a:lnTo>
                  <a:lnTo>
                    <a:pt x="607" y="780"/>
                  </a:lnTo>
                  <a:lnTo>
                    <a:pt x="603" y="784"/>
                  </a:lnTo>
                  <a:lnTo>
                    <a:pt x="619" y="812"/>
                  </a:lnTo>
                  <a:lnTo>
                    <a:pt x="513" y="795"/>
                  </a:lnTo>
                  <a:lnTo>
                    <a:pt x="457" y="832"/>
                  </a:lnTo>
                  <a:lnTo>
                    <a:pt x="426" y="926"/>
                  </a:lnTo>
                  <a:lnTo>
                    <a:pt x="420" y="937"/>
                  </a:lnTo>
                  <a:lnTo>
                    <a:pt x="422" y="949"/>
                  </a:lnTo>
                  <a:lnTo>
                    <a:pt x="433" y="976"/>
                  </a:lnTo>
                  <a:lnTo>
                    <a:pt x="441" y="983"/>
                  </a:lnTo>
                  <a:lnTo>
                    <a:pt x="465" y="989"/>
                  </a:lnTo>
                  <a:lnTo>
                    <a:pt x="513" y="989"/>
                  </a:lnTo>
                  <a:lnTo>
                    <a:pt x="538" y="943"/>
                  </a:lnTo>
                  <a:lnTo>
                    <a:pt x="594" y="941"/>
                  </a:lnTo>
                  <a:lnTo>
                    <a:pt x="601" y="947"/>
                  </a:lnTo>
                  <a:lnTo>
                    <a:pt x="595" y="960"/>
                  </a:lnTo>
                  <a:lnTo>
                    <a:pt x="601" y="970"/>
                  </a:lnTo>
                  <a:lnTo>
                    <a:pt x="601" y="974"/>
                  </a:lnTo>
                  <a:lnTo>
                    <a:pt x="576" y="979"/>
                  </a:lnTo>
                  <a:lnTo>
                    <a:pt x="574" y="979"/>
                  </a:lnTo>
                  <a:lnTo>
                    <a:pt x="569" y="985"/>
                  </a:lnTo>
                  <a:lnTo>
                    <a:pt x="563" y="1024"/>
                  </a:lnTo>
                  <a:lnTo>
                    <a:pt x="561" y="1026"/>
                  </a:lnTo>
                  <a:lnTo>
                    <a:pt x="601" y="1032"/>
                  </a:lnTo>
                  <a:lnTo>
                    <a:pt x="641" y="1036"/>
                  </a:lnTo>
                  <a:lnTo>
                    <a:pt x="619" y="1069"/>
                  </a:lnTo>
                  <a:lnTo>
                    <a:pt x="641" y="1145"/>
                  </a:lnTo>
                  <a:lnTo>
                    <a:pt x="664" y="1170"/>
                  </a:lnTo>
                  <a:lnTo>
                    <a:pt x="666" y="1155"/>
                  </a:lnTo>
                  <a:lnTo>
                    <a:pt x="666" y="1149"/>
                  </a:lnTo>
                  <a:lnTo>
                    <a:pt x="733" y="1170"/>
                  </a:lnTo>
                  <a:lnTo>
                    <a:pt x="735" y="1170"/>
                  </a:lnTo>
                  <a:lnTo>
                    <a:pt x="737" y="1172"/>
                  </a:lnTo>
                  <a:lnTo>
                    <a:pt x="769" y="1109"/>
                  </a:lnTo>
                  <a:lnTo>
                    <a:pt x="837" y="1101"/>
                  </a:lnTo>
                  <a:lnTo>
                    <a:pt x="843" y="1101"/>
                  </a:lnTo>
                  <a:lnTo>
                    <a:pt x="903" y="1140"/>
                  </a:lnTo>
                  <a:lnTo>
                    <a:pt x="998" y="1132"/>
                  </a:lnTo>
                  <a:lnTo>
                    <a:pt x="1005" y="1159"/>
                  </a:lnTo>
                  <a:lnTo>
                    <a:pt x="1005" y="1168"/>
                  </a:lnTo>
                  <a:lnTo>
                    <a:pt x="1030" y="1184"/>
                  </a:lnTo>
                  <a:lnTo>
                    <a:pt x="1072" y="1201"/>
                  </a:lnTo>
                  <a:lnTo>
                    <a:pt x="1166" y="1228"/>
                  </a:lnTo>
                  <a:lnTo>
                    <a:pt x="1190" y="1313"/>
                  </a:lnTo>
                  <a:lnTo>
                    <a:pt x="1208" y="1315"/>
                  </a:lnTo>
                  <a:lnTo>
                    <a:pt x="1213" y="1315"/>
                  </a:lnTo>
                  <a:lnTo>
                    <a:pt x="1213" y="1329"/>
                  </a:lnTo>
                  <a:lnTo>
                    <a:pt x="1217" y="1332"/>
                  </a:lnTo>
                  <a:lnTo>
                    <a:pt x="1265" y="1340"/>
                  </a:lnTo>
                  <a:lnTo>
                    <a:pt x="1452" y="1411"/>
                  </a:lnTo>
                  <a:lnTo>
                    <a:pt x="1452" y="1467"/>
                  </a:lnTo>
                  <a:lnTo>
                    <a:pt x="1420" y="1476"/>
                  </a:lnTo>
                  <a:lnTo>
                    <a:pt x="1397" y="1555"/>
                  </a:lnTo>
                  <a:lnTo>
                    <a:pt x="1397" y="1650"/>
                  </a:lnTo>
                  <a:lnTo>
                    <a:pt x="1359" y="1712"/>
                  </a:lnTo>
                  <a:lnTo>
                    <a:pt x="1325" y="1715"/>
                  </a:lnTo>
                  <a:lnTo>
                    <a:pt x="1271" y="1754"/>
                  </a:lnTo>
                  <a:lnTo>
                    <a:pt x="1269" y="1821"/>
                  </a:lnTo>
                  <a:lnTo>
                    <a:pt x="1246" y="1857"/>
                  </a:lnTo>
                  <a:lnTo>
                    <a:pt x="1244" y="1893"/>
                  </a:lnTo>
                  <a:lnTo>
                    <a:pt x="1215" y="1935"/>
                  </a:lnTo>
                  <a:lnTo>
                    <a:pt x="1170" y="1937"/>
                  </a:lnTo>
                  <a:lnTo>
                    <a:pt x="1168" y="1939"/>
                  </a:lnTo>
                  <a:lnTo>
                    <a:pt x="1190" y="1968"/>
                  </a:lnTo>
                  <a:lnTo>
                    <a:pt x="1118" y="2046"/>
                  </a:lnTo>
                  <a:lnTo>
                    <a:pt x="1111" y="2058"/>
                  </a:lnTo>
                  <a:lnTo>
                    <a:pt x="1111" y="2142"/>
                  </a:lnTo>
                  <a:lnTo>
                    <a:pt x="1143" y="2146"/>
                  </a:lnTo>
                  <a:lnTo>
                    <a:pt x="1151" y="2176"/>
                  </a:lnTo>
                  <a:lnTo>
                    <a:pt x="1143" y="2184"/>
                  </a:lnTo>
                  <a:lnTo>
                    <a:pt x="1166" y="2232"/>
                  </a:lnTo>
                  <a:lnTo>
                    <a:pt x="1217" y="2274"/>
                  </a:lnTo>
                  <a:lnTo>
                    <a:pt x="1246" y="2287"/>
                  </a:lnTo>
                  <a:lnTo>
                    <a:pt x="1215" y="2305"/>
                  </a:lnTo>
                  <a:lnTo>
                    <a:pt x="1111" y="2287"/>
                  </a:lnTo>
                  <a:lnTo>
                    <a:pt x="1040" y="2205"/>
                  </a:lnTo>
                  <a:lnTo>
                    <a:pt x="999" y="2144"/>
                  </a:lnTo>
                  <a:lnTo>
                    <a:pt x="999" y="2096"/>
                  </a:lnTo>
                  <a:lnTo>
                    <a:pt x="960" y="2014"/>
                  </a:lnTo>
                  <a:lnTo>
                    <a:pt x="904" y="1696"/>
                  </a:lnTo>
                  <a:lnTo>
                    <a:pt x="864" y="1650"/>
                  </a:lnTo>
                  <a:lnTo>
                    <a:pt x="802" y="1594"/>
                  </a:lnTo>
                  <a:lnTo>
                    <a:pt x="666" y="1427"/>
                  </a:lnTo>
                  <a:lnTo>
                    <a:pt x="696" y="1388"/>
                  </a:lnTo>
                  <a:lnTo>
                    <a:pt x="690" y="1384"/>
                  </a:lnTo>
                  <a:lnTo>
                    <a:pt x="667" y="1380"/>
                  </a:lnTo>
                  <a:lnTo>
                    <a:pt x="667" y="1375"/>
                  </a:lnTo>
                  <a:lnTo>
                    <a:pt x="746" y="1259"/>
                  </a:lnTo>
                  <a:lnTo>
                    <a:pt x="723" y="1186"/>
                  </a:lnTo>
                  <a:lnTo>
                    <a:pt x="723" y="1184"/>
                  </a:lnTo>
                  <a:lnTo>
                    <a:pt x="719" y="1180"/>
                  </a:lnTo>
                  <a:lnTo>
                    <a:pt x="689" y="1182"/>
                  </a:lnTo>
                  <a:lnTo>
                    <a:pt x="671" y="1188"/>
                  </a:lnTo>
                  <a:lnTo>
                    <a:pt x="660" y="1186"/>
                  </a:lnTo>
                  <a:lnTo>
                    <a:pt x="597" y="1153"/>
                  </a:lnTo>
                  <a:lnTo>
                    <a:pt x="461" y="1049"/>
                  </a:lnTo>
                  <a:lnTo>
                    <a:pt x="414" y="1034"/>
                  </a:lnTo>
                  <a:lnTo>
                    <a:pt x="332" y="989"/>
                  </a:lnTo>
                  <a:lnTo>
                    <a:pt x="303" y="952"/>
                  </a:lnTo>
                  <a:lnTo>
                    <a:pt x="301" y="951"/>
                  </a:lnTo>
                  <a:lnTo>
                    <a:pt x="301" y="947"/>
                  </a:lnTo>
                  <a:lnTo>
                    <a:pt x="303" y="947"/>
                  </a:lnTo>
                  <a:lnTo>
                    <a:pt x="307" y="943"/>
                  </a:lnTo>
                  <a:lnTo>
                    <a:pt x="287" y="868"/>
                  </a:lnTo>
                  <a:lnTo>
                    <a:pt x="274" y="830"/>
                  </a:lnTo>
                  <a:lnTo>
                    <a:pt x="256" y="785"/>
                  </a:lnTo>
                  <a:lnTo>
                    <a:pt x="246" y="753"/>
                  </a:lnTo>
                  <a:lnTo>
                    <a:pt x="242" y="749"/>
                  </a:lnTo>
                  <a:lnTo>
                    <a:pt x="223" y="749"/>
                  </a:lnTo>
                  <a:lnTo>
                    <a:pt x="223" y="755"/>
                  </a:lnTo>
                  <a:lnTo>
                    <a:pt x="244" y="787"/>
                  </a:lnTo>
                  <a:lnTo>
                    <a:pt x="246" y="872"/>
                  </a:lnTo>
                  <a:lnTo>
                    <a:pt x="252" y="897"/>
                  </a:lnTo>
                  <a:lnTo>
                    <a:pt x="252" y="901"/>
                  </a:lnTo>
                  <a:lnTo>
                    <a:pt x="244" y="901"/>
                  </a:lnTo>
                  <a:lnTo>
                    <a:pt x="215" y="843"/>
                  </a:lnTo>
                  <a:lnTo>
                    <a:pt x="196" y="814"/>
                  </a:lnTo>
                  <a:lnTo>
                    <a:pt x="206" y="803"/>
                  </a:lnTo>
                  <a:lnTo>
                    <a:pt x="212" y="797"/>
                  </a:lnTo>
                  <a:lnTo>
                    <a:pt x="204" y="776"/>
                  </a:lnTo>
                  <a:lnTo>
                    <a:pt x="204" y="698"/>
                  </a:lnTo>
                  <a:lnTo>
                    <a:pt x="181" y="671"/>
                  </a:lnTo>
                  <a:lnTo>
                    <a:pt x="196" y="558"/>
                  </a:lnTo>
                  <a:lnTo>
                    <a:pt x="250" y="497"/>
                  </a:lnTo>
                  <a:lnTo>
                    <a:pt x="291" y="454"/>
                  </a:lnTo>
                  <a:lnTo>
                    <a:pt x="291" y="423"/>
                  </a:lnTo>
                  <a:lnTo>
                    <a:pt x="299" y="423"/>
                  </a:lnTo>
                  <a:lnTo>
                    <a:pt x="307" y="430"/>
                  </a:lnTo>
                  <a:lnTo>
                    <a:pt x="328" y="430"/>
                  </a:lnTo>
                  <a:lnTo>
                    <a:pt x="328" y="421"/>
                  </a:lnTo>
                  <a:lnTo>
                    <a:pt x="301" y="361"/>
                  </a:lnTo>
                  <a:lnTo>
                    <a:pt x="324" y="377"/>
                  </a:lnTo>
                  <a:lnTo>
                    <a:pt x="330" y="382"/>
                  </a:lnTo>
                  <a:lnTo>
                    <a:pt x="339" y="233"/>
                  </a:lnTo>
                  <a:lnTo>
                    <a:pt x="307" y="231"/>
                  </a:lnTo>
                  <a:lnTo>
                    <a:pt x="307" y="200"/>
                  </a:lnTo>
                  <a:lnTo>
                    <a:pt x="260" y="183"/>
                  </a:lnTo>
                  <a:lnTo>
                    <a:pt x="202" y="191"/>
                  </a:lnTo>
                  <a:lnTo>
                    <a:pt x="196" y="191"/>
                  </a:lnTo>
                  <a:lnTo>
                    <a:pt x="202" y="181"/>
                  </a:lnTo>
                  <a:lnTo>
                    <a:pt x="202" y="179"/>
                  </a:lnTo>
                  <a:lnTo>
                    <a:pt x="190" y="179"/>
                  </a:lnTo>
                  <a:lnTo>
                    <a:pt x="30" y="231"/>
                  </a:lnTo>
                  <a:lnTo>
                    <a:pt x="0" y="231"/>
                  </a:lnTo>
                  <a:lnTo>
                    <a:pt x="106" y="185"/>
                  </a:lnTo>
                  <a:lnTo>
                    <a:pt x="131" y="146"/>
                  </a:lnTo>
                  <a:lnTo>
                    <a:pt x="131" y="144"/>
                  </a:lnTo>
                  <a:lnTo>
                    <a:pt x="95" y="136"/>
                  </a:lnTo>
                  <a:lnTo>
                    <a:pt x="133" y="96"/>
                  </a:lnTo>
                  <a:lnTo>
                    <a:pt x="175" y="103"/>
                  </a:lnTo>
                  <a:lnTo>
                    <a:pt x="185" y="103"/>
                  </a:lnTo>
                  <a:lnTo>
                    <a:pt x="194" y="97"/>
                  </a:lnTo>
                  <a:lnTo>
                    <a:pt x="185" y="90"/>
                  </a:lnTo>
                  <a:lnTo>
                    <a:pt x="167" y="82"/>
                  </a:lnTo>
                  <a:lnTo>
                    <a:pt x="167" y="74"/>
                  </a:lnTo>
                  <a:lnTo>
                    <a:pt x="179" y="59"/>
                  </a:lnTo>
                  <a:lnTo>
                    <a:pt x="183" y="55"/>
                  </a:lnTo>
                  <a:lnTo>
                    <a:pt x="250" y="57"/>
                  </a:lnTo>
                  <a:lnTo>
                    <a:pt x="254" y="53"/>
                  </a:lnTo>
                  <a:lnTo>
                    <a:pt x="260" y="25"/>
                  </a:lnTo>
                  <a:lnTo>
                    <a:pt x="320" y="11"/>
                  </a:lnTo>
                  <a:lnTo>
                    <a:pt x="355" y="0"/>
                  </a:lnTo>
                  <a:lnTo>
                    <a:pt x="451" y="1"/>
                  </a:lnTo>
                  <a:lnTo>
                    <a:pt x="540" y="3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Freeform 13"/>
            <p:cNvSpPr>
              <a:spLocks/>
            </p:cNvSpPr>
            <p:nvPr/>
          </p:nvSpPr>
          <p:spPr bwMode="auto">
            <a:xfrm>
              <a:off x="1206" y="1579"/>
              <a:ext cx="143" cy="56"/>
            </a:xfrm>
            <a:custGeom>
              <a:avLst/>
              <a:gdLst>
                <a:gd name="T0" fmla="*/ 142 w 143"/>
                <a:gd name="T1" fmla="*/ 33 h 56"/>
                <a:gd name="T2" fmla="*/ 115 w 143"/>
                <a:gd name="T3" fmla="*/ 55 h 56"/>
                <a:gd name="T4" fmla="*/ 53 w 143"/>
                <a:gd name="T5" fmla="*/ 33 h 56"/>
                <a:gd name="T6" fmla="*/ 8 w 143"/>
                <a:gd name="T7" fmla="*/ 49 h 56"/>
                <a:gd name="T8" fmla="*/ 0 w 143"/>
                <a:gd name="T9" fmla="*/ 37 h 56"/>
                <a:gd name="T10" fmla="*/ 0 w 143"/>
                <a:gd name="T11" fmla="*/ 33 h 56"/>
                <a:gd name="T12" fmla="*/ 26 w 143"/>
                <a:gd name="T13" fmla="*/ 10 h 56"/>
                <a:gd name="T14" fmla="*/ 26 w 143"/>
                <a:gd name="T15" fmla="*/ 8 h 56"/>
                <a:gd name="T16" fmla="*/ 24 w 143"/>
                <a:gd name="T17" fmla="*/ 7 h 56"/>
                <a:gd name="T18" fmla="*/ 19 w 143"/>
                <a:gd name="T19" fmla="*/ 7 h 56"/>
                <a:gd name="T20" fmla="*/ 95 w 143"/>
                <a:gd name="T21" fmla="*/ 13 h 56"/>
                <a:gd name="T22" fmla="*/ 126 w 143"/>
                <a:gd name="T23" fmla="*/ 0 h 56"/>
                <a:gd name="T24" fmla="*/ 130 w 143"/>
                <a:gd name="T25" fmla="*/ 22 h 56"/>
                <a:gd name="T26" fmla="*/ 142 w 143"/>
                <a:gd name="T27" fmla="*/ 3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56">
                  <a:moveTo>
                    <a:pt x="142" y="33"/>
                  </a:moveTo>
                  <a:lnTo>
                    <a:pt x="115" y="55"/>
                  </a:lnTo>
                  <a:lnTo>
                    <a:pt x="53" y="33"/>
                  </a:lnTo>
                  <a:lnTo>
                    <a:pt x="8" y="49"/>
                  </a:lnTo>
                  <a:lnTo>
                    <a:pt x="0" y="37"/>
                  </a:lnTo>
                  <a:lnTo>
                    <a:pt x="0" y="33"/>
                  </a:lnTo>
                  <a:lnTo>
                    <a:pt x="26" y="10"/>
                  </a:lnTo>
                  <a:lnTo>
                    <a:pt x="26" y="8"/>
                  </a:lnTo>
                  <a:lnTo>
                    <a:pt x="24" y="7"/>
                  </a:lnTo>
                  <a:lnTo>
                    <a:pt x="19" y="7"/>
                  </a:lnTo>
                  <a:lnTo>
                    <a:pt x="95" y="13"/>
                  </a:lnTo>
                  <a:lnTo>
                    <a:pt x="126" y="0"/>
                  </a:lnTo>
                  <a:lnTo>
                    <a:pt x="130" y="22"/>
                  </a:lnTo>
                  <a:lnTo>
                    <a:pt x="142" y="3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 name="Freeform 14"/>
            <p:cNvSpPr>
              <a:spLocks/>
            </p:cNvSpPr>
            <p:nvPr/>
          </p:nvSpPr>
          <p:spPr bwMode="auto">
            <a:xfrm>
              <a:off x="2182" y="1715"/>
              <a:ext cx="127" cy="39"/>
            </a:xfrm>
            <a:custGeom>
              <a:avLst/>
              <a:gdLst>
                <a:gd name="T0" fmla="*/ 99 w 127"/>
                <a:gd name="T1" fmla="*/ 0 h 39"/>
                <a:gd name="T2" fmla="*/ 126 w 127"/>
                <a:gd name="T3" fmla="*/ 24 h 39"/>
                <a:gd name="T4" fmla="*/ 126 w 127"/>
                <a:gd name="T5" fmla="*/ 26 h 39"/>
                <a:gd name="T6" fmla="*/ 39 w 127"/>
                <a:gd name="T7" fmla="*/ 38 h 39"/>
                <a:gd name="T8" fmla="*/ 0 w 127"/>
                <a:gd name="T9" fmla="*/ 32 h 39"/>
                <a:gd name="T10" fmla="*/ 0 w 127"/>
                <a:gd name="T11" fmla="*/ 7 h 39"/>
                <a:gd name="T12" fmla="*/ 12 w 127"/>
                <a:gd name="T13" fmla="*/ 0 h 39"/>
                <a:gd name="T14" fmla="*/ 49 w 127"/>
                <a:gd name="T15" fmla="*/ 7 h 39"/>
                <a:gd name="T16" fmla="*/ 99 w 127"/>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39">
                  <a:moveTo>
                    <a:pt x="99" y="0"/>
                  </a:moveTo>
                  <a:lnTo>
                    <a:pt x="126" y="24"/>
                  </a:lnTo>
                  <a:lnTo>
                    <a:pt x="126" y="26"/>
                  </a:lnTo>
                  <a:lnTo>
                    <a:pt x="39" y="38"/>
                  </a:lnTo>
                  <a:lnTo>
                    <a:pt x="0" y="32"/>
                  </a:lnTo>
                  <a:lnTo>
                    <a:pt x="0" y="7"/>
                  </a:lnTo>
                  <a:lnTo>
                    <a:pt x="12" y="0"/>
                  </a:lnTo>
                  <a:lnTo>
                    <a:pt x="49" y="7"/>
                  </a:lnTo>
                  <a:lnTo>
                    <a:pt x="99" y="0"/>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 name="Freeform 15"/>
            <p:cNvSpPr>
              <a:spLocks/>
            </p:cNvSpPr>
            <p:nvPr/>
          </p:nvSpPr>
          <p:spPr bwMode="auto">
            <a:xfrm>
              <a:off x="2381" y="1844"/>
              <a:ext cx="82" cy="127"/>
            </a:xfrm>
            <a:custGeom>
              <a:avLst/>
              <a:gdLst>
                <a:gd name="T0" fmla="*/ 37 w 82"/>
                <a:gd name="T1" fmla="*/ 28 h 127"/>
                <a:gd name="T2" fmla="*/ 23 w 82"/>
                <a:gd name="T3" fmla="*/ 49 h 127"/>
                <a:gd name="T4" fmla="*/ 32 w 82"/>
                <a:gd name="T5" fmla="*/ 55 h 127"/>
                <a:gd name="T6" fmla="*/ 56 w 82"/>
                <a:gd name="T7" fmla="*/ 65 h 127"/>
                <a:gd name="T8" fmla="*/ 60 w 82"/>
                <a:gd name="T9" fmla="*/ 95 h 127"/>
                <a:gd name="T10" fmla="*/ 81 w 82"/>
                <a:gd name="T11" fmla="*/ 104 h 127"/>
                <a:gd name="T12" fmla="*/ 81 w 82"/>
                <a:gd name="T13" fmla="*/ 110 h 127"/>
                <a:gd name="T14" fmla="*/ 37 w 82"/>
                <a:gd name="T15" fmla="*/ 112 h 127"/>
                <a:gd name="T16" fmla="*/ 0 w 82"/>
                <a:gd name="T17" fmla="*/ 126 h 127"/>
                <a:gd name="T18" fmla="*/ 0 w 82"/>
                <a:gd name="T19" fmla="*/ 104 h 127"/>
                <a:gd name="T20" fmla="*/ 13 w 82"/>
                <a:gd name="T21" fmla="*/ 104 h 127"/>
                <a:gd name="T22" fmla="*/ 15 w 82"/>
                <a:gd name="T23" fmla="*/ 69 h 127"/>
                <a:gd name="T24" fmla="*/ 0 w 82"/>
                <a:gd name="T25" fmla="*/ 65 h 127"/>
                <a:gd name="T26" fmla="*/ 0 w 82"/>
                <a:gd name="T27" fmla="*/ 14 h 127"/>
                <a:gd name="T28" fmla="*/ 19 w 82"/>
                <a:gd name="T29" fmla="*/ 0 h 127"/>
                <a:gd name="T30" fmla="*/ 23 w 82"/>
                <a:gd name="T31" fmla="*/ 0 h 127"/>
                <a:gd name="T32" fmla="*/ 37 w 82"/>
                <a:gd name="T33" fmla="*/ 2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127">
                  <a:moveTo>
                    <a:pt x="37" y="28"/>
                  </a:moveTo>
                  <a:lnTo>
                    <a:pt x="23" y="49"/>
                  </a:lnTo>
                  <a:lnTo>
                    <a:pt x="32" y="55"/>
                  </a:lnTo>
                  <a:lnTo>
                    <a:pt x="56" y="65"/>
                  </a:lnTo>
                  <a:lnTo>
                    <a:pt x="60" y="95"/>
                  </a:lnTo>
                  <a:lnTo>
                    <a:pt x="81" y="104"/>
                  </a:lnTo>
                  <a:lnTo>
                    <a:pt x="81" y="110"/>
                  </a:lnTo>
                  <a:lnTo>
                    <a:pt x="37" y="112"/>
                  </a:lnTo>
                  <a:lnTo>
                    <a:pt x="0" y="126"/>
                  </a:lnTo>
                  <a:lnTo>
                    <a:pt x="0" y="104"/>
                  </a:lnTo>
                  <a:lnTo>
                    <a:pt x="13" y="104"/>
                  </a:lnTo>
                  <a:lnTo>
                    <a:pt x="15" y="69"/>
                  </a:lnTo>
                  <a:lnTo>
                    <a:pt x="0" y="65"/>
                  </a:lnTo>
                  <a:lnTo>
                    <a:pt x="0" y="14"/>
                  </a:lnTo>
                  <a:lnTo>
                    <a:pt x="19" y="0"/>
                  </a:lnTo>
                  <a:lnTo>
                    <a:pt x="23" y="0"/>
                  </a:lnTo>
                  <a:lnTo>
                    <a:pt x="37" y="28"/>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 name="Freeform 16"/>
            <p:cNvSpPr>
              <a:spLocks/>
            </p:cNvSpPr>
            <p:nvPr/>
          </p:nvSpPr>
          <p:spPr bwMode="auto">
            <a:xfrm>
              <a:off x="2295" y="1907"/>
              <a:ext cx="72" cy="64"/>
            </a:xfrm>
            <a:custGeom>
              <a:avLst/>
              <a:gdLst>
                <a:gd name="T0" fmla="*/ 71 w 72"/>
                <a:gd name="T1" fmla="*/ 13 h 64"/>
                <a:gd name="T2" fmla="*/ 64 w 72"/>
                <a:gd name="T3" fmla="*/ 31 h 64"/>
                <a:gd name="T4" fmla="*/ 69 w 72"/>
                <a:gd name="T5" fmla="*/ 46 h 64"/>
                <a:gd name="T6" fmla="*/ 71 w 72"/>
                <a:gd name="T7" fmla="*/ 48 h 64"/>
                <a:gd name="T8" fmla="*/ 32 w 72"/>
                <a:gd name="T9" fmla="*/ 51 h 64"/>
                <a:gd name="T10" fmla="*/ 21 w 72"/>
                <a:gd name="T11" fmla="*/ 63 h 64"/>
                <a:gd name="T12" fmla="*/ 0 w 72"/>
                <a:gd name="T13" fmla="*/ 63 h 64"/>
                <a:gd name="T14" fmla="*/ 26 w 72"/>
                <a:gd name="T15" fmla="*/ 43 h 64"/>
                <a:gd name="T16" fmla="*/ 26 w 72"/>
                <a:gd name="T17" fmla="*/ 33 h 64"/>
                <a:gd name="T18" fmla="*/ 21 w 72"/>
                <a:gd name="T19" fmla="*/ 17 h 64"/>
                <a:gd name="T20" fmla="*/ 21 w 72"/>
                <a:gd name="T21" fmla="*/ 13 h 64"/>
                <a:gd name="T22" fmla="*/ 47 w 72"/>
                <a:gd name="T23" fmla="*/ 0 h 64"/>
                <a:gd name="T24" fmla="*/ 64 w 72"/>
                <a:gd name="T25" fmla="*/ 0 h 64"/>
                <a:gd name="T26" fmla="*/ 71 w 72"/>
                <a:gd name="T27" fmla="*/ 1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64">
                  <a:moveTo>
                    <a:pt x="71" y="13"/>
                  </a:moveTo>
                  <a:lnTo>
                    <a:pt x="64" y="31"/>
                  </a:lnTo>
                  <a:lnTo>
                    <a:pt x="69" y="46"/>
                  </a:lnTo>
                  <a:lnTo>
                    <a:pt x="71" y="48"/>
                  </a:lnTo>
                  <a:lnTo>
                    <a:pt x="32" y="51"/>
                  </a:lnTo>
                  <a:lnTo>
                    <a:pt x="21" y="63"/>
                  </a:lnTo>
                  <a:lnTo>
                    <a:pt x="0" y="63"/>
                  </a:lnTo>
                  <a:lnTo>
                    <a:pt x="26" y="43"/>
                  </a:lnTo>
                  <a:lnTo>
                    <a:pt x="26" y="33"/>
                  </a:lnTo>
                  <a:lnTo>
                    <a:pt x="21" y="17"/>
                  </a:lnTo>
                  <a:lnTo>
                    <a:pt x="21" y="13"/>
                  </a:lnTo>
                  <a:lnTo>
                    <a:pt x="47" y="0"/>
                  </a:lnTo>
                  <a:lnTo>
                    <a:pt x="64" y="0"/>
                  </a:lnTo>
                  <a:lnTo>
                    <a:pt x="71" y="1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 name="Freeform 17"/>
            <p:cNvSpPr>
              <a:spLocks/>
            </p:cNvSpPr>
            <p:nvPr/>
          </p:nvSpPr>
          <p:spPr bwMode="auto">
            <a:xfrm>
              <a:off x="4510" y="1955"/>
              <a:ext cx="80" cy="64"/>
            </a:xfrm>
            <a:custGeom>
              <a:avLst/>
              <a:gdLst>
                <a:gd name="T0" fmla="*/ 77 w 80"/>
                <a:gd name="T1" fmla="*/ 19 h 64"/>
                <a:gd name="T2" fmla="*/ 79 w 80"/>
                <a:gd name="T3" fmla="*/ 20 h 64"/>
                <a:gd name="T4" fmla="*/ 53 w 80"/>
                <a:gd name="T5" fmla="*/ 41 h 64"/>
                <a:gd name="T6" fmla="*/ 40 w 80"/>
                <a:gd name="T7" fmla="*/ 35 h 64"/>
                <a:gd name="T8" fmla="*/ 32 w 80"/>
                <a:gd name="T9" fmla="*/ 41 h 64"/>
                <a:gd name="T10" fmla="*/ 30 w 80"/>
                <a:gd name="T11" fmla="*/ 43 h 64"/>
                <a:gd name="T12" fmla="*/ 42 w 80"/>
                <a:gd name="T13" fmla="*/ 54 h 64"/>
                <a:gd name="T14" fmla="*/ 34 w 80"/>
                <a:gd name="T15" fmla="*/ 61 h 64"/>
                <a:gd name="T16" fmla="*/ 28 w 80"/>
                <a:gd name="T17" fmla="*/ 63 h 64"/>
                <a:gd name="T18" fmla="*/ 0 w 80"/>
                <a:gd name="T19" fmla="*/ 43 h 64"/>
                <a:gd name="T20" fmla="*/ 5 w 80"/>
                <a:gd name="T21" fmla="*/ 22 h 64"/>
                <a:gd name="T22" fmla="*/ 5 w 80"/>
                <a:gd name="T23" fmla="*/ 15 h 64"/>
                <a:gd name="T24" fmla="*/ 0 w 80"/>
                <a:gd name="T25" fmla="*/ 0 h 64"/>
                <a:gd name="T26" fmla="*/ 51 w 80"/>
                <a:gd name="T27" fmla="*/ 0 h 64"/>
                <a:gd name="T28" fmla="*/ 77 w 80"/>
                <a:gd name="T2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64">
                  <a:moveTo>
                    <a:pt x="77" y="19"/>
                  </a:moveTo>
                  <a:lnTo>
                    <a:pt x="79" y="20"/>
                  </a:lnTo>
                  <a:lnTo>
                    <a:pt x="53" y="41"/>
                  </a:lnTo>
                  <a:lnTo>
                    <a:pt x="40" y="35"/>
                  </a:lnTo>
                  <a:lnTo>
                    <a:pt x="32" y="41"/>
                  </a:lnTo>
                  <a:lnTo>
                    <a:pt x="30" y="43"/>
                  </a:lnTo>
                  <a:lnTo>
                    <a:pt x="42" y="54"/>
                  </a:lnTo>
                  <a:lnTo>
                    <a:pt x="34" y="61"/>
                  </a:lnTo>
                  <a:lnTo>
                    <a:pt x="28" y="63"/>
                  </a:lnTo>
                  <a:lnTo>
                    <a:pt x="0" y="43"/>
                  </a:lnTo>
                  <a:lnTo>
                    <a:pt x="5" y="22"/>
                  </a:lnTo>
                  <a:lnTo>
                    <a:pt x="5" y="15"/>
                  </a:lnTo>
                  <a:lnTo>
                    <a:pt x="0" y="0"/>
                  </a:lnTo>
                  <a:lnTo>
                    <a:pt x="51" y="0"/>
                  </a:lnTo>
                  <a:lnTo>
                    <a:pt x="77" y="19"/>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 name="Freeform 18"/>
            <p:cNvSpPr>
              <a:spLocks/>
            </p:cNvSpPr>
            <p:nvPr/>
          </p:nvSpPr>
          <p:spPr bwMode="auto">
            <a:xfrm>
              <a:off x="1613" y="1980"/>
              <a:ext cx="89" cy="79"/>
            </a:xfrm>
            <a:custGeom>
              <a:avLst/>
              <a:gdLst>
                <a:gd name="T0" fmla="*/ 65 w 89"/>
                <a:gd name="T1" fmla="*/ 7 h 79"/>
                <a:gd name="T2" fmla="*/ 53 w 89"/>
                <a:gd name="T3" fmla="*/ 12 h 79"/>
                <a:gd name="T4" fmla="*/ 67 w 89"/>
                <a:gd name="T5" fmla="*/ 21 h 79"/>
                <a:gd name="T6" fmla="*/ 72 w 89"/>
                <a:gd name="T7" fmla="*/ 21 h 79"/>
                <a:gd name="T8" fmla="*/ 72 w 89"/>
                <a:gd name="T9" fmla="*/ 40 h 79"/>
                <a:gd name="T10" fmla="*/ 82 w 89"/>
                <a:gd name="T11" fmla="*/ 42 h 79"/>
                <a:gd name="T12" fmla="*/ 88 w 89"/>
                <a:gd name="T13" fmla="*/ 42 h 79"/>
                <a:gd name="T14" fmla="*/ 74 w 89"/>
                <a:gd name="T15" fmla="*/ 75 h 79"/>
                <a:gd name="T16" fmla="*/ 74 w 89"/>
                <a:gd name="T17" fmla="*/ 76 h 79"/>
                <a:gd name="T18" fmla="*/ 72 w 89"/>
                <a:gd name="T19" fmla="*/ 78 h 79"/>
                <a:gd name="T20" fmla="*/ 44 w 89"/>
                <a:gd name="T21" fmla="*/ 55 h 79"/>
                <a:gd name="T22" fmla="*/ 50 w 89"/>
                <a:gd name="T23" fmla="*/ 45 h 79"/>
                <a:gd name="T24" fmla="*/ 51 w 89"/>
                <a:gd name="T25" fmla="*/ 44 h 79"/>
                <a:gd name="T26" fmla="*/ 6 w 89"/>
                <a:gd name="T27" fmla="*/ 42 h 79"/>
                <a:gd name="T28" fmla="*/ 0 w 89"/>
                <a:gd name="T29" fmla="*/ 42 h 79"/>
                <a:gd name="T30" fmla="*/ 17 w 89"/>
                <a:gd name="T31" fmla="*/ 19 h 79"/>
                <a:gd name="T32" fmla="*/ 23 w 89"/>
                <a:gd name="T33" fmla="*/ 12 h 79"/>
                <a:gd name="T34" fmla="*/ 61 w 89"/>
                <a:gd name="T35" fmla="*/ 0 h 79"/>
                <a:gd name="T36" fmla="*/ 65 w 89"/>
                <a:gd name="T37" fmla="*/ 0 h 79"/>
                <a:gd name="T38" fmla="*/ 65 w 89"/>
                <a:gd name="T39" fmla="*/ 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79">
                  <a:moveTo>
                    <a:pt x="65" y="7"/>
                  </a:moveTo>
                  <a:lnTo>
                    <a:pt x="53" y="12"/>
                  </a:lnTo>
                  <a:lnTo>
                    <a:pt x="67" y="21"/>
                  </a:lnTo>
                  <a:lnTo>
                    <a:pt x="72" y="21"/>
                  </a:lnTo>
                  <a:lnTo>
                    <a:pt x="72" y="40"/>
                  </a:lnTo>
                  <a:lnTo>
                    <a:pt x="82" y="42"/>
                  </a:lnTo>
                  <a:lnTo>
                    <a:pt x="88" y="42"/>
                  </a:lnTo>
                  <a:lnTo>
                    <a:pt x="74" y="75"/>
                  </a:lnTo>
                  <a:lnTo>
                    <a:pt x="74" y="76"/>
                  </a:lnTo>
                  <a:lnTo>
                    <a:pt x="72" y="78"/>
                  </a:lnTo>
                  <a:lnTo>
                    <a:pt x="44" y="55"/>
                  </a:lnTo>
                  <a:lnTo>
                    <a:pt x="50" y="45"/>
                  </a:lnTo>
                  <a:lnTo>
                    <a:pt x="51" y="44"/>
                  </a:lnTo>
                  <a:lnTo>
                    <a:pt x="6" y="42"/>
                  </a:lnTo>
                  <a:lnTo>
                    <a:pt x="0" y="42"/>
                  </a:lnTo>
                  <a:lnTo>
                    <a:pt x="17" y="19"/>
                  </a:lnTo>
                  <a:lnTo>
                    <a:pt x="23" y="12"/>
                  </a:lnTo>
                  <a:lnTo>
                    <a:pt x="61" y="0"/>
                  </a:lnTo>
                  <a:lnTo>
                    <a:pt x="65" y="0"/>
                  </a:lnTo>
                  <a:lnTo>
                    <a:pt x="65" y="7"/>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 name="Freeform 19"/>
            <p:cNvSpPr>
              <a:spLocks/>
            </p:cNvSpPr>
            <p:nvPr/>
          </p:nvSpPr>
          <p:spPr bwMode="auto">
            <a:xfrm>
              <a:off x="4478" y="2018"/>
              <a:ext cx="119" cy="130"/>
            </a:xfrm>
            <a:custGeom>
              <a:avLst/>
              <a:gdLst>
                <a:gd name="T0" fmla="*/ 118 w 119"/>
                <a:gd name="T1" fmla="*/ 112 h 130"/>
                <a:gd name="T2" fmla="*/ 90 w 119"/>
                <a:gd name="T3" fmla="*/ 112 h 130"/>
                <a:gd name="T4" fmla="*/ 88 w 119"/>
                <a:gd name="T5" fmla="*/ 114 h 130"/>
                <a:gd name="T6" fmla="*/ 104 w 119"/>
                <a:gd name="T7" fmla="*/ 121 h 130"/>
                <a:gd name="T8" fmla="*/ 84 w 119"/>
                <a:gd name="T9" fmla="*/ 127 h 130"/>
                <a:gd name="T10" fmla="*/ 82 w 119"/>
                <a:gd name="T11" fmla="*/ 129 h 130"/>
                <a:gd name="T12" fmla="*/ 73 w 119"/>
                <a:gd name="T13" fmla="*/ 120 h 130"/>
                <a:gd name="T14" fmla="*/ 23 w 119"/>
                <a:gd name="T15" fmla="*/ 121 h 130"/>
                <a:gd name="T16" fmla="*/ 0 w 119"/>
                <a:gd name="T17" fmla="*/ 129 h 130"/>
                <a:gd name="T18" fmla="*/ 0 w 119"/>
                <a:gd name="T19" fmla="*/ 121 h 130"/>
                <a:gd name="T20" fmla="*/ 66 w 119"/>
                <a:gd name="T21" fmla="*/ 98 h 130"/>
                <a:gd name="T22" fmla="*/ 61 w 119"/>
                <a:gd name="T23" fmla="*/ 84 h 130"/>
                <a:gd name="T24" fmla="*/ 79 w 119"/>
                <a:gd name="T25" fmla="*/ 76 h 130"/>
                <a:gd name="T26" fmla="*/ 81 w 119"/>
                <a:gd name="T27" fmla="*/ 76 h 130"/>
                <a:gd name="T28" fmla="*/ 81 w 119"/>
                <a:gd name="T29" fmla="*/ 56 h 130"/>
                <a:gd name="T30" fmla="*/ 75 w 119"/>
                <a:gd name="T31" fmla="*/ 11 h 130"/>
                <a:gd name="T32" fmla="*/ 73 w 119"/>
                <a:gd name="T33" fmla="*/ 9 h 130"/>
                <a:gd name="T34" fmla="*/ 81 w 119"/>
                <a:gd name="T35" fmla="*/ 0 h 130"/>
                <a:gd name="T36" fmla="*/ 118 w 119"/>
                <a:gd name="T37" fmla="*/ 43 h 130"/>
                <a:gd name="T38" fmla="*/ 118 w 119"/>
                <a:gd name="T39" fmla="*/ 1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9" h="130">
                  <a:moveTo>
                    <a:pt x="118" y="112"/>
                  </a:moveTo>
                  <a:lnTo>
                    <a:pt x="90" y="112"/>
                  </a:lnTo>
                  <a:lnTo>
                    <a:pt x="88" y="114"/>
                  </a:lnTo>
                  <a:lnTo>
                    <a:pt x="104" y="121"/>
                  </a:lnTo>
                  <a:lnTo>
                    <a:pt x="84" y="127"/>
                  </a:lnTo>
                  <a:lnTo>
                    <a:pt x="82" y="129"/>
                  </a:lnTo>
                  <a:lnTo>
                    <a:pt x="73" y="120"/>
                  </a:lnTo>
                  <a:lnTo>
                    <a:pt x="23" y="121"/>
                  </a:lnTo>
                  <a:lnTo>
                    <a:pt x="0" y="129"/>
                  </a:lnTo>
                  <a:lnTo>
                    <a:pt x="0" y="121"/>
                  </a:lnTo>
                  <a:lnTo>
                    <a:pt x="66" y="98"/>
                  </a:lnTo>
                  <a:lnTo>
                    <a:pt x="61" y="84"/>
                  </a:lnTo>
                  <a:lnTo>
                    <a:pt x="79" y="76"/>
                  </a:lnTo>
                  <a:lnTo>
                    <a:pt x="81" y="76"/>
                  </a:lnTo>
                  <a:lnTo>
                    <a:pt x="81" y="56"/>
                  </a:lnTo>
                  <a:lnTo>
                    <a:pt x="75" y="11"/>
                  </a:lnTo>
                  <a:lnTo>
                    <a:pt x="73" y="9"/>
                  </a:lnTo>
                  <a:lnTo>
                    <a:pt x="81" y="0"/>
                  </a:lnTo>
                  <a:lnTo>
                    <a:pt x="118" y="43"/>
                  </a:lnTo>
                  <a:lnTo>
                    <a:pt x="118" y="11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 name="Freeform 20"/>
            <p:cNvSpPr>
              <a:spLocks/>
            </p:cNvSpPr>
            <p:nvPr/>
          </p:nvSpPr>
          <p:spPr bwMode="auto">
            <a:xfrm>
              <a:off x="2558" y="2137"/>
              <a:ext cx="31" cy="34"/>
            </a:xfrm>
            <a:custGeom>
              <a:avLst/>
              <a:gdLst>
                <a:gd name="T0" fmla="*/ 30 w 31"/>
                <a:gd name="T1" fmla="*/ 13 h 34"/>
                <a:gd name="T2" fmla="*/ 26 w 31"/>
                <a:gd name="T3" fmla="*/ 18 h 34"/>
                <a:gd name="T4" fmla="*/ 30 w 31"/>
                <a:gd name="T5" fmla="*/ 31 h 34"/>
                <a:gd name="T6" fmla="*/ 20 w 31"/>
                <a:gd name="T7" fmla="*/ 33 h 34"/>
                <a:gd name="T8" fmla="*/ 0 w 31"/>
                <a:gd name="T9" fmla="*/ 2 h 34"/>
                <a:gd name="T10" fmla="*/ 2 w 31"/>
                <a:gd name="T11" fmla="*/ 0 h 34"/>
                <a:gd name="T12" fmla="*/ 18 w 31"/>
                <a:gd name="T13" fmla="*/ 0 h 34"/>
                <a:gd name="T14" fmla="*/ 30 w 31"/>
                <a:gd name="T15" fmla="*/ 13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4">
                  <a:moveTo>
                    <a:pt x="30" y="13"/>
                  </a:moveTo>
                  <a:lnTo>
                    <a:pt x="26" y="18"/>
                  </a:lnTo>
                  <a:lnTo>
                    <a:pt x="30" y="31"/>
                  </a:lnTo>
                  <a:lnTo>
                    <a:pt x="20" y="33"/>
                  </a:lnTo>
                  <a:lnTo>
                    <a:pt x="0" y="2"/>
                  </a:lnTo>
                  <a:lnTo>
                    <a:pt x="2" y="0"/>
                  </a:lnTo>
                  <a:lnTo>
                    <a:pt x="18" y="0"/>
                  </a:lnTo>
                  <a:lnTo>
                    <a:pt x="30" y="1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 name="Freeform 21"/>
            <p:cNvSpPr>
              <a:spLocks/>
            </p:cNvSpPr>
            <p:nvPr/>
          </p:nvSpPr>
          <p:spPr bwMode="auto">
            <a:xfrm>
              <a:off x="4510" y="2155"/>
              <a:ext cx="32" cy="16"/>
            </a:xfrm>
            <a:custGeom>
              <a:avLst/>
              <a:gdLst>
                <a:gd name="T0" fmla="*/ 31 w 32"/>
                <a:gd name="T1" fmla="*/ 5 h 16"/>
                <a:gd name="T2" fmla="*/ 8 w 32"/>
                <a:gd name="T3" fmla="*/ 15 h 16"/>
                <a:gd name="T4" fmla="*/ 2 w 32"/>
                <a:gd name="T5" fmla="*/ 8 h 16"/>
                <a:gd name="T6" fmla="*/ 0 w 32"/>
                <a:gd name="T7" fmla="*/ 5 h 16"/>
                <a:gd name="T8" fmla="*/ 5 w 32"/>
                <a:gd name="T9" fmla="*/ 0 h 16"/>
                <a:gd name="T10" fmla="*/ 31 w 32"/>
                <a:gd name="T11" fmla="*/ 0 h 16"/>
                <a:gd name="T12" fmla="*/ 31 w 32"/>
                <a:gd name="T13" fmla="*/ 5 h 16"/>
              </a:gdLst>
              <a:ahLst/>
              <a:cxnLst>
                <a:cxn ang="0">
                  <a:pos x="T0" y="T1"/>
                </a:cxn>
                <a:cxn ang="0">
                  <a:pos x="T2" y="T3"/>
                </a:cxn>
                <a:cxn ang="0">
                  <a:pos x="T4" y="T5"/>
                </a:cxn>
                <a:cxn ang="0">
                  <a:pos x="T6" y="T7"/>
                </a:cxn>
                <a:cxn ang="0">
                  <a:pos x="T8" y="T9"/>
                </a:cxn>
                <a:cxn ang="0">
                  <a:pos x="T10" y="T11"/>
                </a:cxn>
                <a:cxn ang="0">
                  <a:pos x="T12" y="T13"/>
                </a:cxn>
              </a:cxnLst>
              <a:rect l="0" t="0" r="r" b="b"/>
              <a:pathLst>
                <a:path w="32" h="16">
                  <a:moveTo>
                    <a:pt x="31" y="5"/>
                  </a:moveTo>
                  <a:lnTo>
                    <a:pt x="8" y="15"/>
                  </a:lnTo>
                  <a:lnTo>
                    <a:pt x="2" y="8"/>
                  </a:lnTo>
                  <a:lnTo>
                    <a:pt x="0" y="5"/>
                  </a:lnTo>
                  <a:lnTo>
                    <a:pt x="5" y="0"/>
                  </a:lnTo>
                  <a:lnTo>
                    <a:pt x="31" y="0"/>
                  </a:lnTo>
                  <a:lnTo>
                    <a:pt x="31" y="5"/>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 name="Freeform 22"/>
            <p:cNvSpPr>
              <a:spLocks/>
            </p:cNvSpPr>
            <p:nvPr/>
          </p:nvSpPr>
          <p:spPr bwMode="auto">
            <a:xfrm>
              <a:off x="4470" y="2162"/>
              <a:ext cx="31" cy="47"/>
            </a:xfrm>
            <a:custGeom>
              <a:avLst/>
              <a:gdLst>
                <a:gd name="T0" fmla="*/ 28 w 31"/>
                <a:gd name="T1" fmla="*/ 39 h 47"/>
                <a:gd name="T2" fmla="*/ 26 w 31"/>
                <a:gd name="T3" fmla="*/ 44 h 47"/>
                <a:gd name="T4" fmla="*/ 26 w 31"/>
                <a:gd name="T5" fmla="*/ 46 h 47"/>
                <a:gd name="T6" fmla="*/ 9 w 31"/>
                <a:gd name="T7" fmla="*/ 26 h 47"/>
                <a:gd name="T8" fmla="*/ 0 w 31"/>
                <a:gd name="T9" fmla="*/ 12 h 47"/>
                <a:gd name="T10" fmla="*/ 6 w 31"/>
                <a:gd name="T11" fmla="*/ 0 h 47"/>
                <a:gd name="T12" fmla="*/ 30 w 31"/>
                <a:gd name="T13" fmla="*/ 26 h 47"/>
                <a:gd name="T14" fmla="*/ 28 w 31"/>
                <a:gd name="T15" fmla="*/ 3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47">
                  <a:moveTo>
                    <a:pt x="28" y="39"/>
                  </a:moveTo>
                  <a:lnTo>
                    <a:pt x="26" y="44"/>
                  </a:lnTo>
                  <a:lnTo>
                    <a:pt x="26" y="46"/>
                  </a:lnTo>
                  <a:lnTo>
                    <a:pt x="9" y="26"/>
                  </a:lnTo>
                  <a:lnTo>
                    <a:pt x="0" y="12"/>
                  </a:lnTo>
                  <a:lnTo>
                    <a:pt x="6" y="0"/>
                  </a:lnTo>
                  <a:lnTo>
                    <a:pt x="30" y="26"/>
                  </a:lnTo>
                  <a:lnTo>
                    <a:pt x="28" y="39"/>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 name="Freeform 23"/>
            <p:cNvSpPr>
              <a:spLocks/>
            </p:cNvSpPr>
            <p:nvPr/>
          </p:nvSpPr>
          <p:spPr bwMode="auto">
            <a:xfrm>
              <a:off x="2639" y="2203"/>
              <a:ext cx="39" cy="23"/>
            </a:xfrm>
            <a:custGeom>
              <a:avLst/>
              <a:gdLst>
                <a:gd name="T0" fmla="*/ 38 w 39"/>
                <a:gd name="T1" fmla="*/ 18 h 23"/>
                <a:gd name="T2" fmla="*/ 26 w 39"/>
                <a:gd name="T3" fmla="*/ 22 h 23"/>
                <a:gd name="T4" fmla="*/ 1 w 39"/>
                <a:gd name="T5" fmla="*/ 12 h 23"/>
                <a:gd name="T6" fmla="*/ 0 w 39"/>
                <a:gd name="T7" fmla="*/ 11 h 23"/>
                <a:gd name="T8" fmla="*/ 30 w 39"/>
                <a:gd name="T9" fmla="*/ 0 h 23"/>
                <a:gd name="T10" fmla="*/ 38 w 39"/>
                <a:gd name="T11" fmla="*/ 0 h 23"/>
                <a:gd name="T12" fmla="*/ 38 w 39"/>
                <a:gd name="T13" fmla="*/ 18 h 23"/>
              </a:gdLst>
              <a:ahLst/>
              <a:cxnLst>
                <a:cxn ang="0">
                  <a:pos x="T0" y="T1"/>
                </a:cxn>
                <a:cxn ang="0">
                  <a:pos x="T2" y="T3"/>
                </a:cxn>
                <a:cxn ang="0">
                  <a:pos x="T4" y="T5"/>
                </a:cxn>
                <a:cxn ang="0">
                  <a:pos x="T6" y="T7"/>
                </a:cxn>
                <a:cxn ang="0">
                  <a:pos x="T8" y="T9"/>
                </a:cxn>
                <a:cxn ang="0">
                  <a:pos x="T10" y="T11"/>
                </a:cxn>
                <a:cxn ang="0">
                  <a:pos x="T12" y="T13"/>
                </a:cxn>
              </a:cxnLst>
              <a:rect l="0" t="0" r="r" b="b"/>
              <a:pathLst>
                <a:path w="39" h="23">
                  <a:moveTo>
                    <a:pt x="38" y="18"/>
                  </a:moveTo>
                  <a:lnTo>
                    <a:pt x="26" y="22"/>
                  </a:lnTo>
                  <a:lnTo>
                    <a:pt x="1" y="12"/>
                  </a:lnTo>
                  <a:lnTo>
                    <a:pt x="0" y="11"/>
                  </a:lnTo>
                  <a:lnTo>
                    <a:pt x="30" y="0"/>
                  </a:lnTo>
                  <a:lnTo>
                    <a:pt x="38" y="0"/>
                  </a:lnTo>
                  <a:lnTo>
                    <a:pt x="38" y="18"/>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7" name="Freeform 24"/>
            <p:cNvSpPr>
              <a:spLocks/>
            </p:cNvSpPr>
            <p:nvPr/>
          </p:nvSpPr>
          <p:spPr bwMode="auto">
            <a:xfrm>
              <a:off x="2798" y="2226"/>
              <a:ext cx="39" cy="8"/>
            </a:xfrm>
            <a:custGeom>
              <a:avLst/>
              <a:gdLst>
                <a:gd name="T0" fmla="*/ 38 w 39"/>
                <a:gd name="T1" fmla="*/ 7 h 8"/>
                <a:gd name="T2" fmla="*/ 3 w 39"/>
                <a:gd name="T3" fmla="*/ 6 h 8"/>
                <a:gd name="T4" fmla="*/ 0 w 39"/>
                <a:gd name="T5" fmla="*/ 4 h 8"/>
                <a:gd name="T6" fmla="*/ 19 w 39"/>
                <a:gd name="T7" fmla="*/ 0 h 8"/>
                <a:gd name="T8" fmla="*/ 33 w 39"/>
                <a:gd name="T9" fmla="*/ 6 h 8"/>
                <a:gd name="T10" fmla="*/ 38 w 39"/>
                <a:gd name="T11" fmla="*/ 7 h 8"/>
              </a:gdLst>
              <a:ahLst/>
              <a:cxnLst>
                <a:cxn ang="0">
                  <a:pos x="T0" y="T1"/>
                </a:cxn>
                <a:cxn ang="0">
                  <a:pos x="T2" y="T3"/>
                </a:cxn>
                <a:cxn ang="0">
                  <a:pos x="T4" y="T5"/>
                </a:cxn>
                <a:cxn ang="0">
                  <a:pos x="T6" y="T7"/>
                </a:cxn>
                <a:cxn ang="0">
                  <a:pos x="T8" y="T9"/>
                </a:cxn>
                <a:cxn ang="0">
                  <a:pos x="T10" y="T11"/>
                </a:cxn>
              </a:cxnLst>
              <a:rect l="0" t="0" r="r" b="b"/>
              <a:pathLst>
                <a:path w="39" h="8">
                  <a:moveTo>
                    <a:pt x="38" y="7"/>
                  </a:moveTo>
                  <a:lnTo>
                    <a:pt x="3" y="6"/>
                  </a:lnTo>
                  <a:lnTo>
                    <a:pt x="0" y="4"/>
                  </a:lnTo>
                  <a:lnTo>
                    <a:pt x="19" y="0"/>
                  </a:lnTo>
                  <a:lnTo>
                    <a:pt x="33" y="6"/>
                  </a:lnTo>
                  <a:lnTo>
                    <a:pt x="38" y="7"/>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 name="Freeform 25"/>
            <p:cNvSpPr>
              <a:spLocks/>
            </p:cNvSpPr>
            <p:nvPr/>
          </p:nvSpPr>
          <p:spPr bwMode="auto">
            <a:xfrm>
              <a:off x="4405" y="2339"/>
              <a:ext cx="8" cy="39"/>
            </a:xfrm>
            <a:custGeom>
              <a:avLst/>
              <a:gdLst>
                <a:gd name="T0" fmla="*/ 7 w 8"/>
                <a:gd name="T1" fmla="*/ 5 h 39"/>
                <a:gd name="T2" fmla="*/ 7 w 8"/>
                <a:gd name="T3" fmla="*/ 38 h 39"/>
                <a:gd name="T4" fmla="*/ 0 w 8"/>
                <a:gd name="T5" fmla="*/ 38 h 39"/>
                <a:gd name="T6" fmla="*/ 3 w 8"/>
                <a:gd name="T7" fmla="*/ 0 h 39"/>
                <a:gd name="T8" fmla="*/ 4 w 8"/>
                <a:gd name="T9" fmla="*/ 0 h 39"/>
                <a:gd name="T10" fmla="*/ 7 w 8"/>
                <a:gd name="T11" fmla="*/ 5 h 39"/>
              </a:gdLst>
              <a:ahLst/>
              <a:cxnLst>
                <a:cxn ang="0">
                  <a:pos x="T0" y="T1"/>
                </a:cxn>
                <a:cxn ang="0">
                  <a:pos x="T2" y="T3"/>
                </a:cxn>
                <a:cxn ang="0">
                  <a:pos x="T4" y="T5"/>
                </a:cxn>
                <a:cxn ang="0">
                  <a:pos x="T6" y="T7"/>
                </a:cxn>
                <a:cxn ang="0">
                  <a:pos x="T8" y="T9"/>
                </a:cxn>
                <a:cxn ang="0">
                  <a:pos x="T10" y="T11"/>
                </a:cxn>
              </a:cxnLst>
              <a:rect l="0" t="0" r="r" b="b"/>
              <a:pathLst>
                <a:path w="8" h="39">
                  <a:moveTo>
                    <a:pt x="7" y="5"/>
                  </a:moveTo>
                  <a:lnTo>
                    <a:pt x="7" y="38"/>
                  </a:lnTo>
                  <a:lnTo>
                    <a:pt x="0" y="38"/>
                  </a:lnTo>
                  <a:lnTo>
                    <a:pt x="3" y="0"/>
                  </a:lnTo>
                  <a:lnTo>
                    <a:pt x="4" y="0"/>
                  </a:lnTo>
                  <a:lnTo>
                    <a:pt x="7" y="5"/>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 name="Freeform 26"/>
            <p:cNvSpPr>
              <a:spLocks/>
            </p:cNvSpPr>
            <p:nvPr/>
          </p:nvSpPr>
          <p:spPr bwMode="auto">
            <a:xfrm>
              <a:off x="4422" y="2466"/>
              <a:ext cx="77" cy="73"/>
            </a:xfrm>
            <a:custGeom>
              <a:avLst/>
              <a:gdLst>
                <a:gd name="T0" fmla="*/ 42 w 77"/>
                <a:gd name="T1" fmla="*/ 14 h 73"/>
                <a:gd name="T2" fmla="*/ 36 w 77"/>
                <a:gd name="T3" fmla="*/ 36 h 73"/>
                <a:gd name="T4" fmla="*/ 42 w 77"/>
                <a:gd name="T5" fmla="*/ 50 h 73"/>
                <a:gd name="T6" fmla="*/ 75 w 77"/>
                <a:gd name="T7" fmla="*/ 64 h 73"/>
                <a:gd name="T8" fmla="*/ 76 w 77"/>
                <a:gd name="T9" fmla="*/ 64 h 73"/>
                <a:gd name="T10" fmla="*/ 36 w 77"/>
                <a:gd name="T11" fmla="*/ 72 h 73"/>
                <a:gd name="T12" fmla="*/ 0 w 77"/>
                <a:gd name="T13" fmla="*/ 36 h 73"/>
                <a:gd name="T14" fmla="*/ 12 w 77"/>
                <a:gd name="T15" fmla="*/ 36 h 73"/>
                <a:gd name="T16" fmla="*/ 12 w 77"/>
                <a:gd name="T17" fmla="*/ 31 h 73"/>
                <a:gd name="T18" fmla="*/ 0 w 77"/>
                <a:gd name="T19" fmla="*/ 0 h 73"/>
                <a:gd name="T20" fmla="*/ 28 w 77"/>
                <a:gd name="T21" fmla="*/ 0 h 73"/>
                <a:gd name="T22" fmla="*/ 42 w 77"/>
                <a:gd name="T23" fmla="*/ 1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3">
                  <a:moveTo>
                    <a:pt x="42" y="14"/>
                  </a:moveTo>
                  <a:lnTo>
                    <a:pt x="36" y="36"/>
                  </a:lnTo>
                  <a:lnTo>
                    <a:pt x="42" y="50"/>
                  </a:lnTo>
                  <a:lnTo>
                    <a:pt x="75" y="64"/>
                  </a:lnTo>
                  <a:lnTo>
                    <a:pt x="76" y="64"/>
                  </a:lnTo>
                  <a:lnTo>
                    <a:pt x="36" y="72"/>
                  </a:lnTo>
                  <a:lnTo>
                    <a:pt x="0" y="36"/>
                  </a:lnTo>
                  <a:lnTo>
                    <a:pt x="12" y="36"/>
                  </a:lnTo>
                  <a:lnTo>
                    <a:pt x="12" y="31"/>
                  </a:lnTo>
                  <a:lnTo>
                    <a:pt x="0" y="0"/>
                  </a:lnTo>
                  <a:lnTo>
                    <a:pt x="28" y="0"/>
                  </a:lnTo>
                  <a:lnTo>
                    <a:pt x="42" y="14"/>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 name="Freeform 27"/>
            <p:cNvSpPr>
              <a:spLocks/>
            </p:cNvSpPr>
            <p:nvPr/>
          </p:nvSpPr>
          <p:spPr bwMode="auto">
            <a:xfrm>
              <a:off x="1070" y="2475"/>
              <a:ext cx="158" cy="57"/>
            </a:xfrm>
            <a:custGeom>
              <a:avLst/>
              <a:gdLst>
                <a:gd name="T0" fmla="*/ 117 w 158"/>
                <a:gd name="T1" fmla="*/ 29 h 57"/>
                <a:gd name="T2" fmla="*/ 157 w 158"/>
                <a:gd name="T3" fmla="*/ 54 h 57"/>
                <a:gd name="T4" fmla="*/ 99 w 158"/>
                <a:gd name="T5" fmla="*/ 56 h 57"/>
                <a:gd name="T6" fmla="*/ 93 w 158"/>
                <a:gd name="T7" fmla="*/ 44 h 57"/>
                <a:gd name="T8" fmla="*/ 44 w 158"/>
                <a:gd name="T9" fmla="*/ 22 h 57"/>
                <a:gd name="T10" fmla="*/ 8 w 158"/>
                <a:gd name="T11" fmla="*/ 20 h 57"/>
                <a:gd name="T12" fmla="*/ 0 w 158"/>
                <a:gd name="T13" fmla="*/ 9 h 57"/>
                <a:gd name="T14" fmla="*/ 10 w 158"/>
                <a:gd name="T15" fmla="*/ 2 h 57"/>
                <a:gd name="T16" fmla="*/ 13 w 158"/>
                <a:gd name="T17" fmla="*/ 0 h 57"/>
                <a:gd name="T18" fmla="*/ 37 w 158"/>
                <a:gd name="T19" fmla="*/ 5 h 57"/>
                <a:gd name="T20" fmla="*/ 117 w 158"/>
                <a:gd name="T21"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 h="57">
                  <a:moveTo>
                    <a:pt x="117" y="29"/>
                  </a:moveTo>
                  <a:lnTo>
                    <a:pt x="157" y="54"/>
                  </a:lnTo>
                  <a:lnTo>
                    <a:pt x="99" y="56"/>
                  </a:lnTo>
                  <a:lnTo>
                    <a:pt x="93" y="44"/>
                  </a:lnTo>
                  <a:lnTo>
                    <a:pt x="44" y="22"/>
                  </a:lnTo>
                  <a:lnTo>
                    <a:pt x="8" y="20"/>
                  </a:lnTo>
                  <a:lnTo>
                    <a:pt x="0" y="9"/>
                  </a:lnTo>
                  <a:lnTo>
                    <a:pt x="10" y="2"/>
                  </a:lnTo>
                  <a:lnTo>
                    <a:pt x="13" y="0"/>
                  </a:lnTo>
                  <a:lnTo>
                    <a:pt x="37" y="5"/>
                  </a:lnTo>
                  <a:lnTo>
                    <a:pt x="117" y="29"/>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 name="Freeform 28"/>
            <p:cNvSpPr>
              <a:spLocks/>
            </p:cNvSpPr>
            <p:nvPr/>
          </p:nvSpPr>
          <p:spPr bwMode="auto">
            <a:xfrm>
              <a:off x="1222" y="2539"/>
              <a:ext cx="96" cy="31"/>
            </a:xfrm>
            <a:custGeom>
              <a:avLst/>
              <a:gdLst>
                <a:gd name="T0" fmla="*/ 94 w 96"/>
                <a:gd name="T1" fmla="*/ 6 h 31"/>
                <a:gd name="T2" fmla="*/ 95 w 96"/>
                <a:gd name="T3" fmla="*/ 30 h 31"/>
                <a:gd name="T4" fmla="*/ 67 w 96"/>
                <a:gd name="T5" fmla="*/ 13 h 31"/>
                <a:gd name="T6" fmla="*/ 65 w 96"/>
                <a:gd name="T7" fmla="*/ 12 h 31"/>
                <a:gd name="T8" fmla="*/ 53 w 96"/>
                <a:gd name="T9" fmla="*/ 28 h 31"/>
                <a:gd name="T10" fmla="*/ 51 w 96"/>
                <a:gd name="T11" fmla="*/ 30 h 31"/>
                <a:gd name="T12" fmla="*/ 37 w 96"/>
                <a:gd name="T13" fmla="*/ 12 h 31"/>
                <a:gd name="T14" fmla="*/ 2 w 96"/>
                <a:gd name="T15" fmla="*/ 30 h 31"/>
                <a:gd name="T16" fmla="*/ 0 w 96"/>
                <a:gd name="T17" fmla="*/ 12 h 31"/>
                <a:gd name="T18" fmla="*/ 30 w 96"/>
                <a:gd name="T19" fmla="*/ 2 h 31"/>
                <a:gd name="T20" fmla="*/ 35 w 96"/>
                <a:gd name="T21" fmla="*/ 0 h 31"/>
                <a:gd name="T22" fmla="*/ 83 w 96"/>
                <a:gd name="T23" fmla="*/ 2 h 31"/>
                <a:gd name="T24" fmla="*/ 94 w 96"/>
                <a:gd name="T25"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31">
                  <a:moveTo>
                    <a:pt x="94" y="6"/>
                  </a:moveTo>
                  <a:lnTo>
                    <a:pt x="95" y="30"/>
                  </a:lnTo>
                  <a:lnTo>
                    <a:pt x="67" y="13"/>
                  </a:lnTo>
                  <a:lnTo>
                    <a:pt x="65" y="12"/>
                  </a:lnTo>
                  <a:lnTo>
                    <a:pt x="53" y="28"/>
                  </a:lnTo>
                  <a:lnTo>
                    <a:pt x="51" y="30"/>
                  </a:lnTo>
                  <a:lnTo>
                    <a:pt x="37" y="12"/>
                  </a:lnTo>
                  <a:lnTo>
                    <a:pt x="2" y="30"/>
                  </a:lnTo>
                  <a:lnTo>
                    <a:pt x="0" y="12"/>
                  </a:lnTo>
                  <a:lnTo>
                    <a:pt x="30" y="2"/>
                  </a:lnTo>
                  <a:lnTo>
                    <a:pt x="35" y="0"/>
                  </a:lnTo>
                  <a:lnTo>
                    <a:pt x="83" y="2"/>
                  </a:lnTo>
                  <a:lnTo>
                    <a:pt x="94" y="6"/>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 name="Freeform 29"/>
            <p:cNvSpPr>
              <a:spLocks/>
            </p:cNvSpPr>
            <p:nvPr/>
          </p:nvSpPr>
          <p:spPr bwMode="auto">
            <a:xfrm>
              <a:off x="1158" y="2546"/>
              <a:ext cx="40" cy="34"/>
            </a:xfrm>
            <a:custGeom>
              <a:avLst/>
              <a:gdLst>
                <a:gd name="T0" fmla="*/ 39 w 40"/>
                <a:gd name="T1" fmla="*/ 23 h 34"/>
                <a:gd name="T2" fmla="*/ 39 w 40"/>
                <a:gd name="T3" fmla="*/ 27 h 34"/>
                <a:gd name="T4" fmla="*/ 27 w 40"/>
                <a:gd name="T5" fmla="*/ 31 h 34"/>
                <a:gd name="T6" fmla="*/ 26 w 40"/>
                <a:gd name="T7" fmla="*/ 33 h 34"/>
                <a:gd name="T8" fmla="*/ 0 w 40"/>
                <a:gd name="T9" fmla="*/ 8 h 34"/>
                <a:gd name="T10" fmla="*/ 0 w 40"/>
                <a:gd name="T11" fmla="*/ 5 h 34"/>
                <a:gd name="T12" fmla="*/ 7 w 40"/>
                <a:gd name="T13" fmla="*/ 0 h 34"/>
                <a:gd name="T14" fmla="*/ 26 w 40"/>
                <a:gd name="T15" fmla="*/ 0 h 34"/>
                <a:gd name="T16" fmla="*/ 39 w 40"/>
                <a:gd name="T17"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4">
                  <a:moveTo>
                    <a:pt x="39" y="23"/>
                  </a:moveTo>
                  <a:lnTo>
                    <a:pt x="39" y="27"/>
                  </a:lnTo>
                  <a:lnTo>
                    <a:pt x="27" y="31"/>
                  </a:lnTo>
                  <a:lnTo>
                    <a:pt x="26" y="33"/>
                  </a:lnTo>
                  <a:lnTo>
                    <a:pt x="0" y="8"/>
                  </a:lnTo>
                  <a:lnTo>
                    <a:pt x="0" y="5"/>
                  </a:lnTo>
                  <a:lnTo>
                    <a:pt x="7" y="0"/>
                  </a:lnTo>
                  <a:lnTo>
                    <a:pt x="26" y="0"/>
                  </a:lnTo>
                  <a:lnTo>
                    <a:pt x="39" y="2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 name="Freeform 30"/>
            <p:cNvSpPr>
              <a:spLocks/>
            </p:cNvSpPr>
            <p:nvPr/>
          </p:nvSpPr>
          <p:spPr bwMode="auto">
            <a:xfrm>
              <a:off x="4510" y="2554"/>
              <a:ext cx="24" cy="26"/>
            </a:xfrm>
            <a:custGeom>
              <a:avLst/>
              <a:gdLst>
                <a:gd name="T0" fmla="*/ 23 w 24"/>
                <a:gd name="T1" fmla="*/ 23 h 26"/>
                <a:gd name="T2" fmla="*/ 10 w 24"/>
                <a:gd name="T3" fmla="*/ 25 h 26"/>
                <a:gd name="T4" fmla="*/ 6 w 24"/>
                <a:gd name="T5" fmla="*/ 25 h 26"/>
                <a:gd name="T6" fmla="*/ 0 w 24"/>
                <a:gd name="T7" fmla="*/ 19 h 26"/>
                <a:gd name="T8" fmla="*/ 6 w 24"/>
                <a:gd name="T9" fmla="*/ 0 h 26"/>
                <a:gd name="T10" fmla="*/ 23 w 24"/>
                <a:gd name="T11" fmla="*/ 17 h 26"/>
                <a:gd name="T12" fmla="*/ 23 w 24"/>
                <a:gd name="T13" fmla="*/ 23 h 26"/>
              </a:gdLst>
              <a:ahLst/>
              <a:cxnLst>
                <a:cxn ang="0">
                  <a:pos x="T0" y="T1"/>
                </a:cxn>
                <a:cxn ang="0">
                  <a:pos x="T2" y="T3"/>
                </a:cxn>
                <a:cxn ang="0">
                  <a:pos x="T4" y="T5"/>
                </a:cxn>
                <a:cxn ang="0">
                  <a:pos x="T6" y="T7"/>
                </a:cxn>
                <a:cxn ang="0">
                  <a:pos x="T8" y="T9"/>
                </a:cxn>
                <a:cxn ang="0">
                  <a:pos x="T10" y="T11"/>
                </a:cxn>
                <a:cxn ang="0">
                  <a:pos x="T12" y="T13"/>
                </a:cxn>
              </a:cxnLst>
              <a:rect l="0" t="0" r="r" b="b"/>
              <a:pathLst>
                <a:path w="24" h="26">
                  <a:moveTo>
                    <a:pt x="23" y="23"/>
                  </a:moveTo>
                  <a:lnTo>
                    <a:pt x="10" y="25"/>
                  </a:lnTo>
                  <a:lnTo>
                    <a:pt x="6" y="25"/>
                  </a:lnTo>
                  <a:lnTo>
                    <a:pt x="0" y="19"/>
                  </a:lnTo>
                  <a:lnTo>
                    <a:pt x="6" y="0"/>
                  </a:lnTo>
                  <a:lnTo>
                    <a:pt x="23" y="17"/>
                  </a:lnTo>
                  <a:lnTo>
                    <a:pt x="23" y="2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 name="Freeform 31"/>
            <p:cNvSpPr>
              <a:spLocks/>
            </p:cNvSpPr>
            <p:nvPr/>
          </p:nvSpPr>
          <p:spPr bwMode="auto">
            <a:xfrm>
              <a:off x="4508" y="2619"/>
              <a:ext cx="74" cy="72"/>
            </a:xfrm>
            <a:custGeom>
              <a:avLst/>
              <a:gdLst>
                <a:gd name="T0" fmla="*/ 73 w 74"/>
                <a:gd name="T1" fmla="*/ 43 h 72"/>
                <a:gd name="T2" fmla="*/ 45 w 74"/>
                <a:gd name="T3" fmla="*/ 71 h 72"/>
                <a:gd name="T4" fmla="*/ 30 w 74"/>
                <a:gd name="T5" fmla="*/ 35 h 72"/>
                <a:gd name="T6" fmla="*/ 0 w 74"/>
                <a:gd name="T7" fmla="*/ 35 h 72"/>
                <a:gd name="T8" fmla="*/ 0 w 74"/>
                <a:gd name="T9" fmla="*/ 14 h 72"/>
                <a:gd name="T10" fmla="*/ 37 w 74"/>
                <a:gd name="T11" fmla="*/ 14 h 72"/>
                <a:gd name="T12" fmla="*/ 43 w 74"/>
                <a:gd name="T13" fmla="*/ 0 h 72"/>
                <a:gd name="T14" fmla="*/ 71 w 74"/>
                <a:gd name="T15" fmla="*/ 13 h 72"/>
                <a:gd name="T16" fmla="*/ 73 w 74"/>
                <a:gd name="T17" fmla="*/ 4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72">
                  <a:moveTo>
                    <a:pt x="73" y="43"/>
                  </a:moveTo>
                  <a:lnTo>
                    <a:pt x="45" y="71"/>
                  </a:lnTo>
                  <a:lnTo>
                    <a:pt x="30" y="35"/>
                  </a:lnTo>
                  <a:lnTo>
                    <a:pt x="0" y="35"/>
                  </a:lnTo>
                  <a:lnTo>
                    <a:pt x="0" y="14"/>
                  </a:lnTo>
                  <a:lnTo>
                    <a:pt x="37" y="14"/>
                  </a:lnTo>
                  <a:lnTo>
                    <a:pt x="43" y="0"/>
                  </a:lnTo>
                  <a:lnTo>
                    <a:pt x="71" y="13"/>
                  </a:lnTo>
                  <a:lnTo>
                    <a:pt x="73" y="4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 name="Freeform 32"/>
            <p:cNvSpPr>
              <a:spLocks/>
            </p:cNvSpPr>
            <p:nvPr/>
          </p:nvSpPr>
          <p:spPr bwMode="auto">
            <a:xfrm>
              <a:off x="3765" y="2658"/>
              <a:ext cx="49" cy="48"/>
            </a:xfrm>
            <a:custGeom>
              <a:avLst/>
              <a:gdLst>
                <a:gd name="T0" fmla="*/ 48 w 49"/>
                <a:gd name="T1" fmla="*/ 15 h 48"/>
                <a:gd name="T2" fmla="*/ 35 w 49"/>
                <a:gd name="T3" fmla="*/ 32 h 48"/>
                <a:gd name="T4" fmla="*/ 43 w 49"/>
                <a:gd name="T5" fmla="*/ 39 h 48"/>
                <a:gd name="T6" fmla="*/ 48 w 49"/>
                <a:gd name="T7" fmla="*/ 41 h 48"/>
                <a:gd name="T8" fmla="*/ 32 w 49"/>
                <a:gd name="T9" fmla="*/ 47 h 48"/>
                <a:gd name="T10" fmla="*/ 28 w 49"/>
                <a:gd name="T11" fmla="*/ 47 h 48"/>
                <a:gd name="T12" fmla="*/ 3 w 49"/>
                <a:gd name="T13" fmla="*/ 4 h 48"/>
                <a:gd name="T14" fmla="*/ 0 w 49"/>
                <a:gd name="T15" fmla="*/ 2 h 48"/>
                <a:gd name="T16" fmla="*/ 2 w 49"/>
                <a:gd name="T17" fmla="*/ 0 h 48"/>
                <a:gd name="T18" fmla="*/ 30 w 49"/>
                <a:gd name="T19" fmla="*/ 2 h 48"/>
                <a:gd name="T20" fmla="*/ 48 w 49"/>
                <a:gd name="T21" fmla="*/ 1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48">
                  <a:moveTo>
                    <a:pt x="48" y="15"/>
                  </a:moveTo>
                  <a:lnTo>
                    <a:pt x="35" y="32"/>
                  </a:lnTo>
                  <a:lnTo>
                    <a:pt x="43" y="39"/>
                  </a:lnTo>
                  <a:lnTo>
                    <a:pt x="48" y="41"/>
                  </a:lnTo>
                  <a:lnTo>
                    <a:pt x="32" y="47"/>
                  </a:lnTo>
                  <a:lnTo>
                    <a:pt x="28" y="47"/>
                  </a:lnTo>
                  <a:lnTo>
                    <a:pt x="3" y="4"/>
                  </a:lnTo>
                  <a:lnTo>
                    <a:pt x="0" y="2"/>
                  </a:lnTo>
                  <a:lnTo>
                    <a:pt x="2" y="0"/>
                  </a:lnTo>
                  <a:lnTo>
                    <a:pt x="30" y="2"/>
                  </a:lnTo>
                  <a:lnTo>
                    <a:pt x="48" y="15"/>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 name="Freeform 33"/>
            <p:cNvSpPr>
              <a:spLocks/>
            </p:cNvSpPr>
            <p:nvPr/>
          </p:nvSpPr>
          <p:spPr bwMode="auto">
            <a:xfrm>
              <a:off x="4293" y="2698"/>
              <a:ext cx="160" cy="170"/>
            </a:xfrm>
            <a:custGeom>
              <a:avLst/>
              <a:gdLst>
                <a:gd name="T0" fmla="*/ 159 w 160"/>
                <a:gd name="T1" fmla="*/ 16 h 170"/>
                <a:gd name="T2" fmla="*/ 125 w 160"/>
                <a:gd name="T3" fmla="*/ 22 h 170"/>
                <a:gd name="T4" fmla="*/ 125 w 160"/>
                <a:gd name="T5" fmla="*/ 28 h 170"/>
                <a:gd name="T6" fmla="*/ 135 w 160"/>
                <a:gd name="T7" fmla="*/ 42 h 170"/>
                <a:gd name="T8" fmla="*/ 139 w 160"/>
                <a:gd name="T9" fmla="*/ 62 h 170"/>
                <a:gd name="T10" fmla="*/ 159 w 160"/>
                <a:gd name="T11" fmla="*/ 82 h 170"/>
                <a:gd name="T12" fmla="*/ 107 w 160"/>
                <a:gd name="T13" fmla="*/ 169 h 170"/>
                <a:gd name="T14" fmla="*/ 10 w 160"/>
                <a:gd name="T15" fmla="*/ 161 h 170"/>
                <a:gd name="T16" fmla="*/ 6 w 160"/>
                <a:gd name="T17" fmla="*/ 134 h 170"/>
                <a:gd name="T18" fmla="*/ 0 w 160"/>
                <a:gd name="T19" fmla="*/ 77 h 170"/>
                <a:gd name="T20" fmla="*/ 51 w 160"/>
                <a:gd name="T21" fmla="*/ 48 h 170"/>
                <a:gd name="T22" fmla="*/ 75 w 160"/>
                <a:gd name="T23" fmla="*/ 16 h 170"/>
                <a:gd name="T24" fmla="*/ 109 w 160"/>
                <a:gd name="T25" fmla="*/ 8 h 170"/>
                <a:gd name="T26" fmla="*/ 115 w 160"/>
                <a:gd name="T27" fmla="*/ 0 h 170"/>
                <a:gd name="T28" fmla="*/ 159 w 160"/>
                <a:gd name="T29" fmla="*/ 0 h 170"/>
                <a:gd name="T30" fmla="*/ 159 w 160"/>
                <a:gd name="T31"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0">
                  <a:moveTo>
                    <a:pt x="159" y="16"/>
                  </a:moveTo>
                  <a:lnTo>
                    <a:pt x="125" y="22"/>
                  </a:lnTo>
                  <a:lnTo>
                    <a:pt x="125" y="28"/>
                  </a:lnTo>
                  <a:lnTo>
                    <a:pt x="135" y="42"/>
                  </a:lnTo>
                  <a:lnTo>
                    <a:pt x="139" y="62"/>
                  </a:lnTo>
                  <a:lnTo>
                    <a:pt x="159" y="82"/>
                  </a:lnTo>
                  <a:lnTo>
                    <a:pt x="107" y="169"/>
                  </a:lnTo>
                  <a:lnTo>
                    <a:pt x="10" y="161"/>
                  </a:lnTo>
                  <a:lnTo>
                    <a:pt x="6" y="134"/>
                  </a:lnTo>
                  <a:lnTo>
                    <a:pt x="0" y="77"/>
                  </a:lnTo>
                  <a:lnTo>
                    <a:pt x="51" y="48"/>
                  </a:lnTo>
                  <a:lnTo>
                    <a:pt x="75" y="16"/>
                  </a:lnTo>
                  <a:lnTo>
                    <a:pt x="109" y="8"/>
                  </a:lnTo>
                  <a:lnTo>
                    <a:pt x="115" y="0"/>
                  </a:lnTo>
                  <a:lnTo>
                    <a:pt x="159" y="0"/>
                  </a:lnTo>
                  <a:lnTo>
                    <a:pt x="159" y="16"/>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 name="Freeform 34"/>
            <p:cNvSpPr>
              <a:spLocks/>
            </p:cNvSpPr>
            <p:nvPr/>
          </p:nvSpPr>
          <p:spPr bwMode="auto">
            <a:xfrm>
              <a:off x="4071" y="2738"/>
              <a:ext cx="175" cy="170"/>
            </a:xfrm>
            <a:custGeom>
              <a:avLst/>
              <a:gdLst>
                <a:gd name="T0" fmla="*/ 158 w 175"/>
                <a:gd name="T1" fmla="*/ 112 h 170"/>
                <a:gd name="T2" fmla="*/ 164 w 175"/>
                <a:gd name="T3" fmla="*/ 103 h 170"/>
                <a:gd name="T4" fmla="*/ 164 w 175"/>
                <a:gd name="T5" fmla="*/ 101 h 170"/>
                <a:gd name="T6" fmla="*/ 166 w 175"/>
                <a:gd name="T7" fmla="*/ 99 h 170"/>
                <a:gd name="T8" fmla="*/ 174 w 175"/>
                <a:gd name="T9" fmla="*/ 114 h 170"/>
                <a:gd name="T10" fmla="*/ 166 w 175"/>
                <a:gd name="T11" fmla="*/ 131 h 170"/>
                <a:gd name="T12" fmla="*/ 174 w 175"/>
                <a:gd name="T13" fmla="*/ 161 h 170"/>
                <a:gd name="T14" fmla="*/ 162 w 175"/>
                <a:gd name="T15" fmla="*/ 167 h 170"/>
                <a:gd name="T16" fmla="*/ 160 w 175"/>
                <a:gd name="T17" fmla="*/ 169 h 170"/>
                <a:gd name="T18" fmla="*/ 90 w 175"/>
                <a:gd name="T19" fmla="*/ 121 h 170"/>
                <a:gd name="T20" fmla="*/ 84 w 175"/>
                <a:gd name="T21" fmla="*/ 95 h 170"/>
                <a:gd name="T22" fmla="*/ 84 w 175"/>
                <a:gd name="T23" fmla="*/ 94 h 170"/>
                <a:gd name="T24" fmla="*/ 73 w 175"/>
                <a:gd name="T25" fmla="*/ 92 h 170"/>
                <a:gd name="T26" fmla="*/ 68 w 175"/>
                <a:gd name="T27" fmla="*/ 92 h 170"/>
                <a:gd name="T28" fmla="*/ 46 w 175"/>
                <a:gd name="T29" fmla="*/ 48 h 170"/>
                <a:gd name="T30" fmla="*/ 26 w 175"/>
                <a:gd name="T31" fmla="*/ 35 h 170"/>
                <a:gd name="T32" fmla="*/ 0 w 175"/>
                <a:gd name="T33" fmla="*/ 10 h 170"/>
                <a:gd name="T34" fmla="*/ 14 w 175"/>
                <a:gd name="T35" fmla="*/ 2 h 170"/>
                <a:gd name="T36" fmla="*/ 20 w 175"/>
                <a:gd name="T37" fmla="*/ 0 h 170"/>
                <a:gd name="T38" fmla="*/ 122 w 175"/>
                <a:gd name="T39" fmla="*/ 62 h 170"/>
                <a:gd name="T40" fmla="*/ 158 w 175"/>
                <a:gd name="T41" fmla="*/ 1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5" h="170">
                  <a:moveTo>
                    <a:pt x="158" y="112"/>
                  </a:moveTo>
                  <a:lnTo>
                    <a:pt x="164" y="103"/>
                  </a:lnTo>
                  <a:lnTo>
                    <a:pt x="164" y="101"/>
                  </a:lnTo>
                  <a:lnTo>
                    <a:pt x="166" y="99"/>
                  </a:lnTo>
                  <a:lnTo>
                    <a:pt x="174" y="114"/>
                  </a:lnTo>
                  <a:lnTo>
                    <a:pt x="166" y="131"/>
                  </a:lnTo>
                  <a:lnTo>
                    <a:pt x="174" y="161"/>
                  </a:lnTo>
                  <a:lnTo>
                    <a:pt x="162" y="167"/>
                  </a:lnTo>
                  <a:lnTo>
                    <a:pt x="160" y="169"/>
                  </a:lnTo>
                  <a:lnTo>
                    <a:pt x="90" y="121"/>
                  </a:lnTo>
                  <a:lnTo>
                    <a:pt x="84" y="95"/>
                  </a:lnTo>
                  <a:lnTo>
                    <a:pt x="84" y="94"/>
                  </a:lnTo>
                  <a:lnTo>
                    <a:pt x="73" y="92"/>
                  </a:lnTo>
                  <a:lnTo>
                    <a:pt x="68" y="92"/>
                  </a:lnTo>
                  <a:lnTo>
                    <a:pt x="46" y="48"/>
                  </a:lnTo>
                  <a:lnTo>
                    <a:pt x="26" y="35"/>
                  </a:lnTo>
                  <a:lnTo>
                    <a:pt x="0" y="10"/>
                  </a:lnTo>
                  <a:lnTo>
                    <a:pt x="14" y="2"/>
                  </a:lnTo>
                  <a:lnTo>
                    <a:pt x="20" y="0"/>
                  </a:lnTo>
                  <a:lnTo>
                    <a:pt x="122" y="62"/>
                  </a:lnTo>
                  <a:lnTo>
                    <a:pt x="158" y="11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 name="Freeform 35"/>
            <p:cNvSpPr>
              <a:spLocks/>
            </p:cNvSpPr>
            <p:nvPr/>
          </p:nvSpPr>
          <p:spPr bwMode="auto">
            <a:xfrm>
              <a:off x="4460" y="2779"/>
              <a:ext cx="97" cy="110"/>
            </a:xfrm>
            <a:custGeom>
              <a:avLst/>
              <a:gdLst>
                <a:gd name="T0" fmla="*/ 96 w 97"/>
                <a:gd name="T1" fmla="*/ 12 h 110"/>
                <a:gd name="T2" fmla="*/ 40 w 97"/>
                <a:gd name="T3" fmla="*/ 14 h 110"/>
                <a:gd name="T4" fmla="*/ 40 w 97"/>
                <a:gd name="T5" fmla="*/ 21 h 110"/>
                <a:gd name="T6" fmla="*/ 42 w 97"/>
                <a:gd name="T7" fmla="*/ 30 h 110"/>
                <a:gd name="T8" fmla="*/ 44 w 97"/>
                <a:gd name="T9" fmla="*/ 28 h 110"/>
                <a:gd name="T10" fmla="*/ 44 w 97"/>
                <a:gd name="T11" fmla="*/ 22 h 110"/>
                <a:gd name="T12" fmla="*/ 52 w 97"/>
                <a:gd name="T13" fmla="*/ 49 h 110"/>
                <a:gd name="T14" fmla="*/ 52 w 97"/>
                <a:gd name="T15" fmla="*/ 53 h 110"/>
                <a:gd name="T16" fmla="*/ 46 w 97"/>
                <a:gd name="T17" fmla="*/ 59 h 110"/>
                <a:gd name="T18" fmla="*/ 75 w 97"/>
                <a:gd name="T19" fmla="*/ 96 h 110"/>
                <a:gd name="T20" fmla="*/ 46 w 97"/>
                <a:gd name="T21" fmla="*/ 96 h 110"/>
                <a:gd name="T22" fmla="*/ 42 w 97"/>
                <a:gd name="T23" fmla="*/ 89 h 110"/>
                <a:gd name="T24" fmla="*/ 18 w 97"/>
                <a:gd name="T25" fmla="*/ 89 h 110"/>
                <a:gd name="T26" fmla="*/ 17 w 97"/>
                <a:gd name="T27" fmla="*/ 103 h 110"/>
                <a:gd name="T28" fmla="*/ 17 w 97"/>
                <a:gd name="T29" fmla="*/ 109 h 110"/>
                <a:gd name="T30" fmla="*/ 0 w 97"/>
                <a:gd name="T31" fmla="*/ 80 h 110"/>
                <a:gd name="T32" fmla="*/ 17 w 97"/>
                <a:gd name="T33" fmla="*/ 21 h 110"/>
                <a:gd name="T34" fmla="*/ 17 w 97"/>
                <a:gd name="T35" fmla="*/ 7 h 110"/>
                <a:gd name="T36" fmla="*/ 42 w 97"/>
                <a:gd name="T37" fmla="*/ 0 h 110"/>
                <a:gd name="T38" fmla="*/ 90 w 97"/>
                <a:gd name="T39" fmla="*/ 0 h 110"/>
                <a:gd name="T40" fmla="*/ 96 w 97"/>
                <a:gd name="T41" fmla="*/ 1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7" h="110">
                  <a:moveTo>
                    <a:pt x="96" y="12"/>
                  </a:moveTo>
                  <a:lnTo>
                    <a:pt x="40" y="14"/>
                  </a:lnTo>
                  <a:lnTo>
                    <a:pt x="40" y="21"/>
                  </a:lnTo>
                  <a:lnTo>
                    <a:pt x="42" y="30"/>
                  </a:lnTo>
                  <a:lnTo>
                    <a:pt x="44" y="28"/>
                  </a:lnTo>
                  <a:lnTo>
                    <a:pt x="44" y="22"/>
                  </a:lnTo>
                  <a:lnTo>
                    <a:pt x="52" y="49"/>
                  </a:lnTo>
                  <a:lnTo>
                    <a:pt x="52" y="53"/>
                  </a:lnTo>
                  <a:lnTo>
                    <a:pt x="46" y="59"/>
                  </a:lnTo>
                  <a:lnTo>
                    <a:pt x="75" y="96"/>
                  </a:lnTo>
                  <a:lnTo>
                    <a:pt x="46" y="96"/>
                  </a:lnTo>
                  <a:lnTo>
                    <a:pt x="42" y="89"/>
                  </a:lnTo>
                  <a:lnTo>
                    <a:pt x="18" y="89"/>
                  </a:lnTo>
                  <a:lnTo>
                    <a:pt x="17" y="103"/>
                  </a:lnTo>
                  <a:lnTo>
                    <a:pt x="17" y="109"/>
                  </a:lnTo>
                  <a:lnTo>
                    <a:pt x="0" y="80"/>
                  </a:lnTo>
                  <a:lnTo>
                    <a:pt x="17" y="21"/>
                  </a:lnTo>
                  <a:lnTo>
                    <a:pt x="17" y="7"/>
                  </a:lnTo>
                  <a:lnTo>
                    <a:pt x="42" y="0"/>
                  </a:lnTo>
                  <a:lnTo>
                    <a:pt x="90" y="0"/>
                  </a:lnTo>
                  <a:lnTo>
                    <a:pt x="96" y="1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 name="Freeform 36"/>
            <p:cNvSpPr>
              <a:spLocks/>
            </p:cNvSpPr>
            <p:nvPr/>
          </p:nvSpPr>
          <p:spPr bwMode="auto">
            <a:xfrm>
              <a:off x="4677" y="2794"/>
              <a:ext cx="312" cy="193"/>
            </a:xfrm>
            <a:custGeom>
              <a:avLst/>
              <a:gdLst>
                <a:gd name="T0" fmla="*/ 69 w 312"/>
                <a:gd name="T1" fmla="*/ 68 h 193"/>
                <a:gd name="T2" fmla="*/ 103 w 312"/>
                <a:gd name="T3" fmla="*/ 38 h 193"/>
                <a:gd name="T4" fmla="*/ 122 w 312"/>
                <a:gd name="T5" fmla="*/ 40 h 193"/>
                <a:gd name="T6" fmla="*/ 208 w 312"/>
                <a:gd name="T7" fmla="*/ 76 h 193"/>
                <a:gd name="T8" fmla="*/ 272 w 312"/>
                <a:gd name="T9" fmla="*/ 107 h 193"/>
                <a:gd name="T10" fmla="*/ 244 w 312"/>
                <a:gd name="T11" fmla="*/ 123 h 193"/>
                <a:gd name="T12" fmla="*/ 307 w 312"/>
                <a:gd name="T13" fmla="*/ 173 h 193"/>
                <a:gd name="T14" fmla="*/ 311 w 312"/>
                <a:gd name="T15" fmla="*/ 177 h 193"/>
                <a:gd name="T16" fmla="*/ 311 w 312"/>
                <a:gd name="T17" fmla="*/ 192 h 193"/>
                <a:gd name="T18" fmla="*/ 274 w 312"/>
                <a:gd name="T19" fmla="*/ 192 h 193"/>
                <a:gd name="T20" fmla="*/ 234 w 312"/>
                <a:gd name="T21" fmla="*/ 153 h 193"/>
                <a:gd name="T22" fmla="*/ 199 w 312"/>
                <a:gd name="T23" fmla="*/ 147 h 193"/>
                <a:gd name="T24" fmla="*/ 197 w 312"/>
                <a:gd name="T25" fmla="*/ 146 h 193"/>
                <a:gd name="T26" fmla="*/ 193 w 312"/>
                <a:gd name="T27" fmla="*/ 164 h 193"/>
                <a:gd name="T28" fmla="*/ 175 w 312"/>
                <a:gd name="T29" fmla="*/ 175 h 193"/>
                <a:gd name="T30" fmla="*/ 167 w 312"/>
                <a:gd name="T31" fmla="*/ 175 h 193"/>
                <a:gd name="T32" fmla="*/ 116 w 312"/>
                <a:gd name="T33" fmla="*/ 153 h 193"/>
                <a:gd name="T34" fmla="*/ 116 w 312"/>
                <a:gd name="T35" fmla="*/ 108 h 193"/>
                <a:gd name="T36" fmla="*/ 69 w 312"/>
                <a:gd name="T37" fmla="*/ 100 h 193"/>
                <a:gd name="T38" fmla="*/ 24 w 312"/>
                <a:gd name="T39" fmla="*/ 70 h 193"/>
                <a:gd name="T40" fmla="*/ 0 w 312"/>
                <a:gd name="T41" fmla="*/ 9 h 193"/>
                <a:gd name="T42" fmla="*/ 22 w 312"/>
                <a:gd name="T43" fmla="*/ 0 h 193"/>
                <a:gd name="T44" fmla="*/ 47 w 312"/>
                <a:gd name="T45" fmla="*/ 46 h 193"/>
                <a:gd name="T46" fmla="*/ 69 w 312"/>
                <a:gd name="T47" fmla="*/ 6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193">
                  <a:moveTo>
                    <a:pt x="69" y="68"/>
                  </a:moveTo>
                  <a:lnTo>
                    <a:pt x="103" y="38"/>
                  </a:lnTo>
                  <a:lnTo>
                    <a:pt x="122" y="40"/>
                  </a:lnTo>
                  <a:lnTo>
                    <a:pt x="208" y="76"/>
                  </a:lnTo>
                  <a:lnTo>
                    <a:pt x="272" y="107"/>
                  </a:lnTo>
                  <a:lnTo>
                    <a:pt x="244" y="123"/>
                  </a:lnTo>
                  <a:lnTo>
                    <a:pt x="307" y="173"/>
                  </a:lnTo>
                  <a:lnTo>
                    <a:pt x="311" y="177"/>
                  </a:lnTo>
                  <a:lnTo>
                    <a:pt x="311" y="192"/>
                  </a:lnTo>
                  <a:lnTo>
                    <a:pt x="274" y="192"/>
                  </a:lnTo>
                  <a:lnTo>
                    <a:pt x="234" y="153"/>
                  </a:lnTo>
                  <a:lnTo>
                    <a:pt x="199" y="147"/>
                  </a:lnTo>
                  <a:lnTo>
                    <a:pt x="197" y="146"/>
                  </a:lnTo>
                  <a:lnTo>
                    <a:pt x="193" y="164"/>
                  </a:lnTo>
                  <a:lnTo>
                    <a:pt x="175" y="175"/>
                  </a:lnTo>
                  <a:lnTo>
                    <a:pt x="167" y="175"/>
                  </a:lnTo>
                  <a:lnTo>
                    <a:pt x="116" y="153"/>
                  </a:lnTo>
                  <a:lnTo>
                    <a:pt x="116" y="108"/>
                  </a:lnTo>
                  <a:lnTo>
                    <a:pt x="69" y="100"/>
                  </a:lnTo>
                  <a:lnTo>
                    <a:pt x="24" y="70"/>
                  </a:lnTo>
                  <a:lnTo>
                    <a:pt x="0" y="9"/>
                  </a:lnTo>
                  <a:lnTo>
                    <a:pt x="22" y="0"/>
                  </a:lnTo>
                  <a:lnTo>
                    <a:pt x="47" y="46"/>
                  </a:lnTo>
                  <a:lnTo>
                    <a:pt x="69" y="68"/>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 name="Freeform 37"/>
            <p:cNvSpPr>
              <a:spLocks/>
            </p:cNvSpPr>
            <p:nvPr/>
          </p:nvSpPr>
          <p:spPr bwMode="auto">
            <a:xfrm>
              <a:off x="4984" y="2875"/>
              <a:ext cx="70" cy="33"/>
            </a:xfrm>
            <a:custGeom>
              <a:avLst/>
              <a:gdLst>
                <a:gd name="T0" fmla="*/ 54 w 70"/>
                <a:gd name="T1" fmla="*/ 19 h 33"/>
                <a:gd name="T2" fmla="*/ 24 w 70"/>
                <a:gd name="T3" fmla="*/ 32 h 33"/>
                <a:gd name="T4" fmla="*/ 0 w 70"/>
                <a:gd name="T5" fmla="*/ 26 h 33"/>
                <a:gd name="T6" fmla="*/ 14 w 70"/>
                <a:gd name="T7" fmla="*/ 19 h 33"/>
                <a:gd name="T8" fmla="*/ 22 w 70"/>
                <a:gd name="T9" fmla="*/ 18 h 33"/>
                <a:gd name="T10" fmla="*/ 28 w 70"/>
                <a:gd name="T11" fmla="*/ 18 h 33"/>
                <a:gd name="T12" fmla="*/ 54 w 70"/>
                <a:gd name="T13" fmla="*/ 0 h 33"/>
                <a:gd name="T14" fmla="*/ 69 w 70"/>
                <a:gd name="T15" fmla="*/ 17 h 33"/>
                <a:gd name="T16" fmla="*/ 54 w 70"/>
                <a:gd name="T17" fmla="*/ 1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33">
                  <a:moveTo>
                    <a:pt x="54" y="19"/>
                  </a:moveTo>
                  <a:lnTo>
                    <a:pt x="24" y="32"/>
                  </a:lnTo>
                  <a:lnTo>
                    <a:pt x="0" y="26"/>
                  </a:lnTo>
                  <a:lnTo>
                    <a:pt x="14" y="19"/>
                  </a:lnTo>
                  <a:lnTo>
                    <a:pt x="22" y="18"/>
                  </a:lnTo>
                  <a:lnTo>
                    <a:pt x="28" y="18"/>
                  </a:lnTo>
                  <a:lnTo>
                    <a:pt x="54" y="0"/>
                  </a:lnTo>
                  <a:lnTo>
                    <a:pt x="69" y="17"/>
                  </a:lnTo>
                  <a:lnTo>
                    <a:pt x="54" y="19"/>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 name="Freeform 38"/>
            <p:cNvSpPr>
              <a:spLocks/>
            </p:cNvSpPr>
            <p:nvPr/>
          </p:nvSpPr>
          <p:spPr bwMode="auto">
            <a:xfrm>
              <a:off x="4422" y="2915"/>
              <a:ext cx="175" cy="72"/>
            </a:xfrm>
            <a:custGeom>
              <a:avLst/>
              <a:gdLst>
                <a:gd name="T0" fmla="*/ 174 w 175"/>
                <a:gd name="T1" fmla="*/ 29 h 72"/>
                <a:gd name="T2" fmla="*/ 162 w 175"/>
                <a:gd name="T3" fmla="*/ 34 h 72"/>
                <a:gd name="T4" fmla="*/ 136 w 175"/>
                <a:gd name="T5" fmla="*/ 71 h 72"/>
                <a:gd name="T6" fmla="*/ 103 w 175"/>
                <a:gd name="T7" fmla="*/ 43 h 72"/>
                <a:gd name="T8" fmla="*/ 94 w 175"/>
                <a:gd name="T9" fmla="*/ 38 h 72"/>
                <a:gd name="T10" fmla="*/ 92 w 175"/>
                <a:gd name="T11" fmla="*/ 36 h 72"/>
                <a:gd name="T12" fmla="*/ 76 w 175"/>
                <a:gd name="T13" fmla="*/ 55 h 72"/>
                <a:gd name="T14" fmla="*/ 76 w 175"/>
                <a:gd name="T15" fmla="*/ 40 h 72"/>
                <a:gd name="T16" fmla="*/ 74 w 175"/>
                <a:gd name="T17" fmla="*/ 38 h 72"/>
                <a:gd name="T18" fmla="*/ 54 w 175"/>
                <a:gd name="T19" fmla="*/ 57 h 72"/>
                <a:gd name="T20" fmla="*/ 38 w 175"/>
                <a:gd name="T21" fmla="*/ 57 h 72"/>
                <a:gd name="T22" fmla="*/ 34 w 175"/>
                <a:gd name="T23" fmla="*/ 36 h 72"/>
                <a:gd name="T24" fmla="*/ 4 w 175"/>
                <a:gd name="T25" fmla="*/ 41 h 72"/>
                <a:gd name="T26" fmla="*/ 2 w 175"/>
                <a:gd name="T27" fmla="*/ 43 h 72"/>
                <a:gd name="T28" fmla="*/ 0 w 175"/>
                <a:gd name="T29" fmla="*/ 41 h 72"/>
                <a:gd name="T30" fmla="*/ 14 w 175"/>
                <a:gd name="T31" fmla="*/ 28 h 72"/>
                <a:gd name="T32" fmla="*/ 114 w 175"/>
                <a:gd name="T33" fmla="*/ 28 h 72"/>
                <a:gd name="T34" fmla="*/ 126 w 175"/>
                <a:gd name="T35" fmla="*/ 34 h 72"/>
                <a:gd name="T36" fmla="*/ 130 w 175"/>
                <a:gd name="T37" fmla="*/ 34 h 72"/>
                <a:gd name="T38" fmla="*/ 138 w 175"/>
                <a:gd name="T39" fmla="*/ 28 h 72"/>
                <a:gd name="T40" fmla="*/ 158 w 175"/>
                <a:gd name="T41" fmla="*/ 28 h 72"/>
                <a:gd name="T42" fmla="*/ 162 w 175"/>
                <a:gd name="T43" fmla="*/ 24 h 72"/>
                <a:gd name="T44" fmla="*/ 167 w 175"/>
                <a:gd name="T45" fmla="*/ 0 h 72"/>
                <a:gd name="T46" fmla="*/ 174 w 175"/>
                <a:gd name="T47" fmla="*/ 22 h 72"/>
                <a:gd name="T48" fmla="*/ 174 w 175"/>
                <a:gd name="T49" fmla="*/ 2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5" h="72">
                  <a:moveTo>
                    <a:pt x="174" y="29"/>
                  </a:moveTo>
                  <a:lnTo>
                    <a:pt x="162" y="34"/>
                  </a:lnTo>
                  <a:lnTo>
                    <a:pt x="136" y="71"/>
                  </a:lnTo>
                  <a:lnTo>
                    <a:pt x="103" y="43"/>
                  </a:lnTo>
                  <a:lnTo>
                    <a:pt x="94" y="38"/>
                  </a:lnTo>
                  <a:lnTo>
                    <a:pt x="92" y="36"/>
                  </a:lnTo>
                  <a:lnTo>
                    <a:pt x="76" y="55"/>
                  </a:lnTo>
                  <a:lnTo>
                    <a:pt x="76" y="40"/>
                  </a:lnTo>
                  <a:lnTo>
                    <a:pt x="74" y="38"/>
                  </a:lnTo>
                  <a:lnTo>
                    <a:pt x="54" y="57"/>
                  </a:lnTo>
                  <a:lnTo>
                    <a:pt x="38" y="57"/>
                  </a:lnTo>
                  <a:lnTo>
                    <a:pt x="34" y="36"/>
                  </a:lnTo>
                  <a:lnTo>
                    <a:pt x="4" y="41"/>
                  </a:lnTo>
                  <a:lnTo>
                    <a:pt x="2" y="43"/>
                  </a:lnTo>
                  <a:lnTo>
                    <a:pt x="0" y="41"/>
                  </a:lnTo>
                  <a:lnTo>
                    <a:pt x="14" y="28"/>
                  </a:lnTo>
                  <a:lnTo>
                    <a:pt x="114" y="28"/>
                  </a:lnTo>
                  <a:lnTo>
                    <a:pt x="126" y="34"/>
                  </a:lnTo>
                  <a:lnTo>
                    <a:pt x="130" y="34"/>
                  </a:lnTo>
                  <a:lnTo>
                    <a:pt x="138" y="28"/>
                  </a:lnTo>
                  <a:lnTo>
                    <a:pt x="158" y="28"/>
                  </a:lnTo>
                  <a:lnTo>
                    <a:pt x="162" y="24"/>
                  </a:lnTo>
                  <a:lnTo>
                    <a:pt x="167" y="0"/>
                  </a:lnTo>
                  <a:lnTo>
                    <a:pt x="174" y="22"/>
                  </a:lnTo>
                  <a:lnTo>
                    <a:pt x="174" y="29"/>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 name="Freeform 39"/>
            <p:cNvSpPr>
              <a:spLocks/>
            </p:cNvSpPr>
            <p:nvPr/>
          </p:nvSpPr>
          <p:spPr bwMode="auto">
            <a:xfrm>
              <a:off x="4247" y="2922"/>
              <a:ext cx="110" cy="34"/>
            </a:xfrm>
            <a:custGeom>
              <a:avLst/>
              <a:gdLst>
                <a:gd name="T0" fmla="*/ 109 w 110"/>
                <a:gd name="T1" fmla="*/ 25 h 34"/>
                <a:gd name="T2" fmla="*/ 95 w 110"/>
                <a:gd name="T3" fmla="*/ 33 h 34"/>
                <a:gd name="T4" fmla="*/ 63 w 110"/>
                <a:gd name="T5" fmla="*/ 31 h 34"/>
                <a:gd name="T6" fmla="*/ 50 w 110"/>
                <a:gd name="T7" fmla="*/ 25 h 34"/>
                <a:gd name="T8" fmla="*/ 0 w 110"/>
                <a:gd name="T9" fmla="*/ 25 h 34"/>
                <a:gd name="T10" fmla="*/ 7 w 110"/>
                <a:gd name="T11" fmla="*/ 19 h 34"/>
                <a:gd name="T12" fmla="*/ 48 w 110"/>
                <a:gd name="T13" fmla="*/ 18 h 34"/>
                <a:gd name="T14" fmla="*/ 86 w 110"/>
                <a:gd name="T15" fmla="*/ 0 h 34"/>
                <a:gd name="T16" fmla="*/ 104 w 110"/>
                <a:gd name="T17" fmla="*/ 18 h 34"/>
                <a:gd name="T18" fmla="*/ 109 w 110"/>
                <a:gd name="T19"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34">
                  <a:moveTo>
                    <a:pt x="109" y="25"/>
                  </a:moveTo>
                  <a:lnTo>
                    <a:pt x="95" y="33"/>
                  </a:lnTo>
                  <a:lnTo>
                    <a:pt x="63" y="31"/>
                  </a:lnTo>
                  <a:lnTo>
                    <a:pt x="50" y="25"/>
                  </a:lnTo>
                  <a:lnTo>
                    <a:pt x="0" y="25"/>
                  </a:lnTo>
                  <a:lnTo>
                    <a:pt x="7" y="19"/>
                  </a:lnTo>
                  <a:lnTo>
                    <a:pt x="48" y="18"/>
                  </a:lnTo>
                  <a:lnTo>
                    <a:pt x="86" y="0"/>
                  </a:lnTo>
                  <a:lnTo>
                    <a:pt x="104" y="18"/>
                  </a:lnTo>
                  <a:lnTo>
                    <a:pt x="109" y="25"/>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 name="Freeform 40"/>
            <p:cNvSpPr>
              <a:spLocks/>
            </p:cNvSpPr>
            <p:nvPr/>
          </p:nvSpPr>
          <p:spPr bwMode="auto">
            <a:xfrm>
              <a:off x="4293" y="2994"/>
              <a:ext cx="656" cy="553"/>
            </a:xfrm>
            <a:custGeom>
              <a:avLst/>
              <a:gdLst>
                <a:gd name="T0" fmla="*/ 560 w 656"/>
                <a:gd name="T1" fmla="*/ 7 h 553"/>
                <a:gd name="T2" fmla="*/ 567 w 656"/>
                <a:gd name="T3" fmla="*/ 50 h 553"/>
                <a:gd name="T4" fmla="*/ 571 w 656"/>
                <a:gd name="T5" fmla="*/ 68 h 553"/>
                <a:gd name="T6" fmla="*/ 579 w 656"/>
                <a:gd name="T7" fmla="*/ 85 h 553"/>
                <a:gd name="T8" fmla="*/ 600 w 656"/>
                <a:gd name="T9" fmla="*/ 179 h 553"/>
                <a:gd name="T10" fmla="*/ 616 w 656"/>
                <a:gd name="T11" fmla="*/ 190 h 553"/>
                <a:gd name="T12" fmla="*/ 610 w 656"/>
                <a:gd name="T13" fmla="*/ 233 h 553"/>
                <a:gd name="T14" fmla="*/ 618 w 656"/>
                <a:gd name="T15" fmla="*/ 270 h 553"/>
                <a:gd name="T16" fmla="*/ 655 w 656"/>
                <a:gd name="T17" fmla="*/ 283 h 553"/>
                <a:gd name="T18" fmla="*/ 655 w 656"/>
                <a:gd name="T19" fmla="*/ 301 h 553"/>
                <a:gd name="T20" fmla="*/ 647 w 656"/>
                <a:gd name="T21" fmla="*/ 338 h 553"/>
                <a:gd name="T22" fmla="*/ 552 w 656"/>
                <a:gd name="T23" fmla="*/ 459 h 553"/>
                <a:gd name="T24" fmla="*/ 450 w 656"/>
                <a:gd name="T25" fmla="*/ 537 h 553"/>
                <a:gd name="T26" fmla="*/ 389 w 656"/>
                <a:gd name="T27" fmla="*/ 544 h 553"/>
                <a:gd name="T28" fmla="*/ 381 w 656"/>
                <a:gd name="T29" fmla="*/ 544 h 553"/>
                <a:gd name="T30" fmla="*/ 379 w 656"/>
                <a:gd name="T31" fmla="*/ 546 h 553"/>
                <a:gd name="T32" fmla="*/ 379 w 656"/>
                <a:gd name="T33" fmla="*/ 552 h 553"/>
                <a:gd name="T34" fmla="*/ 319 w 656"/>
                <a:gd name="T35" fmla="*/ 515 h 553"/>
                <a:gd name="T36" fmla="*/ 317 w 656"/>
                <a:gd name="T37" fmla="*/ 515 h 553"/>
                <a:gd name="T38" fmla="*/ 348 w 656"/>
                <a:gd name="T39" fmla="*/ 497 h 553"/>
                <a:gd name="T40" fmla="*/ 334 w 656"/>
                <a:gd name="T41" fmla="*/ 474 h 553"/>
                <a:gd name="T42" fmla="*/ 334 w 656"/>
                <a:gd name="T43" fmla="*/ 470 h 553"/>
                <a:gd name="T44" fmla="*/ 348 w 656"/>
                <a:gd name="T45" fmla="*/ 457 h 553"/>
                <a:gd name="T46" fmla="*/ 302 w 656"/>
                <a:gd name="T47" fmla="*/ 414 h 553"/>
                <a:gd name="T48" fmla="*/ 270 w 656"/>
                <a:gd name="T49" fmla="*/ 395 h 553"/>
                <a:gd name="T50" fmla="*/ 207 w 656"/>
                <a:gd name="T51" fmla="*/ 397 h 553"/>
                <a:gd name="T52" fmla="*/ 144 w 656"/>
                <a:gd name="T53" fmla="*/ 425 h 553"/>
                <a:gd name="T54" fmla="*/ 0 w 656"/>
                <a:gd name="T55" fmla="*/ 433 h 553"/>
                <a:gd name="T56" fmla="*/ 8 w 656"/>
                <a:gd name="T57" fmla="*/ 420 h 553"/>
                <a:gd name="T58" fmla="*/ 4 w 656"/>
                <a:gd name="T59" fmla="*/ 355 h 553"/>
                <a:gd name="T60" fmla="*/ 0 w 656"/>
                <a:gd name="T61" fmla="*/ 308 h 553"/>
                <a:gd name="T62" fmla="*/ 29 w 656"/>
                <a:gd name="T63" fmla="*/ 301 h 553"/>
                <a:gd name="T64" fmla="*/ 31 w 656"/>
                <a:gd name="T65" fmla="*/ 299 h 553"/>
                <a:gd name="T66" fmla="*/ 8 w 656"/>
                <a:gd name="T67" fmla="*/ 276 h 553"/>
                <a:gd name="T68" fmla="*/ 78 w 656"/>
                <a:gd name="T69" fmla="*/ 190 h 553"/>
                <a:gd name="T70" fmla="*/ 169 w 656"/>
                <a:gd name="T71" fmla="*/ 181 h 553"/>
                <a:gd name="T72" fmla="*/ 205 w 656"/>
                <a:gd name="T73" fmla="*/ 159 h 553"/>
                <a:gd name="T74" fmla="*/ 185 w 656"/>
                <a:gd name="T75" fmla="*/ 143 h 553"/>
                <a:gd name="T76" fmla="*/ 198 w 656"/>
                <a:gd name="T77" fmla="*/ 136 h 553"/>
                <a:gd name="T78" fmla="*/ 241 w 656"/>
                <a:gd name="T79" fmla="*/ 120 h 553"/>
                <a:gd name="T80" fmla="*/ 270 w 656"/>
                <a:gd name="T81" fmla="*/ 79 h 553"/>
                <a:gd name="T82" fmla="*/ 313 w 656"/>
                <a:gd name="T83" fmla="*/ 102 h 553"/>
                <a:gd name="T84" fmla="*/ 317 w 656"/>
                <a:gd name="T85" fmla="*/ 102 h 553"/>
                <a:gd name="T86" fmla="*/ 353 w 656"/>
                <a:gd name="T87" fmla="*/ 50 h 553"/>
                <a:gd name="T88" fmla="*/ 357 w 656"/>
                <a:gd name="T89" fmla="*/ 46 h 553"/>
                <a:gd name="T90" fmla="*/ 443 w 656"/>
                <a:gd name="T91" fmla="*/ 32 h 553"/>
                <a:gd name="T92" fmla="*/ 443 w 656"/>
                <a:gd name="T93" fmla="*/ 46 h 553"/>
                <a:gd name="T94" fmla="*/ 429 w 656"/>
                <a:gd name="T95" fmla="*/ 46 h 553"/>
                <a:gd name="T96" fmla="*/ 427 w 656"/>
                <a:gd name="T97" fmla="*/ 79 h 553"/>
                <a:gd name="T98" fmla="*/ 451 w 656"/>
                <a:gd name="T99" fmla="*/ 104 h 553"/>
                <a:gd name="T100" fmla="*/ 472 w 656"/>
                <a:gd name="T101" fmla="*/ 109 h 553"/>
                <a:gd name="T102" fmla="*/ 476 w 656"/>
                <a:gd name="T103" fmla="*/ 128 h 553"/>
                <a:gd name="T104" fmla="*/ 495 w 656"/>
                <a:gd name="T105" fmla="*/ 140 h 553"/>
                <a:gd name="T106" fmla="*/ 497 w 656"/>
                <a:gd name="T107" fmla="*/ 141 h 553"/>
                <a:gd name="T108" fmla="*/ 520 w 656"/>
                <a:gd name="T109" fmla="*/ 113 h 553"/>
                <a:gd name="T110" fmla="*/ 530 w 656"/>
                <a:gd name="T111" fmla="*/ 104 h 553"/>
                <a:gd name="T112" fmla="*/ 528 w 656"/>
                <a:gd name="T113" fmla="*/ 102 h 553"/>
                <a:gd name="T114" fmla="*/ 522 w 656"/>
                <a:gd name="T115" fmla="*/ 102 h 553"/>
                <a:gd name="T116" fmla="*/ 530 w 656"/>
                <a:gd name="T117" fmla="*/ 0 h 553"/>
                <a:gd name="T118" fmla="*/ 558 w 656"/>
                <a:gd name="T119" fmla="*/ 7 h 553"/>
                <a:gd name="T120" fmla="*/ 560 w 656"/>
                <a:gd name="T121" fmla="*/ 7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56" h="553">
                  <a:moveTo>
                    <a:pt x="560" y="7"/>
                  </a:moveTo>
                  <a:lnTo>
                    <a:pt x="567" y="50"/>
                  </a:lnTo>
                  <a:lnTo>
                    <a:pt x="571" y="68"/>
                  </a:lnTo>
                  <a:lnTo>
                    <a:pt x="579" y="85"/>
                  </a:lnTo>
                  <a:lnTo>
                    <a:pt x="600" y="179"/>
                  </a:lnTo>
                  <a:lnTo>
                    <a:pt x="616" y="190"/>
                  </a:lnTo>
                  <a:lnTo>
                    <a:pt x="610" y="233"/>
                  </a:lnTo>
                  <a:lnTo>
                    <a:pt x="618" y="270"/>
                  </a:lnTo>
                  <a:lnTo>
                    <a:pt x="655" y="283"/>
                  </a:lnTo>
                  <a:lnTo>
                    <a:pt x="655" y="301"/>
                  </a:lnTo>
                  <a:lnTo>
                    <a:pt x="647" y="338"/>
                  </a:lnTo>
                  <a:lnTo>
                    <a:pt x="552" y="459"/>
                  </a:lnTo>
                  <a:lnTo>
                    <a:pt x="450" y="537"/>
                  </a:lnTo>
                  <a:lnTo>
                    <a:pt x="389" y="544"/>
                  </a:lnTo>
                  <a:lnTo>
                    <a:pt x="381" y="544"/>
                  </a:lnTo>
                  <a:lnTo>
                    <a:pt x="379" y="546"/>
                  </a:lnTo>
                  <a:lnTo>
                    <a:pt x="379" y="552"/>
                  </a:lnTo>
                  <a:lnTo>
                    <a:pt x="319" y="515"/>
                  </a:lnTo>
                  <a:lnTo>
                    <a:pt x="317" y="515"/>
                  </a:lnTo>
                  <a:lnTo>
                    <a:pt x="348" y="497"/>
                  </a:lnTo>
                  <a:lnTo>
                    <a:pt x="334" y="474"/>
                  </a:lnTo>
                  <a:lnTo>
                    <a:pt x="334" y="470"/>
                  </a:lnTo>
                  <a:lnTo>
                    <a:pt x="348" y="457"/>
                  </a:lnTo>
                  <a:lnTo>
                    <a:pt x="302" y="414"/>
                  </a:lnTo>
                  <a:lnTo>
                    <a:pt x="270" y="395"/>
                  </a:lnTo>
                  <a:lnTo>
                    <a:pt x="207" y="397"/>
                  </a:lnTo>
                  <a:lnTo>
                    <a:pt x="144" y="425"/>
                  </a:lnTo>
                  <a:lnTo>
                    <a:pt x="0" y="433"/>
                  </a:lnTo>
                  <a:lnTo>
                    <a:pt x="8" y="420"/>
                  </a:lnTo>
                  <a:lnTo>
                    <a:pt x="4" y="355"/>
                  </a:lnTo>
                  <a:lnTo>
                    <a:pt x="0" y="308"/>
                  </a:lnTo>
                  <a:lnTo>
                    <a:pt x="29" y="301"/>
                  </a:lnTo>
                  <a:lnTo>
                    <a:pt x="31" y="299"/>
                  </a:lnTo>
                  <a:lnTo>
                    <a:pt x="8" y="276"/>
                  </a:lnTo>
                  <a:lnTo>
                    <a:pt x="78" y="190"/>
                  </a:lnTo>
                  <a:lnTo>
                    <a:pt x="169" y="181"/>
                  </a:lnTo>
                  <a:lnTo>
                    <a:pt x="205" y="159"/>
                  </a:lnTo>
                  <a:lnTo>
                    <a:pt x="185" y="143"/>
                  </a:lnTo>
                  <a:lnTo>
                    <a:pt x="198" y="136"/>
                  </a:lnTo>
                  <a:lnTo>
                    <a:pt x="241" y="120"/>
                  </a:lnTo>
                  <a:lnTo>
                    <a:pt x="270" y="79"/>
                  </a:lnTo>
                  <a:lnTo>
                    <a:pt x="313" y="102"/>
                  </a:lnTo>
                  <a:lnTo>
                    <a:pt x="317" y="102"/>
                  </a:lnTo>
                  <a:lnTo>
                    <a:pt x="353" y="50"/>
                  </a:lnTo>
                  <a:lnTo>
                    <a:pt x="357" y="46"/>
                  </a:lnTo>
                  <a:lnTo>
                    <a:pt x="443" y="32"/>
                  </a:lnTo>
                  <a:lnTo>
                    <a:pt x="443" y="46"/>
                  </a:lnTo>
                  <a:lnTo>
                    <a:pt x="429" y="46"/>
                  </a:lnTo>
                  <a:lnTo>
                    <a:pt x="427" y="79"/>
                  </a:lnTo>
                  <a:lnTo>
                    <a:pt x="451" y="104"/>
                  </a:lnTo>
                  <a:lnTo>
                    <a:pt x="472" y="109"/>
                  </a:lnTo>
                  <a:lnTo>
                    <a:pt x="476" y="128"/>
                  </a:lnTo>
                  <a:lnTo>
                    <a:pt x="495" y="140"/>
                  </a:lnTo>
                  <a:lnTo>
                    <a:pt x="497" y="141"/>
                  </a:lnTo>
                  <a:lnTo>
                    <a:pt x="520" y="113"/>
                  </a:lnTo>
                  <a:lnTo>
                    <a:pt x="530" y="104"/>
                  </a:lnTo>
                  <a:lnTo>
                    <a:pt x="528" y="102"/>
                  </a:lnTo>
                  <a:lnTo>
                    <a:pt x="522" y="102"/>
                  </a:lnTo>
                  <a:lnTo>
                    <a:pt x="530" y="0"/>
                  </a:lnTo>
                  <a:lnTo>
                    <a:pt x="558" y="7"/>
                  </a:lnTo>
                  <a:lnTo>
                    <a:pt x="560" y="7"/>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 name="Freeform 41"/>
            <p:cNvSpPr>
              <a:spLocks/>
            </p:cNvSpPr>
            <p:nvPr/>
          </p:nvSpPr>
          <p:spPr bwMode="auto">
            <a:xfrm>
              <a:off x="3197" y="3074"/>
              <a:ext cx="97" cy="200"/>
            </a:xfrm>
            <a:custGeom>
              <a:avLst/>
              <a:gdLst>
                <a:gd name="T0" fmla="*/ 96 w 97"/>
                <a:gd name="T1" fmla="*/ 22 h 200"/>
                <a:gd name="T2" fmla="*/ 94 w 97"/>
                <a:gd name="T3" fmla="*/ 42 h 200"/>
                <a:gd name="T4" fmla="*/ 73 w 97"/>
                <a:gd name="T5" fmla="*/ 80 h 200"/>
                <a:gd name="T6" fmla="*/ 52 w 97"/>
                <a:gd name="T7" fmla="*/ 185 h 200"/>
                <a:gd name="T8" fmla="*/ 11 w 97"/>
                <a:gd name="T9" fmla="*/ 199 h 200"/>
                <a:gd name="T10" fmla="*/ 7 w 97"/>
                <a:gd name="T11" fmla="*/ 199 h 200"/>
                <a:gd name="T12" fmla="*/ 0 w 97"/>
                <a:gd name="T13" fmla="*/ 183 h 200"/>
                <a:gd name="T14" fmla="*/ 2 w 97"/>
                <a:gd name="T15" fmla="*/ 131 h 200"/>
                <a:gd name="T16" fmla="*/ 7 w 97"/>
                <a:gd name="T17" fmla="*/ 102 h 200"/>
                <a:gd name="T18" fmla="*/ 7 w 97"/>
                <a:gd name="T19" fmla="*/ 62 h 200"/>
                <a:gd name="T20" fmla="*/ 59 w 97"/>
                <a:gd name="T21" fmla="*/ 24 h 200"/>
                <a:gd name="T22" fmla="*/ 59 w 97"/>
                <a:gd name="T23" fmla="*/ 0 h 200"/>
                <a:gd name="T24" fmla="*/ 89 w 97"/>
                <a:gd name="T25" fmla="*/ 0 h 200"/>
                <a:gd name="T26" fmla="*/ 96 w 97"/>
                <a:gd name="T27" fmla="*/ 2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200">
                  <a:moveTo>
                    <a:pt x="96" y="22"/>
                  </a:moveTo>
                  <a:lnTo>
                    <a:pt x="94" y="42"/>
                  </a:lnTo>
                  <a:lnTo>
                    <a:pt x="73" y="80"/>
                  </a:lnTo>
                  <a:lnTo>
                    <a:pt x="52" y="185"/>
                  </a:lnTo>
                  <a:lnTo>
                    <a:pt x="11" y="199"/>
                  </a:lnTo>
                  <a:lnTo>
                    <a:pt x="7" y="199"/>
                  </a:lnTo>
                  <a:lnTo>
                    <a:pt x="0" y="183"/>
                  </a:lnTo>
                  <a:lnTo>
                    <a:pt x="2" y="131"/>
                  </a:lnTo>
                  <a:lnTo>
                    <a:pt x="7" y="102"/>
                  </a:lnTo>
                  <a:lnTo>
                    <a:pt x="7" y="62"/>
                  </a:lnTo>
                  <a:lnTo>
                    <a:pt x="59" y="24"/>
                  </a:lnTo>
                  <a:lnTo>
                    <a:pt x="59" y="0"/>
                  </a:lnTo>
                  <a:lnTo>
                    <a:pt x="89" y="0"/>
                  </a:lnTo>
                  <a:lnTo>
                    <a:pt x="96" y="2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 name="Freeform 42"/>
            <p:cNvSpPr>
              <a:spLocks/>
            </p:cNvSpPr>
            <p:nvPr/>
          </p:nvSpPr>
          <p:spPr bwMode="auto">
            <a:xfrm>
              <a:off x="5006" y="3516"/>
              <a:ext cx="69" cy="142"/>
            </a:xfrm>
            <a:custGeom>
              <a:avLst/>
              <a:gdLst>
                <a:gd name="T0" fmla="*/ 4 w 69"/>
                <a:gd name="T1" fmla="*/ 18 h 142"/>
                <a:gd name="T2" fmla="*/ 8 w 69"/>
                <a:gd name="T3" fmla="*/ 22 h 142"/>
                <a:gd name="T4" fmla="*/ 38 w 69"/>
                <a:gd name="T5" fmla="*/ 26 h 142"/>
                <a:gd name="T6" fmla="*/ 39 w 69"/>
                <a:gd name="T7" fmla="*/ 26 h 142"/>
                <a:gd name="T8" fmla="*/ 43 w 69"/>
                <a:gd name="T9" fmla="*/ 30 h 142"/>
                <a:gd name="T10" fmla="*/ 51 w 69"/>
                <a:gd name="T11" fmla="*/ 83 h 142"/>
                <a:gd name="T12" fmla="*/ 68 w 69"/>
                <a:gd name="T13" fmla="*/ 94 h 142"/>
                <a:gd name="T14" fmla="*/ 68 w 69"/>
                <a:gd name="T15" fmla="*/ 107 h 142"/>
                <a:gd name="T16" fmla="*/ 64 w 69"/>
                <a:gd name="T17" fmla="*/ 119 h 142"/>
                <a:gd name="T18" fmla="*/ 10 w 69"/>
                <a:gd name="T19" fmla="*/ 141 h 142"/>
                <a:gd name="T20" fmla="*/ 21 w 69"/>
                <a:gd name="T21" fmla="*/ 134 h 142"/>
                <a:gd name="T22" fmla="*/ 10 w 69"/>
                <a:gd name="T23" fmla="*/ 115 h 142"/>
                <a:gd name="T24" fmla="*/ 8 w 69"/>
                <a:gd name="T25" fmla="*/ 115 h 142"/>
                <a:gd name="T26" fmla="*/ 8 w 69"/>
                <a:gd name="T27" fmla="*/ 111 h 142"/>
                <a:gd name="T28" fmla="*/ 34 w 69"/>
                <a:gd name="T29" fmla="*/ 97 h 142"/>
                <a:gd name="T30" fmla="*/ 43 w 69"/>
                <a:gd name="T31" fmla="*/ 67 h 142"/>
                <a:gd name="T32" fmla="*/ 0 w 69"/>
                <a:gd name="T33" fmla="*/ 22 h 142"/>
                <a:gd name="T34" fmla="*/ 0 w 69"/>
                <a:gd name="T35" fmla="*/ 0 h 142"/>
                <a:gd name="T36" fmla="*/ 4 w 69"/>
                <a:gd name="T37" fmla="*/ 16 h 142"/>
                <a:gd name="T38" fmla="*/ 4 w 69"/>
                <a:gd name="T39"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142">
                  <a:moveTo>
                    <a:pt x="4" y="18"/>
                  </a:moveTo>
                  <a:lnTo>
                    <a:pt x="8" y="22"/>
                  </a:lnTo>
                  <a:lnTo>
                    <a:pt x="38" y="26"/>
                  </a:lnTo>
                  <a:lnTo>
                    <a:pt x="39" y="26"/>
                  </a:lnTo>
                  <a:lnTo>
                    <a:pt x="43" y="30"/>
                  </a:lnTo>
                  <a:lnTo>
                    <a:pt x="51" y="83"/>
                  </a:lnTo>
                  <a:lnTo>
                    <a:pt x="68" y="94"/>
                  </a:lnTo>
                  <a:lnTo>
                    <a:pt x="68" y="107"/>
                  </a:lnTo>
                  <a:lnTo>
                    <a:pt x="64" y="119"/>
                  </a:lnTo>
                  <a:lnTo>
                    <a:pt x="10" y="141"/>
                  </a:lnTo>
                  <a:lnTo>
                    <a:pt x="21" y="134"/>
                  </a:lnTo>
                  <a:lnTo>
                    <a:pt x="10" y="115"/>
                  </a:lnTo>
                  <a:lnTo>
                    <a:pt x="8" y="115"/>
                  </a:lnTo>
                  <a:lnTo>
                    <a:pt x="8" y="111"/>
                  </a:lnTo>
                  <a:lnTo>
                    <a:pt x="34" y="97"/>
                  </a:lnTo>
                  <a:lnTo>
                    <a:pt x="43" y="67"/>
                  </a:lnTo>
                  <a:lnTo>
                    <a:pt x="0" y="22"/>
                  </a:lnTo>
                  <a:lnTo>
                    <a:pt x="0" y="0"/>
                  </a:lnTo>
                  <a:lnTo>
                    <a:pt x="4" y="16"/>
                  </a:lnTo>
                  <a:lnTo>
                    <a:pt x="4" y="18"/>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 name="Freeform 43"/>
            <p:cNvSpPr>
              <a:spLocks/>
            </p:cNvSpPr>
            <p:nvPr/>
          </p:nvSpPr>
          <p:spPr bwMode="auto">
            <a:xfrm>
              <a:off x="4654" y="3587"/>
              <a:ext cx="57" cy="31"/>
            </a:xfrm>
            <a:custGeom>
              <a:avLst/>
              <a:gdLst>
                <a:gd name="T0" fmla="*/ 56 w 57"/>
                <a:gd name="T1" fmla="*/ 12 h 31"/>
                <a:gd name="T2" fmla="*/ 22 w 57"/>
                <a:gd name="T3" fmla="*/ 30 h 31"/>
                <a:gd name="T4" fmla="*/ 0 w 57"/>
                <a:gd name="T5" fmla="*/ 13 h 31"/>
                <a:gd name="T6" fmla="*/ 20 w 57"/>
                <a:gd name="T7" fmla="*/ 0 h 31"/>
                <a:gd name="T8" fmla="*/ 42 w 57"/>
                <a:gd name="T9" fmla="*/ 0 h 31"/>
                <a:gd name="T10" fmla="*/ 56 w 57"/>
                <a:gd name="T11" fmla="*/ 12 h 31"/>
              </a:gdLst>
              <a:ahLst/>
              <a:cxnLst>
                <a:cxn ang="0">
                  <a:pos x="T0" y="T1"/>
                </a:cxn>
                <a:cxn ang="0">
                  <a:pos x="T2" y="T3"/>
                </a:cxn>
                <a:cxn ang="0">
                  <a:pos x="T4" y="T5"/>
                </a:cxn>
                <a:cxn ang="0">
                  <a:pos x="T6" y="T7"/>
                </a:cxn>
                <a:cxn ang="0">
                  <a:pos x="T8" y="T9"/>
                </a:cxn>
                <a:cxn ang="0">
                  <a:pos x="T10" y="T11"/>
                </a:cxn>
              </a:cxnLst>
              <a:rect l="0" t="0" r="r" b="b"/>
              <a:pathLst>
                <a:path w="57" h="31">
                  <a:moveTo>
                    <a:pt x="56" y="12"/>
                  </a:moveTo>
                  <a:lnTo>
                    <a:pt x="22" y="30"/>
                  </a:lnTo>
                  <a:lnTo>
                    <a:pt x="0" y="13"/>
                  </a:lnTo>
                  <a:lnTo>
                    <a:pt x="20" y="0"/>
                  </a:lnTo>
                  <a:lnTo>
                    <a:pt x="42" y="0"/>
                  </a:lnTo>
                  <a:lnTo>
                    <a:pt x="56" y="1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 name="Freeform 44"/>
            <p:cNvSpPr>
              <a:spLocks/>
            </p:cNvSpPr>
            <p:nvPr/>
          </p:nvSpPr>
          <p:spPr bwMode="auto">
            <a:xfrm>
              <a:off x="4823" y="3658"/>
              <a:ext cx="176" cy="89"/>
            </a:xfrm>
            <a:custGeom>
              <a:avLst/>
              <a:gdLst>
                <a:gd name="T0" fmla="*/ 175 w 176"/>
                <a:gd name="T1" fmla="*/ 2 h 89"/>
                <a:gd name="T2" fmla="*/ 175 w 176"/>
                <a:gd name="T3" fmla="*/ 6 h 89"/>
                <a:gd name="T4" fmla="*/ 66 w 176"/>
                <a:gd name="T5" fmla="*/ 56 h 89"/>
                <a:gd name="T6" fmla="*/ 8 w 176"/>
                <a:gd name="T7" fmla="*/ 88 h 89"/>
                <a:gd name="T8" fmla="*/ 6 w 176"/>
                <a:gd name="T9" fmla="*/ 88 h 89"/>
                <a:gd name="T10" fmla="*/ 0 w 176"/>
                <a:gd name="T11" fmla="*/ 83 h 89"/>
                <a:gd name="T12" fmla="*/ 32 w 176"/>
                <a:gd name="T13" fmla="*/ 54 h 89"/>
                <a:gd name="T14" fmla="*/ 46 w 176"/>
                <a:gd name="T15" fmla="*/ 44 h 89"/>
                <a:gd name="T16" fmla="*/ 74 w 176"/>
                <a:gd name="T17" fmla="*/ 44 h 89"/>
                <a:gd name="T18" fmla="*/ 90 w 176"/>
                <a:gd name="T19" fmla="*/ 8 h 89"/>
                <a:gd name="T20" fmla="*/ 149 w 176"/>
                <a:gd name="T21" fmla="*/ 0 h 89"/>
                <a:gd name="T22" fmla="*/ 173 w 176"/>
                <a:gd name="T23" fmla="*/ 0 h 89"/>
                <a:gd name="T24" fmla="*/ 175 w 176"/>
                <a:gd name="T25" fmla="*/ 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6" h="89">
                  <a:moveTo>
                    <a:pt x="175" y="2"/>
                  </a:moveTo>
                  <a:lnTo>
                    <a:pt x="175" y="6"/>
                  </a:lnTo>
                  <a:lnTo>
                    <a:pt x="66" y="56"/>
                  </a:lnTo>
                  <a:lnTo>
                    <a:pt x="8" y="88"/>
                  </a:lnTo>
                  <a:lnTo>
                    <a:pt x="6" y="88"/>
                  </a:lnTo>
                  <a:lnTo>
                    <a:pt x="0" y="83"/>
                  </a:lnTo>
                  <a:lnTo>
                    <a:pt x="32" y="54"/>
                  </a:lnTo>
                  <a:lnTo>
                    <a:pt x="46" y="44"/>
                  </a:lnTo>
                  <a:lnTo>
                    <a:pt x="74" y="44"/>
                  </a:lnTo>
                  <a:lnTo>
                    <a:pt x="90" y="8"/>
                  </a:lnTo>
                  <a:lnTo>
                    <a:pt x="149" y="0"/>
                  </a:lnTo>
                  <a:lnTo>
                    <a:pt x="173" y="0"/>
                  </a:lnTo>
                  <a:lnTo>
                    <a:pt x="175" y="2"/>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 name="Freeform 45"/>
            <p:cNvSpPr>
              <a:spLocks/>
            </p:cNvSpPr>
            <p:nvPr/>
          </p:nvSpPr>
          <p:spPr bwMode="auto">
            <a:xfrm>
              <a:off x="1648" y="3857"/>
              <a:ext cx="54" cy="18"/>
            </a:xfrm>
            <a:custGeom>
              <a:avLst/>
              <a:gdLst>
                <a:gd name="T0" fmla="*/ 53 w 54"/>
                <a:gd name="T1" fmla="*/ 3 h 18"/>
                <a:gd name="T2" fmla="*/ 53 w 54"/>
                <a:gd name="T3" fmla="*/ 7 h 18"/>
                <a:gd name="T4" fmla="*/ 35 w 54"/>
                <a:gd name="T5" fmla="*/ 16 h 18"/>
                <a:gd name="T6" fmla="*/ 0 w 54"/>
                <a:gd name="T7" fmla="*/ 17 h 18"/>
                <a:gd name="T8" fmla="*/ 33 w 54"/>
                <a:gd name="T9" fmla="*/ 0 h 18"/>
                <a:gd name="T10" fmla="*/ 52 w 54"/>
                <a:gd name="T11" fmla="*/ 0 h 18"/>
                <a:gd name="T12" fmla="*/ 53 w 54"/>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54" h="18">
                  <a:moveTo>
                    <a:pt x="53" y="3"/>
                  </a:moveTo>
                  <a:lnTo>
                    <a:pt x="53" y="7"/>
                  </a:lnTo>
                  <a:lnTo>
                    <a:pt x="35" y="16"/>
                  </a:lnTo>
                  <a:lnTo>
                    <a:pt x="0" y="17"/>
                  </a:lnTo>
                  <a:lnTo>
                    <a:pt x="33" y="0"/>
                  </a:lnTo>
                  <a:lnTo>
                    <a:pt x="52" y="0"/>
                  </a:lnTo>
                  <a:lnTo>
                    <a:pt x="53" y="3"/>
                  </a:lnTo>
                </a:path>
              </a:pathLst>
            </a:custGeom>
            <a:grpFill/>
            <a:ln>
              <a:noFill/>
            </a:ln>
            <a:effectLst/>
            <a:extLst>
              <a:ext uri="{91240B29-F687-4F45-9708-019B960494DF}">
                <a14:hiddenLine xmlns:a14="http://schemas.microsoft.com/office/drawing/2010/main" w="12700"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5" name="Rectangle 7"/>
          <p:cNvSpPr/>
          <p:nvPr/>
        </p:nvSpPr>
        <p:spPr>
          <a:xfrm>
            <a:off x="2437255" y="1137150"/>
            <a:ext cx="1477519" cy="197696"/>
          </a:xfrm>
          <a:prstGeom prst="rect">
            <a:avLst/>
          </a:prstGeom>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Americas</a:t>
            </a:r>
          </a:p>
        </p:txBody>
      </p:sp>
      <p:sp>
        <p:nvSpPr>
          <p:cNvPr id="107" name="Rectangle 38"/>
          <p:cNvSpPr/>
          <p:nvPr/>
        </p:nvSpPr>
        <p:spPr>
          <a:xfrm>
            <a:off x="4546599" y="1137149"/>
            <a:ext cx="1474472" cy="198000"/>
          </a:xfrm>
          <a:prstGeom prst="rect">
            <a:avLst/>
          </a:prstGeom>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solidFill>
                  <a:schemeClr val="bg1"/>
                </a:solidFill>
              </a:rPr>
              <a:t>EMEA</a:t>
            </a:r>
          </a:p>
        </p:txBody>
      </p:sp>
      <p:sp>
        <p:nvSpPr>
          <p:cNvPr id="108" name="Rectangle 39"/>
          <p:cNvSpPr/>
          <p:nvPr/>
        </p:nvSpPr>
        <p:spPr>
          <a:xfrm>
            <a:off x="6653212" y="1137149"/>
            <a:ext cx="1476376" cy="198000"/>
          </a:xfrm>
          <a:prstGeom prst="rect">
            <a:avLst/>
          </a:prstGeom>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APAC</a:t>
            </a:r>
          </a:p>
        </p:txBody>
      </p:sp>
      <p:cxnSp>
        <p:nvCxnSpPr>
          <p:cNvPr id="125" name="Gerader Verbinder 124"/>
          <p:cNvCxnSpPr>
            <a:cxnSpLocks/>
          </p:cNvCxnSpPr>
          <p:nvPr/>
        </p:nvCxnSpPr>
        <p:spPr>
          <a:xfrm>
            <a:off x="4226118" y="1138437"/>
            <a:ext cx="710" cy="316699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27" name="Gerader Verbinder 126"/>
          <p:cNvCxnSpPr>
            <a:cxnSpLocks/>
          </p:cNvCxnSpPr>
          <p:nvPr/>
        </p:nvCxnSpPr>
        <p:spPr>
          <a:xfrm>
            <a:off x="6319232" y="1118399"/>
            <a:ext cx="0" cy="3187031"/>
          </a:xfrm>
          <a:prstGeom prst="line">
            <a:avLst/>
          </a:prstGeom>
          <a:ln>
            <a:prstDash val="dash"/>
          </a:ln>
        </p:spPr>
        <p:style>
          <a:lnRef idx="1">
            <a:schemeClr val="accent1"/>
          </a:lnRef>
          <a:fillRef idx="0">
            <a:schemeClr val="accent1"/>
          </a:fillRef>
          <a:effectRef idx="0">
            <a:schemeClr val="accent1"/>
          </a:effectRef>
          <a:fontRef idx="minor">
            <a:schemeClr val="tx1"/>
          </a:fontRef>
        </p:style>
      </p:cxnSp>
      <p:graphicFrame>
        <p:nvGraphicFramePr>
          <p:cNvPr id="100" name="Chart 99">
            <a:extLst>
              <a:ext uri="{FF2B5EF4-FFF2-40B4-BE49-F238E27FC236}">
                <a16:creationId xmlns:a16="http://schemas.microsoft.com/office/drawing/2014/main" id="{2ED32BAA-9F5B-4A5C-B4DD-5C8F5BB223BB}"/>
              </a:ext>
            </a:extLst>
          </p:cNvPr>
          <p:cNvGraphicFramePr/>
          <p:nvPr>
            <p:custDataLst>
              <p:tags r:id="rId4"/>
            </p:custDataLst>
          </p:nvPr>
        </p:nvGraphicFramePr>
        <p:xfrm>
          <a:off x="2041525" y="1576388"/>
          <a:ext cx="6486525" cy="1385887"/>
        </p:xfrm>
        <a:graphic>
          <a:graphicData uri="http://schemas.openxmlformats.org/drawingml/2006/chart">
            <c:chart xmlns:c="http://schemas.openxmlformats.org/drawingml/2006/chart" xmlns:r="http://schemas.openxmlformats.org/officeDocument/2006/relationships" r:id="rId35"/>
          </a:graphicData>
        </a:graphic>
      </p:graphicFrame>
      <p:cxnSp>
        <p:nvCxnSpPr>
          <p:cNvPr id="441" name="Straight Connector 440">
            <a:extLst>
              <a:ext uri="{FF2B5EF4-FFF2-40B4-BE49-F238E27FC236}">
                <a16:creationId xmlns:a16="http://schemas.microsoft.com/office/drawing/2014/main" id="{396CA8A0-33D1-4E0B-BAEA-519198C4294A}"/>
              </a:ext>
            </a:extLst>
          </p:cNvPr>
          <p:cNvCxnSpPr>
            <a:cxnSpLocks/>
          </p:cNvCxnSpPr>
          <p:nvPr>
            <p:custDataLst>
              <p:tags r:id="rId5"/>
            </p:custDataLst>
          </p:nvPr>
        </p:nvCxnSpPr>
        <p:spPr bwMode="gray">
          <a:xfrm flipV="1">
            <a:off x="2651125" y="1489075"/>
            <a:ext cx="1052513" cy="61913"/>
          </a:xfrm>
          <a:prstGeom prst="line">
            <a:avLst/>
          </a:prstGeom>
          <a:ln w="28575" cap="flat" cmpd="sng" algn="ctr">
            <a:solidFill>
              <a:schemeClr val="tx2"/>
            </a:solidFill>
            <a:prstDash val="solid"/>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BC90EF34-AB6D-4850-B0A9-A20718B326A3}"/>
              </a:ext>
            </a:extLst>
          </p:cNvPr>
          <p:cNvCxnSpPr>
            <a:cxnSpLocks/>
          </p:cNvCxnSpPr>
          <p:nvPr>
            <p:custDataLst>
              <p:tags r:id="rId6"/>
            </p:custDataLst>
          </p:nvPr>
        </p:nvCxnSpPr>
        <p:spPr bwMode="gray">
          <a:xfrm>
            <a:off x="4757738" y="2290763"/>
            <a:ext cx="1054100" cy="4763"/>
          </a:xfrm>
          <a:prstGeom prst="line">
            <a:avLst/>
          </a:prstGeom>
          <a:ln w="28575" cap="flat" cmpd="sng" algn="ctr">
            <a:solidFill>
              <a:schemeClr val="tx2"/>
            </a:solidFill>
            <a:prstDash val="solid"/>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0" name="Straight Connector 489">
            <a:extLst>
              <a:ext uri="{FF2B5EF4-FFF2-40B4-BE49-F238E27FC236}">
                <a16:creationId xmlns:a16="http://schemas.microsoft.com/office/drawing/2014/main" id="{BFCA2813-72AB-415A-AF33-99F6ADD5899A}"/>
              </a:ext>
            </a:extLst>
          </p:cNvPr>
          <p:cNvCxnSpPr>
            <a:cxnSpLocks/>
          </p:cNvCxnSpPr>
          <p:nvPr>
            <p:custDataLst>
              <p:tags r:id="rId7"/>
            </p:custDataLst>
          </p:nvPr>
        </p:nvCxnSpPr>
        <p:spPr bwMode="gray">
          <a:xfrm flipV="1">
            <a:off x="6864350" y="2428875"/>
            <a:ext cx="1054100" cy="26988"/>
          </a:xfrm>
          <a:prstGeom prst="line">
            <a:avLst/>
          </a:prstGeom>
          <a:ln w="28575" cap="flat" cmpd="sng" algn="ctr">
            <a:solidFill>
              <a:schemeClr val="tx2"/>
            </a:solidFill>
            <a:prstDash val="solid"/>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4" name="Rectangle 253">
            <a:extLst>
              <a:ext uri="{FF2B5EF4-FFF2-40B4-BE49-F238E27FC236}">
                <a16:creationId xmlns:a16="http://schemas.microsoft.com/office/drawing/2014/main" id="{BF36C3FF-C197-4972-975C-C080C9FFB587}"/>
              </a:ext>
            </a:extLst>
          </p:cNvPr>
          <p:cNvSpPr>
            <a:spLocks noGrp="1" noChangeArrowheads="1"/>
          </p:cNvSpPr>
          <p:nvPr>
            <p:custDataLst>
              <p:tags r:id="rId8"/>
            </p:custDataLst>
          </p:nvPr>
        </p:nvSpPr>
        <p:spPr bwMode="auto">
          <a:xfrm>
            <a:off x="3459163" y="2922588"/>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9D8B3473-19AE-4F7A-838D-7BA0F2647594}" type="datetime'H''''''''''''''''1'''' ''20''''''''''''2''''''''''0'''''">
              <a:rPr lang="sv-SE" altLang="en-US" sz="1000" b="1" smtClean="0"/>
              <a:pPr marL="0" indent="0" algn="ctr">
                <a:spcBef>
                  <a:spcPct val="0"/>
                </a:spcBef>
                <a:buNone/>
              </a:pPr>
              <a:t>H1 2020</a:t>
            </a:fld>
            <a:endParaRPr lang="sv-SE" sz="1000" b="1" noProof="0">
              <a:sym typeface="+mn-lt"/>
            </a:endParaRPr>
          </a:p>
        </p:txBody>
      </p:sp>
      <p:sp>
        <p:nvSpPr>
          <p:cNvPr id="252" name="Rectangle 251">
            <a:extLst>
              <a:ext uri="{FF2B5EF4-FFF2-40B4-BE49-F238E27FC236}">
                <a16:creationId xmlns:a16="http://schemas.microsoft.com/office/drawing/2014/main" id="{3E3C5B00-CC43-4FFE-B4E0-839DA85D746A}"/>
              </a:ext>
            </a:extLst>
          </p:cNvPr>
          <p:cNvSpPr>
            <a:spLocks noGrp="1" noChangeArrowheads="1"/>
          </p:cNvSpPr>
          <p:nvPr>
            <p:custDataLst>
              <p:tags r:id="rId9"/>
            </p:custDataLst>
          </p:nvPr>
        </p:nvSpPr>
        <p:spPr bwMode="auto">
          <a:xfrm>
            <a:off x="2406650" y="2922588"/>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4E6FE37B-9A26-4C03-B11F-5268526C2BC9}" type="datetime'''''''''''H''''''''''''''1 ''''''''''''''''''''201''9'''''''''">
              <a:rPr lang="sv-SE" altLang="en-US" sz="1000" b="1" smtClean="0"/>
              <a:pPr marL="0" indent="0" algn="ctr">
                <a:spcBef>
                  <a:spcPct val="0"/>
                </a:spcBef>
                <a:buNone/>
              </a:pPr>
              <a:t>H1 2019</a:t>
            </a:fld>
            <a:endParaRPr lang="sv-SE" sz="1000" b="1" noProof="0">
              <a:sym typeface="+mn-lt"/>
            </a:endParaRPr>
          </a:p>
        </p:txBody>
      </p:sp>
      <p:sp>
        <p:nvSpPr>
          <p:cNvPr id="285" name="Rectangle 284">
            <a:extLst>
              <a:ext uri="{FF2B5EF4-FFF2-40B4-BE49-F238E27FC236}">
                <a16:creationId xmlns:a16="http://schemas.microsoft.com/office/drawing/2014/main" id="{0D47AAFE-3BDB-4181-AC00-57A956E90A9C}"/>
              </a:ext>
            </a:extLst>
          </p:cNvPr>
          <p:cNvSpPr>
            <a:spLocks noGrp="1" noChangeArrowheads="1"/>
          </p:cNvSpPr>
          <p:nvPr>
            <p:custDataLst>
              <p:tags r:id="rId10"/>
            </p:custDataLst>
          </p:nvPr>
        </p:nvSpPr>
        <p:spPr bwMode="auto">
          <a:xfrm>
            <a:off x="5567363" y="2922588"/>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AC886F37-CAC6-4AD1-8551-4043AC874053}" type="datetime'H''''''''''''''1'''''' ''''2''0''''20'''">
              <a:rPr lang="sv-SE" altLang="en-US" sz="1000" b="1" smtClean="0"/>
              <a:pPr marL="0" indent="0" algn="ctr">
                <a:spcBef>
                  <a:spcPct val="0"/>
                </a:spcBef>
                <a:buNone/>
              </a:pPr>
              <a:t>H1 2020</a:t>
            </a:fld>
            <a:endParaRPr lang="sv-SE" sz="1000" b="1" noProof="0">
              <a:sym typeface="+mn-lt"/>
            </a:endParaRPr>
          </a:p>
        </p:txBody>
      </p:sp>
      <p:sp>
        <p:nvSpPr>
          <p:cNvPr id="295" name="Rectangle 294">
            <a:extLst>
              <a:ext uri="{FF2B5EF4-FFF2-40B4-BE49-F238E27FC236}">
                <a16:creationId xmlns:a16="http://schemas.microsoft.com/office/drawing/2014/main" id="{C2532AE2-B252-4619-9E7B-905521721AC2}"/>
              </a:ext>
            </a:extLst>
          </p:cNvPr>
          <p:cNvSpPr>
            <a:spLocks noGrp="1" noChangeArrowheads="1"/>
          </p:cNvSpPr>
          <p:nvPr>
            <p:custDataLst>
              <p:tags r:id="rId11"/>
            </p:custDataLst>
          </p:nvPr>
        </p:nvSpPr>
        <p:spPr bwMode="auto">
          <a:xfrm>
            <a:off x="7673975" y="2922588"/>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652C2360-3A82-4E46-8397-85BBEE9FAC45}" type="datetime'''''''''H''''''''1'' ''''''''2''''''''0''2''''''''''''0'''''">
              <a:rPr lang="sv-SE" altLang="en-US" sz="1000" b="1" smtClean="0"/>
              <a:pPr marL="0" indent="0" algn="ctr">
                <a:spcBef>
                  <a:spcPct val="0"/>
                </a:spcBef>
                <a:buNone/>
              </a:pPr>
              <a:t>H1 2020</a:t>
            </a:fld>
            <a:endParaRPr lang="sv-SE" sz="1000" b="1" noProof="0">
              <a:sym typeface="+mn-lt"/>
            </a:endParaRPr>
          </a:p>
        </p:txBody>
      </p:sp>
      <p:sp>
        <p:nvSpPr>
          <p:cNvPr id="283" name="Rectangle 282">
            <a:extLst>
              <a:ext uri="{FF2B5EF4-FFF2-40B4-BE49-F238E27FC236}">
                <a16:creationId xmlns:a16="http://schemas.microsoft.com/office/drawing/2014/main" id="{71222632-B906-4E6A-96E6-722FDB730BEB}"/>
              </a:ext>
            </a:extLst>
          </p:cNvPr>
          <p:cNvSpPr>
            <a:spLocks noGrp="1" noChangeArrowheads="1"/>
          </p:cNvSpPr>
          <p:nvPr>
            <p:custDataLst>
              <p:tags r:id="rId12"/>
            </p:custDataLst>
          </p:nvPr>
        </p:nvSpPr>
        <p:spPr bwMode="auto">
          <a:xfrm>
            <a:off x="4513263" y="2922588"/>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5B6DD7C7-E264-4EC6-866E-BCDE61DECF99}" type="datetime'''''''''''''''''H1'''' ''''''''''20''''''''''1''''9'''''''">
              <a:rPr lang="sv-SE" altLang="en-US" sz="1000" b="1" smtClean="0"/>
              <a:pPr marL="0" indent="0" algn="ctr">
                <a:spcBef>
                  <a:spcPct val="0"/>
                </a:spcBef>
                <a:buNone/>
              </a:pPr>
              <a:t>H1 2019</a:t>
            </a:fld>
            <a:endParaRPr lang="sv-SE" sz="1000" b="1" noProof="0">
              <a:sym typeface="+mn-lt"/>
            </a:endParaRPr>
          </a:p>
        </p:txBody>
      </p:sp>
      <p:sp>
        <p:nvSpPr>
          <p:cNvPr id="293" name="Rectangle 292">
            <a:extLst>
              <a:ext uri="{FF2B5EF4-FFF2-40B4-BE49-F238E27FC236}">
                <a16:creationId xmlns:a16="http://schemas.microsoft.com/office/drawing/2014/main" id="{81119909-2D12-4AE7-98B5-176D495BD3D4}"/>
              </a:ext>
            </a:extLst>
          </p:cNvPr>
          <p:cNvSpPr>
            <a:spLocks noGrp="1" noChangeArrowheads="1"/>
          </p:cNvSpPr>
          <p:nvPr>
            <p:custDataLst>
              <p:tags r:id="rId13"/>
            </p:custDataLst>
          </p:nvPr>
        </p:nvSpPr>
        <p:spPr bwMode="auto">
          <a:xfrm>
            <a:off x="6619875" y="2922588"/>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6DC757C9-7418-4D57-9E87-19466F167715}" type="datetime'H''''1'''''''''''' ''''''''''''2''''''''''''''0''''1''9'">
              <a:rPr lang="sv-SE" altLang="en-US" sz="1000" b="1" smtClean="0"/>
              <a:pPr marL="0" indent="0" algn="ctr">
                <a:spcBef>
                  <a:spcPct val="0"/>
                </a:spcBef>
                <a:buNone/>
              </a:pPr>
              <a:t>H1 2019</a:t>
            </a:fld>
            <a:endParaRPr lang="sv-SE" sz="1000" b="1" noProof="0">
              <a:sym typeface="+mn-lt"/>
            </a:endParaRPr>
          </a:p>
        </p:txBody>
      </p:sp>
      <p:sp>
        <p:nvSpPr>
          <p:cNvPr id="440" name="Oval 439">
            <a:extLst>
              <a:ext uri="{FF2B5EF4-FFF2-40B4-BE49-F238E27FC236}">
                <a16:creationId xmlns:a16="http://schemas.microsoft.com/office/drawing/2014/main" id="{F4B092A1-C437-4C5E-B365-532634120FD0}"/>
              </a:ext>
            </a:extLst>
          </p:cNvPr>
          <p:cNvSpPr>
            <a:spLocks noGrp="1" noChangeArrowheads="1"/>
          </p:cNvSpPr>
          <p:nvPr>
            <p:custDataLst>
              <p:tags r:id="rId14"/>
            </p:custDataLst>
          </p:nvPr>
        </p:nvSpPr>
        <p:spPr bwMode="gray">
          <a:xfrm>
            <a:off x="2994025" y="1411288"/>
            <a:ext cx="365125" cy="215900"/>
          </a:xfrm>
          <a:prstGeom prst="ellipse">
            <a:avLst/>
          </a:prstGeom>
          <a:solidFill>
            <a:schemeClr val="bg1"/>
          </a:solidFill>
          <a:ln w="9525" cap="flat" cmpd="sng" algn="ctr">
            <a:solidFill>
              <a:schemeClr val="tx2"/>
            </a:solidFill>
            <a:prstDash val="solid"/>
            <a:miter lim="800000"/>
            <a:headEnd type="none" w="med" len="med"/>
            <a:tailEnd type="none" w="med" len="med"/>
          </a:ln>
        </p:spPr>
        <p:txBody>
          <a:bodyPr vert="horz" wrap="none" lIns="0" tIns="0" rIns="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CD10CF0D-57E0-4827-9784-81BCC3FE8CBA}" type="datetime'''''''''+''''''''''''''''''''''''''''6''''''''''''%'''">
              <a:rPr lang="sv-SE" altLang="en-US" sz="1000" smtClean="0">
                <a:effectLst/>
              </a:rPr>
              <a:pPr marL="0" indent="0" algn="ctr">
                <a:spcBef>
                  <a:spcPct val="0"/>
                </a:spcBef>
                <a:buNone/>
              </a:pPr>
              <a:t>+6%</a:t>
            </a:fld>
            <a:endParaRPr lang="sv-SE" sz="1000" noProof="0">
              <a:sym typeface="+mn-lt"/>
            </a:endParaRPr>
          </a:p>
        </p:txBody>
      </p:sp>
      <p:sp>
        <p:nvSpPr>
          <p:cNvPr id="484" name="Oval 483">
            <a:extLst>
              <a:ext uri="{FF2B5EF4-FFF2-40B4-BE49-F238E27FC236}">
                <a16:creationId xmlns:a16="http://schemas.microsoft.com/office/drawing/2014/main" id="{98A3D3C1-44F5-432B-8BB3-7478BC2E374F}"/>
              </a:ext>
            </a:extLst>
          </p:cNvPr>
          <p:cNvSpPr>
            <a:spLocks noGrp="1" noChangeArrowheads="1"/>
          </p:cNvSpPr>
          <p:nvPr>
            <p:custDataLst>
              <p:tags r:id="rId15"/>
            </p:custDataLst>
          </p:nvPr>
        </p:nvSpPr>
        <p:spPr bwMode="gray">
          <a:xfrm>
            <a:off x="5126038" y="2184400"/>
            <a:ext cx="319088" cy="215900"/>
          </a:xfrm>
          <a:prstGeom prst="ellipse">
            <a:avLst/>
          </a:prstGeom>
          <a:solidFill>
            <a:schemeClr val="bg1"/>
          </a:solidFill>
          <a:ln w="9525" cap="flat" cmpd="sng" algn="ctr">
            <a:solidFill>
              <a:schemeClr val="tx2"/>
            </a:solidFill>
            <a:prstDash val="solid"/>
            <a:miter lim="800000"/>
            <a:headEnd type="none" w="med" len="med"/>
            <a:tailEnd type="none" w="med" len="med"/>
          </a:ln>
        </p:spPr>
        <p:txBody>
          <a:bodyPr vert="horz" wrap="none" lIns="0" tIns="0" rIns="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341639AF-B3A2-4EDA-A3CE-519E15C1637C}" type="datetime'''''''''-''''''''''''''''''''''''''''''''2''%'''''''">
              <a:rPr lang="sv-SE" altLang="en-US" sz="1000" smtClean="0">
                <a:effectLst/>
              </a:rPr>
              <a:pPr marL="0" indent="0" algn="ctr">
                <a:spcBef>
                  <a:spcPct val="0"/>
                </a:spcBef>
                <a:buNone/>
              </a:pPr>
              <a:t>-2%</a:t>
            </a:fld>
            <a:endParaRPr lang="sv-SE" sz="1000" noProof="0">
              <a:sym typeface="+mn-lt"/>
            </a:endParaRPr>
          </a:p>
        </p:txBody>
      </p:sp>
      <p:sp>
        <p:nvSpPr>
          <p:cNvPr id="489" name="Oval 488">
            <a:extLst>
              <a:ext uri="{FF2B5EF4-FFF2-40B4-BE49-F238E27FC236}">
                <a16:creationId xmlns:a16="http://schemas.microsoft.com/office/drawing/2014/main" id="{C01FE00C-17F9-40D1-8C4F-C27DABDE8EDA}"/>
              </a:ext>
            </a:extLst>
          </p:cNvPr>
          <p:cNvSpPr>
            <a:spLocks noGrp="1" noChangeArrowheads="1"/>
          </p:cNvSpPr>
          <p:nvPr>
            <p:custDataLst>
              <p:tags r:id="rId16"/>
            </p:custDataLst>
          </p:nvPr>
        </p:nvSpPr>
        <p:spPr bwMode="gray">
          <a:xfrm>
            <a:off x="7159625" y="2333625"/>
            <a:ext cx="463550" cy="215900"/>
          </a:xfrm>
          <a:prstGeom prst="ellipse">
            <a:avLst/>
          </a:prstGeom>
          <a:solidFill>
            <a:schemeClr val="bg1"/>
          </a:solidFill>
          <a:ln w="9525" cap="flat" cmpd="sng" algn="ctr">
            <a:solidFill>
              <a:schemeClr val="tx2"/>
            </a:solidFill>
            <a:prstDash val="solid"/>
            <a:miter lim="800000"/>
            <a:headEnd type="none" w="med" len="med"/>
            <a:tailEnd type="none" w="med" len="med"/>
          </a:ln>
        </p:spPr>
        <p:txBody>
          <a:bodyPr vert="horz" wrap="none" lIns="0" tIns="0" rIns="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6A871DA5-1435-44EB-AA35-7A94C36F71DD}" type="datetime'''+''''''''''''2''''''''''5%'''''''''''''''''''''''''">
              <a:rPr lang="sv-SE" altLang="en-US" sz="1000" smtClean="0">
                <a:effectLst/>
              </a:rPr>
              <a:pPr marL="0" indent="0" algn="ctr">
                <a:spcBef>
                  <a:spcPct val="0"/>
                </a:spcBef>
                <a:buNone/>
              </a:pPr>
              <a:t>+25%</a:t>
            </a:fld>
            <a:endParaRPr lang="sv-SE" sz="1000" noProof="0">
              <a:sym typeface="+mn-lt"/>
            </a:endParaRPr>
          </a:p>
        </p:txBody>
      </p:sp>
      <p:graphicFrame>
        <p:nvGraphicFramePr>
          <p:cNvPr id="104" name="Chart 103">
            <a:extLst>
              <a:ext uri="{FF2B5EF4-FFF2-40B4-BE49-F238E27FC236}">
                <a16:creationId xmlns:a16="http://schemas.microsoft.com/office/drawing/2014/main" id="{BC67E63F-4FED-4A6B-B935-C662F453D76A}"/>
              </a:ext>
            </a:extLst>
          </p:cNvPr>
          <p:cNvGraphicFramePr/>
          <p:nvPr>
            <p:custDataLst>
              <p:tags r:id="rId17"/>
            </p:custDataLst>
            <p:extLst>
              <p:ext uri="{D42A27DB-BD31-4B8C-83A1-F6EECF244321}">
                <p14:modId xmlns:p14="http://schemas.microsoft.com/office/powerpoint/2010/main" val="3677448636"/>
              </p:ext>
            </p:extLst>
          </p:nvPr>
        </p:nvGraphicFramePr>
        <p:xfrm>
          <a:off x="2041525" y="3367088"/>
          <a:ext cx="6486525" cy="881062"/>
        </p:xfrm>
        <a:graphic>
          <a:graphicData uri="http://schemas.openxmlformats.org/drawingml/2006/chart">
            <c:chart xmlns:c="http://schemas.openxmlformats.org/drawingml/2006/chart" xmlns:r="http://schemas.openxmlformats.org/officeDocument/2006/relationships" r:id="rId37"/>
          </a:graphicData>
        </a:graphic>
      </p:graphicFrame>
      <p:sp>
        <p:nvSpPr>
          <p:cNvPr id="154" name="Rectangle 153">
            <a:extLst>
              <a:ext uri="{FF2B5EF4-FFF2-40B4-BE49-F238E27FC236}">
                <a16:creationId xmlns:a16="http://schemas.microsoft.com/office/drawing/2014/main" id="{C2FB38B6-8241-4FB4-87BC-54796A5283C1}"/>
              </a:ext>
            </a:extLst>
          </p:cNvPr>
          <p:cNvSpPr>
            <a:spLocks noGrp="1" noChangeArrowheads="1"/>
          </p:cNvSpPr>
          <p:nvPr>
            <p:custDataLst>
              <p:tags r:id="rId18"/>
            </p:custDataLst>
          </p:nvPr>
        </p:nvSpPr>
        <p:spPr bwMode="auto">
          <a:xfrm>
            <a:off x="3459163" y="4208463"/>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310C78AC-CF24-428B-88F2-6534725622B6}" type="datetime'H''''''''''''''''''''1'''' ''2''02''''''0'''''''''">
              <a:rPr lang="sv-SE" altLang="en-US" sz="1000" b="1" smtClean="0"/>
              <a:pPr marL="0" indent="0" algn="ctr">
                <a:spcBef>
                  <a:spcPct val="0"/>
                </a:spcBef>
                <a:buNone/>
              </a:pPr>
              <a:t>H1 2020</a:t>
            </a:fld>
            <a:endParaRPr lang="sv-SE" sz="1000" b="1" noProof="0">
              <a:sym typeface="+mn-lt"/>
            </a:endParaRPr>
          </a:p>
        </p:txBody>
      </p:sp>
      <p:sp>
        <p:nvSpPr>
          <p:cNvPr id="148" name="Rectangle 147">
            <a:extLst>
              <a:ext uri="{FF2B5EF4-FFF2-40B4-BE49-F238E27FC236}">
                <a16:creationId xmlns:a16="http://schemas.microsoft.com/office/drawing/2014/main" id="{E2AEE563-0439-4778-9432-49478BDAFA11}"/>
              </a:ext>
            </a:extLst>
          </p:cNvPr>
          <p:cNvSpPr>
            <a:spLocks noGrp="1" noChangeArrowheads="1"/>
          </p:cNvSpPr>
          <p:nvPr>
            <p:custDataLst>
              <p:tags r:id="rId19"/>
            </p:custDataLst>
          </p:nvPr>
        </p:nvSpPr>
        <p:spPr bwMode="auto">
          <a:xfrm>
            <a:off x="2406650" y="4208463"/>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70476FD4-79B8-47F7-97F2-4232A62DC19C}" type="datetime'''''H''''''''1'' ''''''''''''''2''0''''''''''''''1''''''''9'">
              <a:rPr lang="sv-SE" altLang="en-US" sz="1000" b="1" smtClean="0"/>
              <a:pPr marL="0" indent="0" algn="ctr">
                <a:spcBef>
                  <a:spcPct val="0"/>
                </a:spcBef>
                <a:buNone/>
              </a:pPr>
              <a:t>H1 2019</a:t>
            </a:fld>
            <a:endParaRPr lang="sv-SE" sz="1000" b="1" noProof="0">
              <a:sym typeface="+mn-lt"/>
            </a:endParaRPr>
          </a:p>
        </p:txBody>
      </p:sp>
      <p:sp>
        <p:nvSpPr>
          <p:cNvPr id="151" name="Rectangle 150">
            <a:extLst>
              <a:ext uri="{FF2B5EF4-FFF2-40B4-BE49-F238E27FC236}">
                <a16:creationId xmlns:a16="http://schemas.microsoft.com/office/drawing/2014/main" id="{DB69172C-64B1-4CA9-8DE1-9B6C871CAB8C}"/>
              </a:ext>
            </a:extLst>
          </p:cNvPr>
          <p:cNvSpPr>
            <a:spLocks noGrp="1" noChangeArrowheads="1"/>
          </p:cNvSpPr>
          <p:nvPr>
            <p:custDataLst>
              <p:tags r:id="rId20"/>
            </p:custDataLst>
          </p:nvPr>
        </p:nvSpPr>
        <p:spPr bwMode="auto">
          <a:xfrm>
            <a:off x="4513263" y="4208463"/>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5FD239A1-49F3-4368-991B-8AB5FD9111BD}" type="datetime'''''''''''''''H''''''1'''''''' 2''''0''''''''''19'''''''''">
              <a:rPr lang="sv-SE" altLang="en-US" sz="1000" b="1" smtClean="0"/>
              <a:pPr marL="0" indent="0" algn="ctr">
                <a:spcBef>
                  <a:spcPct val="0"/>
                </a:spcBef>
                <a:buNone/>
              </a:pPr>
              <a:t>H1 2019</a:t>
            </a:fld>
            <a:endParaRPr lang="sv-SE" sz="1000" b="1" noProof="0">
              <a:sym typeface="+mn-lt"/>
            </a:endParaRPr>
          </a:p>
        </p:txBody>
      </p:sp>
      <p:sp>
        <p:nvSpPr>
          <p:cNvPr id="149" name="Rectangle 148">
            <a:extLst>
              <a:ext uri="{FF2B5EF4-FFF2-40B4-BE49-F238E27FC236}">
                <a16:creationId xmlns:a16="http://schemas.microsoft.com/office/drawing/2014/main" id="{0D13DFC0-1166-4B51-82F8-BBCD642ECFCD}"/>
              </a:ext>
            </a:extLst>
          </p:cNvPr>
          <p:cNvSpPr>
            <a:spLocks noGrp="1" noChangeArrowheads="1"/>
          </p:cNvSpPr>
          <p:nvPr>
            <p:custDataLst>
              <p:tags r:id="rId21"/>
            </p:custDataLst>
          </p:nvPr>
        </p:nvSpPr>
        <p:spPr bwMode="auto">
          <a:xfrm>
            <a:off x="5567363" y="4208463"/>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D326BB96-3FB2-4352-B033-FF62BEFE1312}" type="datetime'''''H''''''1 ''''''''''2''''''''''''02''''''''''0'">
              <a:rPr lang="sv-SE" altLang="en-US" sz="1000" b="1" smtClean="0"/>
              <a:pPr marL="0" indent="0" algn="ctr">
                <a:spcBef>
                  <a:spcPct val="0"/>
                </a:spcBef>
                <a:buNone/>
              </a:pPr>
              <a:t>H1 2020</a:t>
            </a:fld>
            <a:endParaRPr lang="sv-SE" sz="1000" b="1" noProof="0">
              <a:sym typeface="+mn-lt"/>
            </a:endParaRPr>
          </a:p>
        </p:txBody>
      </p:sp>
      <p:sp>
        <p:nvSpPr>
          <p:cNvPr id="150" name="Rectangle 149">
            <a:extLst>
              <a:ext uri="{FF2B5EF4-FFF2-40B4-BE49-F238E27FC236}">
                <a16:creationId xmlns:a16="http://schemas.microsoft.com/office/drawing/2014/main" id="{818A31C4-2E5F-498B-A710-E6EA85589323}"/>
              </a:ext>
            </a:extLst>
          </p:cNvPr>
          <p:cNvSpPr>
            <a:spLocks noGrp="1" noChangeArrowheads="1"/>
          </p:cNvSpPr>
          <p:nvPr>
            <p:custDataLst>
              <p:tags r:id="rId22"/>
            </p:custDataLst>
          </p:nvPr>
        </p:nvSpPr>
        <p:spPr bwMode="auto">
          <a:xfrm>
            <a:off x="6619875" y="4208463"/>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D39717FD-2C67-4BA6-948A-EC7822462BD2}" type="datetime'''H''''''''''1 ''''''''2''''0''''''''''''1''9'''''">
              <a:rPr lang="sv-SE" altLang="en-US" sz="1000" b="1" smtClean="0"/>
              <a:pPr marL="0" indent="0" algn="ctr">
                <a:spcBef>
                  <a:spcPct val="0"/>
                </a:spcBef>
                <a:buNone/>
              </a:pPr>
              <a:t>H1 2019</a:t>
            </a:fld>
            <a:endParaRPr lang="sv-SE" sz="1000" b="1" noProof="0">
              <a:sym typeface="+mn-lt"/>
            </a:endParaRPr>
          </a:p>
        </p:txBody>
      </p:sp>
      <p:sp>
        <p:nvSpPr>
          <p:cNvPr id="155" name="Rectangle 154">
            <a:extLst>
              <a:ext uri="{FF2B5EF4-FFF2-40B4-BE49-F238E27FC236}">
                <a16:creationId xmlns:a16="http://schemas.microsoft.com/office/drawing/2014/main" id="{CAF3DBAD-D551-490A-B5FC-8E22EEF34FE2}"/>
              </a:ext>
            </a:extLst>
          </p:cNvPr>
          <p:cNvSpPr>
            <a:spLocks noGrp="1" noChangeArrowheads="1"/>
          </p:cNvSpPr>
          <p:nvPr>
            <p:custDataLst>
              <p:tags r:id="rId23"/>
            </p:custDataLst>
          </p:nvPr>
        </p:nvSpPr>
        <p:spPr bwMode="auto">
          <a:xfrm>
            <a:off x="7673975" y="4208463"/>
            <a:ext cx="4889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A9FFE2A3-77FA-460C-B794-85B29492F942}" type="datetime'''''''''''''H''1'''' ''''''2''''''''''0''''''''2''''0'">
              <a:rPr lang="sv-SE" altLang="en-US" sz="1000" b="1" smtClean="0"/>
              <a:pPr marL="0" indent="0" algn="ctr">
                <a:spcBef>
                  <a:spcPct val="0"/>
                </a:spcBef>
                <a:buNone/>
              </a:pPr>
              <a:t>H1 2020</a:t>
            </a:fld>
            <a:endParaRPr lang="sv-SE" sz="1000" b="1" noProof="0">
              <a:sym typeface="+mn-lt"/>
            </a:endParaRPr>
          </a:p>
        </p:txBody>
      </p:sp>
      <p:sp>
        <p:nvSpPr>
          <p:cNvPr id="181" name="Textfeld 108">
            <a:extLst>
              <a:ext uri="{FF2B5EF4-FFF2-40B4-BE49-F238E27FC236}">
                <a16:creationId xmlns:a16="http://schemas.microsoft.com/office/drawing/2014/main" id="{C45529AB-4C21-4441-9A20-63CF5BF17270}"/>
              </a:ext>
            </a:extLst>
          </p:cNvPr>
          <p:cNvSpPr txBox="1"/>
          <p:nvPr/>
        </p:nvSpPr>
        <p:spPr>
          <a:xfrm>
            <a:off x="369505" y="3626301"/>
            <a:ext cx="1258358" cy="169277"/>
          </a:xfrm>
          <a:prstGeom prst="rect">
            <a:avLst/>
          </a:prstGeom>
          <a:noFill/>
        </p:spPr>
        <p:txBody>
          <a:bodyPr wrap="none" lIns="0" tIns="0" rIns="0" bIns="0" rtlCol="0">
            <a:spAutoFit/>
          </a:bodyPr>
          <a:lstStyle/>
          <a:p>
            <a:r>
              <a:rPr lang="en-US" sz="1100">
                <a:solidFill>
                  <a:schemeClr val="tx1">
                    <a:lumMod val="75000"/>
                    <a:lumOff val="25000"/>
                  </a:schemeClr>
                </a:solidFill>
              </a:rPr>
              <a:t>Gross Profit, SEK m</a:t>
            </a:r>
          </a:p>
        </p:txBody>
      </p:sp>
      <p:graphicFrame>
        <p:nvGraphicFramePr>
          <p:cNvPr id="123" name="Chart 122">
            <a:extLst>
              <a:ext uri="{FF2B5EF4-FFF2-40B4-BE49-F238E27FC236}">
                <a16:creationId xmlns:a16="http://schemas.microsoft.com/office/drawing/2014/main" id="{6F602282-765A-4401-8E65-633FD36C0A05}"/>
              </a:ext>
            </a:extLst>
          </p:cNvPr>
          <p:cNvGraphicFramePr/>
          <p:nvPr>
            <p:custDataLst>
              <p:tags r:id="rId24"/>
            </p:custDataLst>
            <p:extLst>
              <p:ext uri="{D42A27DB-BD31-4B8C-83A1-F6EECF244321}">
                <p14:modId xmlns:p14="http://schemas.microsoft.com/office/powerpoint/2010/main" val="554855777"/>
              </p:ext>
            </p:extLst>
          </p:nvPr>
        </p:nvGraphicFramePr>
        <p:xfrm>
          <a:off x="2041525" y="4506913"/>
          <a:ext cx="6486525" cy="182562"/>
        </p:xfrm>
        <a:graphic>
          <a:graphicData uri="http://schemas.openxmlformats.org/drawingml/2006/chart">
            <c:chart xmlns:c="http://schemas.openxmlformats.org/drawingml/2006/chart" xmlns:r="http://schemas.openxmlformats.org/officeDocument/2006/relationships" r:id="rId38"/>
          </a:graphicData>
        </a:graphic>
      </p:graphicFrame>
      <p:sp>
        <p:nvSpPr>
          <p:cNvPr id="212" name="Rectangle 211">
            <a:extLst>
              <a:ext uri="{FF2B5EF4-FFF2-40B4-BE49-F238E27FC236}">
                <a16:creationId xmlns:a16="http://schemas.microsoft.com/office/drawing/2014/main" id="{6DD903FF-AE62-407B-91C0-E6221D8A0B75}"/>
              </a:ext>
            </a:extLst>
          </p:cNvPr>
          <p:cNvSpPr>
            <a:spLocks noGrp="1" noChangeArrowheads="1"/>
          </p:cNvSpPr>
          <p:nvPr>
            <p:custDataLst>
              <p:tags r:id="rId25"/>
            </p:custDataLst>
          </p:nvPr>
        </p:nvSpPr>
        <p:spPr bwMode="gray">
          <a:xfrm>
            <a:off x="6721475" y="4411663"/>
            <a:ext cx="28733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b"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79FDB639-22E2-442B-A831-65847B7C8DF9}" type="datetime'''''''''''6''''2''%'''''''''''''''''''''">
              <a:rPr lang="sv-SE" altLang="en-US" sz="1000" smtClean="0"/>
              <a:pPr marL="0" indent="0" algn="ctr">
                <a:spcBef>
                  <a:spcPct val="0"/>
                </a:spcBef>
                <a:buNone/>
              </a:pPr>
              <a:t>62%</a:t>
            </a:fld>
            <a:endParaRPr lang="sv-SE" sz="1000" noProof="0">
              <a:sym typeface="+mn-lt"/>
            </a:endParaRPr>
          </a:p>
        </p:txBody>
      </p:sp>
      <p:sp>
        <p:nvSpPr>
          <p:cNvPr id="211" name="Rectangle 210">
            <a:extLst>
              <a:ext uri="{FF2B5EF4-FFF2-40B4-BE49-F238E27FC236}">
                <a16:creationId xmlns:a16="http://schemas.microsoft.com/office/drawing/2014/main" id="{271029B5-909D-4A4F-BBA5-01AAD63DA37F}"/>
              </a:ext>
            </a:extLst>
          </p:cNvPr>
          <p:cNvSpPr>
            <a:spLocks noGrp="1" noChangeArrowheads="1"/>
          </p:cNvSpPr>
          <p:nvPr>
            <p:custDataLst>
              <p:tags r:id="rId26"/>
            </p:custDataLst>
          </p:nvPr>
        </p:nvSpPr>
        <p:spPr bwMode="gray">
          <a:xfrm>
            <a:off x="4613275" y="4411663"/>
            <a:ext cx="28733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b"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EB7B0694-4460-4663-9097-9E5B58CBB4F6}" type="datetime'''6''''''4''''''''''''''''''''''''''''%'''''''''">
              <a:rPr lang="sv-SE" altLang="en-US" sz="1000" smtClean="0"/>
              <a:pPr marL="0" indent="0" algn="ctr">
                <a:spcBef>
                  <a:spcPct val="0"/>
                </a:spcBef>
                <a:buNone/>
              </a:pPr>
              <a:t>64%</a:t>
            </a:fld>
            <a:endParaRPr lang="sv-SE" sz="1000" noProof="0">
              <a:sym typeface="+mn-lt"/>
            </a:endParaRPr>
          </a:p>
        </p:txBody>
      </p:sp>
      <p:sp>
        <p:nvSpPr>
          <p:cNvPr id="209" name="Rectangle 208">
            <a:extLst>
              <a:ext uri="{FF2B5EF4-FFF2-40B4-BE49-F238E27FC236}">
                <a16:creationId xmlns:a16="http://schemas.microsoft.com/office/drawing/2014/main" id="{7A323B87-1956-47AD-B259-884B9247C3A7}"/>
              </a:ext>
            </a:extLst>
          </p:cNvPr>
          <p:cNvSpPr>
            <a:spLocks noGrp="1" noChangeArrowheads="1"/>
          </p:cNvSpPr>
          <p:nvPr>
            <p:custDataLst>
              <p:tags r:id="rId27"/>
            </p:custDataLst>
          </p:nvPr>
        </p:nvSpPr>
        <p:spPr bwMode="gray">
          <a:xfrm>
            <a:off x="3560763" y="4418013"/>
            <a:ext cx="28733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b"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r>
              <a:rPr lang="sv-SE" sz="1000" noProof="0" dirty="0">
                <a:sym typeface="+mn-lt"/>
              </a:rPr>
              <a:t>37%</a:t>
            </a:r>
          </a:p>
        </p:txBody>
      </p:sp>
      <p:sp>
        <p:nvSpPr>
          <p:cNvPr id="207" name="Rectangle 206">
            <a:extLst>
              <a:ext uri="{FF2B5EF4-FFF2-40B4-BE49-F238E27FC236}">
                <a16:creationId xmlns:a16="http://schemas.microsoft.com/office/drawing/2014/main" id="{37101321-9CA3-4A6F-843E-BCDD79E41927}"/>
              </a:ext>
            </a:extLst>
          </p:cNvPr>
          <p:cNvSpPr>
            <a:spLocks noGrp="1" noChangeArrowheads="1"/>
          </p:cNvSpPr>
          <p:nvPr>
            <p:custDataLst>
              <p:tags r:id="rId28"/>
            </p:custDataLst>
          </p:nvPr>
        </p:nvSpPr>
        <p:spPr bwMode="gray">
          <a:xfrm>
            <a:off x="2506663" y="4419600"/>
            <a:ext cx="28733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b"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r>
              <a:rPr lang="sv-SE" sz="1000" noProof="0" dirty="0">
                <a:sym typeface="+mn-lt"/>
              </a:rPr>
              <a:t>40%</a:t>
            </a:r>
          </a:p>
        </p:txBody>
      </p:sp>
      <p:sp>
        <p:nvSpPr>
          <p:cNvPr id="213" name="Rectangle 212">
            <a:extLst>
              <a:ext uri="{FF2B5EF4-FFF2-40B4-BE49-F238E27FC236}">
                <a16:creationId xmlns:a16="http://schemas.microsoft.com/office/drawing/2014/main" id="{B141AE5E-3ACE-4AB4-841B-117F9F3BF635}"/>
              </a:ext>
            </a:extLst>
          </p:cNvPr>
          <p:cNvSpPr>
            <a:spLocks noGrp="1" noChangeArrowheads="1"/>
          </p:cNvSpPr>
          <p:nvPr>
            <p:custDataLst>
              <p:tags r:id="rId29"/>
            </p:custDataLst>
          </p:nvPr>
        </p:nvSpPr>
        <p:spPr bwMode="gray">
          <a:xfrm>
            <a:off x="5667375" y="4413250"/>
            <a:ext cx="28733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b"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5D7ECD34-C142-4DA9-BB5E-2905DB2D38E3}" type="datetime'59''''''''''%'''''''''''''''''''''''''''''''''''''">
              <a:rPr lang="sv-SE" altLang="en-US" sz="1000" smtClean="0"/>
              <a:pPr marL="0" indent="0" algn="ctr">
                <a:spcBef>
                  <a:spcPct val="0"/>
                </a:spcBef>
                <a:buNone/>
              </a:pPr>
              <a:t>59%</a:t>
            </a:fld>
            <a:endParaRPr lang="sv-SE" sz="1000" noProof="0">
              <a:sym typeface="+mn-lt"/>
            </a:endParaRPr>
          </a:p>
        </p:txBody>
      </p:sp>
      <p:sp>
        <p:nvSpPr>
          <p:cNvPr id="210" name="Rectangle 209">
            <a:extLst>
              <a:ext uri="{FF2B5EF4-FFF2-40B4-BE49-F238E27FC236}">
                <a16:creationId xmlns:a16="http://schemas.microsoft.com/office/drawing/2014/main" id="{8EAE9198-5D30-432A-B3D4-0FDFD86B5F24}"/>
              </a:ext>
            </a:extLst>
          </p:cNvPr>
          <p:cNvSpPr>
            <a:spLocks noGrp="1" noChangeArrowheads="1"/>
          </p:cNvSpPr>
          <p:nvPr>
            <p:custDataLst>
              <p:tags r:id="rId30"/>
            </p:custDataLst>
          </p:nvPr>
        </p:nvSpPr>
        <p:spPr bwMode="gray">
          <a:xfrm>
            <a:off x="7773988" y="4414838"/>
            <a:ext cx="28733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17463" tIns="0" rIns="17463" bIns="0" numCol="1" spcCol="0" anchor="b"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36"/>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EC98C711-CBE7-4799-AAD1-97456D8CE51A}" type="datetime'''''''''''''''''''''''5''''''''''''''''3''''%'''''''''">
              <a:rPr lang="sv-SE" altLang="en-US" sz="1000" smtClean="0"/>
              <a:pPr marL="0" indent="0" algn="ctr">
                <a:spcBef>
                  <a:spcPct val="0"/>
                </a:spcBef>
                <a:buNone/>
              </a:pPr>
              <a:t>53%</a:t>
            </a:fld>
            <a:endParaRPr lang="sv-SE" sz="1000" noProof="0">
              <a:sym typeface="+mn-lt"/>
            </a:endParaRPr>
          </a:p>
        </p:txBody>
      </p:sp>
      <p:sp>
        <p:nvSpPr>
          <p:cNvPr id="220" name="Textfeld 108">
            <a:extLst>
              <a:ext uri="{FF2B5EF4-FFF2-40B4-BE49-F238E27FC236}">
                <a16:creationId xmlns:a16="http://schemas.microsoft.com/office/drawing/2014/main" id="{30ACC3A9-E3DE-49E6-B166-B21F9C99308E}"/>
              </a:ext>
            </a:extLst>
          </p:cNvPr>
          <p:cNvSpPr txBox="1"/>
          <p:nvPr/>
        </p:nvSpPr>
        <p:spPr>
          <a:xfrm>
            <a:off x="386557" y="4388509"/>
            <a:ext cx="844783" cy="169277"/>
          </a:xfrm>
          <a:prstGeom prst="rect">
            <a:avLst/>
          </a:prstGeom>
          <a:noFill/>
        </p:spPr>
        <p:txBody>
          <a:bodyPr wrap="none" lIns="0" tIns="0" rIns="0" bIns="0" rtlCol="0">
            <a:spAutoFit/>
          </a:bodyPr>
          <a:lstStyle/>
          <a:p>
            <a:r>
              <a:rPr lang="en-US" sz="1100">
                <a:solidFill>
                  <a:schemeClr val="bg2"/>
                </a:solidFill>
              </a:rPr>
              <a:t>Gross Margin</a:t>
            </a:r>
          </a:p>
        </p:txBody>
      </p:sp>
      <p:sp>
        <p:nvSpPr>
          <p:cNvPr id="221" name="Textfeld 108">
            <a:extLst>
              <a:ext uri="{FF2B5EF4-FFF2-40B4-BE49-F238E27FC236}">
                <a16:creationId xmlns:a16="http://schemas.microsoft.com/office/drawing/2014/main" id="{4140DBF4-0EBB-4433-BCAC-6DC766F98836}"/>
              </a:ext>
            </a:extLst>
          </p:cNvPr>
          <p:cNvSpPr txBox="1"/>
          <p:nvPr/>
        </p:nvSpPr>
        <p:spPr>
          <a:xfrm>
            <a:off x="411830" y="1956972"/>
            <a:ext cx="1166986" cy="338554"/>
          </a:xfrm>
          <a:prstGeom prst="rect">
            <a:avLst/>
          </a:prstGeom>
          <a:noFill/>
        </p:spPr>
        <p:txBody>
          <a:bodyPr wrap="none" lIns="0" tIns="0" rIns="0" bIns="0" rtlCol="0">
            <a:spAutoFit/>
          </a:bodyPr>
          <a:lstStyle/>
          <a:p>
            <a:r>
              <a:rPr lang="en-US" sz="1100">
                <a:solidFill>
                  <a:schemeClr val="tx1">
                    <a:lumMod val="75000"/>
                    <a:lumOff val="25000"/>
                  </a:schemeClr>
                </a:solidFill>
              </a:rPr>
              <a:t>Net Sales, SEK m </a:t>
            </a:r>
          </a:p>
          <a:p>
            <a:r>
              <a:rPr lang="en-US" sz="1100">
                <a:solidFill>
                  <a:schemeClr val="tx1">
                    <a:lumMod val="75000"/>
                    <a:lumOff val="25000"/>
                  </a:schemeClr>
                </a:solidFill>
              </a:rPr>
              <a:t>sales growth in %</a:t>
            </a:r>
          </a:p>
        </p:txBody>
      </p:sp>
    </p:spTree>
    <p:extLst>
      <p:ext uri="{BB962C8B-B14F-4D97-AF65-F5344CB8AC3E}">
        <p14:creationId xmlns:p14="http://schemas.microsoft.com/office/powerpoint/2010/main" val="3569892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673" name="think-cell Slide" r:id="rId20" imgW="353" imgH="353" progId="TCLayout.ActiveDocument.1">
                  <p:embed/>
                </p:oleObj>
              </mc:Choice>
              <mc:Fallback>
                <p:oleObj name="think-cell Slide" r:id="rId20" imgW="353" imgH="353" progId="TCLayout.ActiveDocument.1">
                  <p:embed/>
                  <p:pic>
                    <p:nvPicPr>
                      <p:cNvPr id="20" name="Object 19" hidden="1"/>
                      <p:cNvPicPr/>
                      <p:nvPr/>
                    </p:nvPicPr>
                    <p:blipFill>
                      <a:blip r:embed="rId21"/>
                      <a:stretch>
                        <a:fillRect/>
                      </a:stretch>
                    </p:blipFill>
                    <p:spPr>
                      <a:xfrm>
                        <a:off x="1588" y="1588"/>
                        <a:ext cx="1587" cy="1587"/>
                      </a:xfrm>
                      <a:prstGeom prst="rect">
                        <a:avLst/>
                      </a:prstGeom>
                    </p:spPr>
                  </p:pic>
                </p:oleObj>
              </mc:Fallback>
            </mc:AlternateContent>
          </a:graphicData>
        </a:graphic>
      </p:graphicFrame>
      <p:sp>
        <p:nvSpPr>
          <p:cNvPr id="5" name="Rectangle 4"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85000"/>
              </a:lnSpc>
            </a:pPr>
            <a:endParaRPr lang="en-US" sz="1000">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4E510418-8FCF-4E72-8BA8-BEA1A70164C3}" type="slidenum">
              <a:rPr lang="en-US" smtClean="0"/>
              <a:pPr>
                <a:defRPr/>
              </a:pPr>
              <a:t>15</a:t>
            </a:fld>
            <a:endParaRPr lang="en-US"/>
          </a:p>
        </p:txBody>
      </p:sp>
      <p:sp>
        <p:nvSpPr>
          <p:cNvPr id="9" name="Title 8"/>
          <p:cNvSpPr>
            <a:spLocks noGrp="1"/>
          </p:cNvSpPr>
          <p:nvPr>
            <p:ph type="title"/>
          </p:nvPr>
        </p:nvSpPr>
        <p:spPr>
          <a:xfrm>
            <a:off x="263525" y="282994"/>
            <a:ext cx="8712643" cy="411550"/>
          </a:xfrm>
        </p:spPr>
        <p:txBody>
          <a:bodyPr/>
          <a:lstStyle/>
          <a:p>
            <a:r>
              <a:rPr lang="en-US" sz="2000" dirty="0"/>
              <a:t>Solid balance sheet with no external loans</a:t>
            </a:r>
          </a:p>
        </p:txBody>
      </p:sp>
      <p:cxnSp>
        <p:nvCxnSpPr>
          <p:cNvPr id="22" name="Gerader Verbinder 21"/>
          <p:cNvCxnSpPr>
            <a:cxnSpLocks/>
          </p:cNvCxnSpPr>
          <p:nvPr/>
        </p:nvCxnSpPr>
        <p:spPr>
          <a:xfrm>
            <a:off x="6084168" y="1550988"/>
            <a:ext cx="2784768"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p:nvCxnSpPr>
        <p:spPr>
          <a:xfrm>
            <a:off x="383585" y="1550988"/>
            <a:ext cx="5562000" cy="0"/>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24" name="Textfeld 23"/>
          <p:cNvSpPr txBox="1"/>
          <p:nvPr/>
        </p:nvSpPr>
        <p:spPr>
          <a:xfrm>
            <a:off x="385490" y="1068388"/>
            <a:ext cx="4086055" cy="384721"/>
          </a:xfrm>
          <a:prstGeom prst="rect">
            <a:avLst/>
          </a:prstGeom>
          <a:noFill/>
        </p:spPr>
        <p:txBody>
          <a:bodyPr wrap="none" lIns="0" tIns="0" rIns="0" bIns="0" rtlCol="0">
            <a:spAutoFit/>
          </a:bodyPr>
          <a:lstStyle/>
          <a:p>
            <a:r>
              <a:rPr lang="en-US" sz="1400" b="1">
                <a:solidFill>
                  <a:schemeClr val="tx2"/>
                </a:solidFill>
              </a:rPr>
              <a:t>Balance sheet Probi Group as per June 30, 2020</a:t>
            </a:r>
          </a:p>
          <a:p>
            <a:r>
              <a:rPr lang="en-US" sz="1100">
                <a:solidFill>
                  <a:schemeClr val="bg2"/>
                </a:solidFill>
              </a:rPr>
              <a:t>SEK m</a:t>
            </a:r>
          </a:p>
        </p:txBody>
      </p:sp>
      <p:sp>
        <p:nvSpPr>
          <p:cNvPr id="25" name="Textfeld 24"/>
          <p:cNvSpPr txBox="1"/>
          <p:nvPr/>
        </p:nvSpPr>
        <p:spPr>
          <a:xfrm>
            <a:off x="6084168" y="1236662"/>
            <a:ext cx="1334000" cy="215445"/>
          </a:xfrm>
          <a:prstGeom prst="rect">
            <a:avLst/>
          </a:prstGeom>
          <a:noFill/>
        </p:spPr>
        <p:txBody>
          <a:bodyPr wrap="square" lIns="0" tIns="0" rIns="0" bIns="0" rtlCol="0">
            <a:spAutoFit/>
          </a:bodyPr>
          <a:lstStyle/>
          <a:p>
            <a:r>
              <a:rPr lang="en-US" sz="1400" b="1">
                <a:solidFill>
                  <a:schemeClr val="tx2"/>
                </a:solidFill>
              </a:rPr>
              <a:t>Key aspects</a:t>
            </a:r>
          </a:p>
        </p:txBody>
      </p:sp>
      <p:sp>
        <p:nvSpPr>
          <p:cNvPr id="26" name="Content Placeholder 6"/>
          <p:cNvSpPr>
            <a:spLocks noGrp="1"/>
          </p:cNvSpPr>
          <p:nvPr>
            <p:ph sz="half" idx="2"/>
          </p:nvPr>
        </p:nvSpPr>
        <p:spPr>
          <a:xfrm>
            <a:off x="6084167" y="1600934"/>
            <a:ext cx="2784769" cy="292298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ts val="1700"/>
              </a:lnSpc>
              <a:spcBef>
                <a:spcPts val="0"/>
              </a:spcBef>
              <a:spcAft>
                <a:spcPts val="900"/>
              </a:spcAft>
            </a:pPr>
            <a:r>
              <a:rPr lang="en-US" sz="1200"/>
              <a:t>Total equity of SEK 1 181 m</a:t>
            </a:r>
          </a:p>
          <a:p>
            <a:pPr>
              <a:lnSpc>
                <a:spcPts val="1700"/>
              </a:lnSpc>
              <a:spcBef>
                <a:spcPts val="0"/>
              </a:spcBef>
              <a:spcAft>
                <a:spcPts val="900"/>
              </a:spcAft>
            </a:pPr>
            <a:r>
              <a:rPr lang="en-US" sz="1200"/>
              <a:t>No external loans</a:t>
            </a:r>
          </a:p>
          <a:p>
            <a:pPr>
              <a:lnSpc>
                <a:spcPts val="1700"/>
              </a:lnSpc>
              <a:spcBef>
                <a:spcPts val="0"/>
              </a:spcBef>
              <a:spcAft>
                <a:spcPts val="900"/>
              </a:spcAft>
            </a:pPr>
            <a:r>
              <a:rPr lang="en-US" sz="1200"/>
              <a:t>Equity ratio 90%</a:t>
            </a:r>
          </a:p>
        </p:txBody>
      </p:sp>
      <p:graphicFrame>
        <p:nvGraphicFramePr>
          <p:cNvPr id="178" name="Chart 177">
            <a:extLst>
              <a:ext uri="{FF2B5EF4-FFF2-40B4-BE49-F238E27FC236}">
                <a16:creationId xmlns:a16="http://schemas.microsoft.com/office/drawing/2014/main" id="{65FA4514-5618-4F7D-AFF8-D0F187FC7A8B}"/>
              </a:ext>
            </a:extLst>
          </p:cNvPr>
          <p:cNvGraphicFramePr/>
          <p:nvPr>
            <p:custDataLst>
              <p:tags r:id="rId4"/>
            </p:custDataLst>
          </p:nvPr>
        </p:nvGraphicFramePr>
        <p:xfrm>
          <a:off x="1136650" y="1920875"/>
          <a:ext cx="3556000" cy="2368550"/>
        </p:xfrm>
        <a:graphic>
          <a:graphicData uri="http://schemas.openxmlformats.org/drawingml/2006/chart">
            <c:chart xmlns:c="http://schemas.openxmlformats.org/drawingml/2006/chart" xmlns:r="http://schemas.openxmlformats.org/officeDocument/2006/relationships" r:id="rId22"/>
          </a:graphicData>
        </a:graphic>
      </p:graphicFrame>
      <p:cxnSp>
        <p:nvCxnSpPr>
          <p:cNvPr id="89" name="Straight Connector 88">
            <a:extLst>
              <a:ext uri="{FF2B5EF4-FFF2-40B4-BE49-F238E27FC236}">
                <a16:creationId xmlns:a16="http://schemas.microsoft.com/office/drawing/2014/main" id="{9E70FE28-78AC-48D6-BFB5-C7D8C3A09C21}"/>
              </a:ext>
            </a:extLst>
          </p:cNvPr>
          <p:cNvCxnSpPr>
            <a:cxnSpLocks/>
          </p:cNvCxnSpPr>
          <p:nvPr>
            <p:custDataLst>
              <p:tags r:id="rId5"/>
            </p:custDataLst>
          </p:nvPr>
        </p:nvCxnSpPr>
        <p:spPr bwMode="gray">
          <a:xfrm flipH="1">
            <a:off x="4271963" y="4054475"/>
            <a:ext cx="79375" cy="80963"/>
          </a:xfrm>
          <a:prstGeom prst="line">
            <a:avLst/>
          </a:prstGeom>
          <a:ln w="635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DCBEBA1-1828-4F8C-9418-7C7036BE4996}"/>
              </a:ext>
            </a:extLst>
          </p:cNvPr>
          <p:cNvCxnSpPr/>
          <p:nvPr>
            <p:custDataLst>
              <p:tags r:id="rId6"/>
            </p:custDataLst>
          </p:nvPr>
        </p:nvCxnSpPr>
        <p:spPr bwMode="gray">
          <a:xfrm flipH="1">
            <a:off x="4271963" y="3851276"/>
            <a:ext cx="79375" cy="174625"/>
          </a:xfrm>
          <a:prstGeom prst="line">
            <a:avLst/>
          </a:prstGeom>
          <a:ln w="6350" cap="flat" cmpd="sng" algn="ctr">
            <a:solidFill>
              <a:srgbClr val="00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BD67F27D-F8DB-4D20-95EF-C450F4818472}"/>
              </a:ext>
            </a:extLst>
          </p:cNvPr>
          <p:cNvSpPr>
            <a:spLocks noGrp="1" noChangeArrowheads="1"/>
          </p:cNvSpPr>
          <p:nvPr>
            <p:custDataLst>
              <p:tags r:id="rId7"/>
            </p:custDataLst>
          </p:nvPr>
        </p:nvSpPr>
        <p:spPr bwMode="auto">
          <a:xfrm>
            <a:off x="4376738" y="2919413"/>
            <a:ext cx="35083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3"/>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spcBef>
                <a:spcPct val="0"/>
              </a:spcBef>
              <a:buNone/>
            </a:pPr>
            <a:fld id="{0EE40356-A3B5-4F83-BD4C-A452E3AE7BDD}" type="datetime'E''''''''''q''ui''''''''''''''''''''''''''ty'''''''''''''''''">
              <a:rPr lang="en-US" altLang="en-US" sz="1000" smtClean="0">
                <a:sym typeface="+mn-lt"/>
              </a:rPr>
              <a:pPr marL="0" indent="0">
                <a:spcBef>
                  <a:spcPct val="0"/>
                </a:spcBef>
                <a:buNone/>
              </a:pPr>
              <a:t>Equity</a:t>
            </a:fld>
            <a:endParaRPr lang="en-US" sz="1000" noProof="0">
              <a:sym typeface="+mn-lt"/>
            </a:endParaRPr>
          </a:p>
        </p:txBody>
      </p:sp>
      <p:sp>
        <p:nvSpPr>
          <p:cNvPr id="110" name="Rectangle 109">
            <a:extLst>
              <a:ext uri="{FF2B5EF4-FFF2-40B4-BE49-F238E27FC236}">
                <a16:creationId xmlns:a16="http://schemas.microsoft.com/office/drawing/2014/main" id="{20E084D7-4803-4715-A641-500B139A5ABA}"/>
              </a:ext>
            </a:extLst>
          </p:cNvPr>
          <p:cNvSpPr>
            <a:spLocks noGrp="1" noChangeArrowheads="1"/>
          </p:cNvSpPr>
          <p:nvPr>
            <p:custDataLst>
              <p:tags r:id="rId8"/>
            </p:custDataLst>
          </p:nvPr>
        </p:nvSpPr>
        <p:spPr bwMode="auto">
          <a:xfrm>
            <a:off x="384175" y="2676525"/>
            <a:ext cx="106838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3"/>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r">
              <a:spcBef>
                <a:spcPct val="0"/>
              </a:spcBef>
              <a:buNone/>
            </a:pPr>
            <a:fld id="{50F363AE-189F-439C-9D5E-9A197010C9A3}" type="datetime'''N''on''-cu''r''''re''n''t'''''' ''''as''s''''et''s'''">
              <a:rPr lang="en-US" altLang="en-US" sz="1000" smtClean="0">
                <a:sym typeface="+mn-lt"/>
              </a:rPr>
              <a:pPr marL="0" indent="0" algn="r">
                <a:spcBef>
                  <a:spcPct val="0"/>
                </a:spcBef>
                <a:buNone/>
              </a:pPr>
              <a:t>Non-current assets</a:t>
            </a:fld>
            <a:endParaRPr lang="en-US" sz="1000" noProof="0">
              <a:sym typeface="+mn-lt"/>
            </a:endParaRPr>
          </a:p>
        </p:txBody>
      </p:sp>
      <p:sp>
        <p:nvSpPr>
          <p:cNvPr id="139" name="Rectangle 138">
            <a:extLst>
              <a:ext uri="{FF2B5EF4-FFF2-40B4-BE49-F238E27FC236}">
                <a16:creationId xmlns:a16="http://schemas.microsoft.com/office/drawing/2014/main" id="{D6975342-C0BC-42DC-8716-9A881AE73FBE}"/>
              </a:ext>
            </a:extLst>
          </p:cNvPr>
          <p:cNvSpPr>
            <a:spLocks noGrp="1" noChangeArrowheads="1"/>
          </p:cNvSpPr>
          <p:nvPr>
            <p:custDataLst>
              <p:tags r:id="rId9"/>
            </p:custDataLst>
          </p:nvPr>
        </p:nvSpPr>
        <p:spPr bwMode="gray">
          <a:xfrm>
            <a:off x="3875088" y="3919538"/>
            <a:ext cx="247650" cy="212725"/>
          </a:xfrm>
          <a:prstGeom prst="rect">
            <a:avLst/>
          </a:prstGeom>
          <a:solidFill>
            <a:schemeClr val="accent3"/>
          </a:solidFill>
          <a:ln>
            <a:noFill/>
          </a:ln>
          <a:extLs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25400" tIns="0" rIns="2540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3"/>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AE2DFE2D-D77E-419B-9829-FCD655015B3D}" type="datetime'''''''''''''''''''''''''''''''''''''''''4''6'''''''''''''''">
              <a:rPr lang="en-US" altLang="en-US" sz="1400" smtClean="0">
                <a:sym typeface="+mn-lt"/>
              </a:rPr>
              <a:pPr marL="0" indent="0" algn="ctr">
                <a:spcBef>
                  <a:spcPct val="0"/>
                </a:spcBef>
                <a:buNone/>
              </a:pPr>
              <a:t>46</a:t>
            </a:fld>
            <a:endParaRPr lang="en-US" sz="1400" noProof="0">
              <a:sym typeface="+mn-lt"/>
            </a:endParaRPr>
          </a:p>
        </p:txBody>
      </p:sp>
      <p:sp>
        <p:nvSpPr>
          <p:cNvPr id="107" name="Rectangle 106">
            <a:extLst>
              <a:ext uri="{FF2B5EF4-FFF2-40B4-BE49-F238E27FC236}">
                <a16:creationId xmlns:a16="http://schemas.microsoft.com/office/drawing/2014/main" id="{2293E5A4-F7FE-4425-AB5A-4757B2AE6CD8}"/>
              </a:ext>
            </a:extLst>
          </p:cNvPr>
          <p:cNvSpPr>
            <a:spLocks noGrp="1" noChangeArrowheads="1"/>
          </p:cNvSpPr>
          <p:nvPr>
            <p:custDataLst>
              <p:tags r:id="rId10"/>
            </p:custDataLst>
          </p:nvPr>
        </p:nvSpPr>
        <p:spPr bwMode="auto">
          <a:xfrm>
            <a:off x="1793875" y="4300538"/>
            <a:ext cx="5461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3"/>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F138404D-43E6-480E-B6DE-5F84678AB46A}" type="datetime'''''''''''''''''A''''''''''''ss''''''''''''''''''et''s'''''''">
              <a:rPr lang="en-US" altLang="en-US" sz="1400" smtClean="0"/>
              <a:pPr marL="0" indent="0" algn="ctr">
                <a:spcBef>
                  <a:spcPct val="0"/>
                </a:spcBef>
                <a:buNone/>
              </a:pPr>
              <a:t>Assets</a:t>
            </a:fld>
            <a:endParaRPr lang="en-US" sz="1400" noProof="0">
              <a:sym typeface="+mn-lt"/>
            </a:endParaRPr>
          </a:p>
        </p:txBody>
      </p:sp>
      <p:sp>
        <p:nvSpPr>
          <p:cNvPr id="119" name="Rectangle 118">
            <a:extLst>
              <a:ext uri="{FF2B5EF4-FFF2-40B4-BE49-F238E27FC236}">
                <a16:creationId xmlns:a16="http://schemas.microsoft.com/office/drawing/2014/main" id="{75BA9950-1EE3-4B87-A21C-A2A9127D4C66}"/>
              </a:ext>
            </a:extLst>
          </p:cNvPr>
          <p:cNvSpPr>
            <a:spLocks noGrp="1" noChangeArrowheads="1"/>
          </p:cNvSpPr>
          <p:nvPr>
            <p:custDataLst>
              <p:tags r:id="rId11"/>
            </p:custDataLst>
          </p:nvPr>
        </p:nvSpPr>
        <p:spPr bwMode="auto">
          <a:xfrm>
            <a:off x="3035300" y="4300538"/>
            <a:ext cx="14541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t"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3"/>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E1381857-5C57-486B-9F43-091EA480C08F}" type="datetime'''''Lia''''b''i''l''''it''''ies'''''''' &amp; ''Eq''''ui''ty'">
              <a:rPr lang="en-US" altLang="en-US" sz="1400" smtClean="0"/>
              <a:pPr marL="0" indent="0" algn="ctr">
                <a:spcBef>
                  <a:spcPct val="0"/>
                </a:spcBef>
                <a:buNone/>
              </a:pPr>
              <a:t>Liabilities &amp; Equity</a:t>
            </a:fld>
            <a:endParaRPr lang="en-US" sz="1400" noProof="0">
              <a:sym typeface="+mn-lt"/>
            </a:endParaRPr>
          </a:p>
        </p:txBody>
      </p:sp>
      <p:sp>
        <p:nvSpPr>
          <p:cNvPr id="148" name="Rectangle 147">
            <a:extLst>
              <a:ext uri="{FF2B5EF4-FFF2-40B4-BE49-F238E27FC236}">
                <a16:creationId xmlns:a16="http://schemas.microsoft.com/office/drawing/2014/main" id="{20AF0863-3B59-41BB-A4E8-C040335467FE}"/>
              </a:ext>
            </a:extLst>
          </p:cNvPr>
          <p:cNvSpPr>
            <a:spLocks noGrp="1" noChangeArrowheads="1"/>
          </p:cNvSpPr>
          <p:nvPr>
            <p:custDataLst>
              <p:tags r:id="rId12"/>
            </p:custDataLst>
          </p:nvPr>
        </p:nvSpPr>
        <p:spPr bwMode="gray">
          <a:xfrm>
            <a:off x="3403600" y="4029075"/>
            <a:ext cx="247650" cy="212725"/>
          </a:xfrm>
          <a:prstGeom prst="rect">
            <a:avLst/>
          </a:prstGeom>
          <a:solidFill>
            <a:schemeClr val="accent2"/>
          </a:solidFill>
          <a:ln>
            <a:noFill/>
          </a:ln>
          <a:extLs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25400" tIns="0" rIns="2540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3"/>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950DE6A6-ECD2-4969-BC93-10948D614D7E}" type="datetime'''''''''''''''''''8''4'''''''''''''''">
              <a:rPr lang="en-US" altLang="en-US" sz="1400" smtClean="0">
                <a:sym typeface="+mn-lt"/>
              </a:rPr>
              <a:pPr marL="0" indent="0" algn="ctr">
                <a:spcBef>
                  <a:spcPct val="0"/>
                </a:spcBef>
                <a:buNone/>
              </a:pPr>
              <a:t>84</a:t>
            </a:fld>
            <a:endParaRPr lang="en-US" sz="1400" noProof="0">
              <a:sym typeface="+mn-lt"/>
            </a:endParaRPr>
          </a:p>
        </p:txBody>
      </p:sp>
      <p:sp>
        <p:nvSpPr>
          <p:cNvPr id="111" name="Rectangle 110">
            <a:extLst>
              <a:ext uri="{FF2B5EF4-FFF2-40B4-BE49-F238E27FC236}">
                <a16:creationId xmlns:a16="http://schemas.microsoft.com/office/drawing/2014/main" id="{352BFF33-4689-468E-A7E1-7049E3874120}"/>
              </a:ext>
            </a:extLst>
          </p:cNvPr>
          <p:cNvSpPr>
            <a:spLocks noGrp="1" noChangeArrowheads="1"/>
          </p:cNvSpPr>
          <p:nvPr>
            <p:custDataLst>
              <p:tags r:id="rId13"/>
            </p:custDataLst>
          </p:nvPr>
        </p:nvSpPr>
        <p:spPr bwMode="auto">
          <a:xfrm>
            <a:off x="630238" y="3778250"/>
            <a:ext cx="8223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3"/>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r">
              <a:spcBef>
                <a:spcPct val="0"/>
              </a:spcBef>
              <a:buNone/>
            </a:pPr>
            <a:fld id="{514C556A-3BBB-4751-9F17-BD4ECF885457}" type="datetime'''''C''ur''''''''ren''''t'''''' ''''a''s''''''set''''s'''">
              <a:rPr lang="en-US" altLang="en-US" sz="1000" smtClean="0">
                <a:sym typeface="+mn-lt"/>
              </a:rPr>
              <a:pPr marL="0" indent="0" algn="r">
                <a:spcBef>
                  <a:spcPct val="0"/>
                </a:spcBef>
                <a:buNone/>
              </a:pPr>
              <a:t>Current assets</a:t>
            </a:fld>
            <a:endParaRPr lang="en-US" sz="1000" noProof="0">
              <a:sym typeface="+mn-lt"/>
            </a:endParaRPr>
          </a:p>
        </p:txBody>
      </p:sp>
      <p:sp>
        <p:nvSpPr>
          <p:cNvPr id="137" name="Rectangle 136">
            <a:extLst>
              <a:ext uri="{FF2B5EF4-FFF2-40B4-BE49-F238E27FC236}">
                <a16:creationId xmlns:a16="http://schemas.microsoft.com/office/drawing/2014/main" id="{CFD7676B-14EA-4496-AA95-5B193B4D3F55}"/>
              </a:ext>
            </a:extLst>
          </p:cNvPr>
          <p:cNvSpPr>
            <a:spLocks noGrp="1" noChangeArrowheads="1"/>
          </p:cNvSpPr>
          <p:nvPr>
            <p:custDataLst>
              <p:tags r:id="rId14"/>
            </p:custDataLst>
          </p:nvPr>
        </p:nvSpPr>
        <p:spPr bwMode="auto">
          <a:xfrm>
            <a:off x="4376738" y="3775075"/>
            <a:ext cx="118268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3"/>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spcBef>
                <a:spcPct val="0"/>
              </a:spcBef>
              <a:buNone/>
            </a:pPr>
            <a:fld id="{811F97AE-20EA-4D49-B1E0-165D3DDFAC89}" type="datetime'Non-''c''''ur''r''''en''''t'' ''''liabil''''i''''''''ti''es'''">
              <a:rPr lang="en-US" altLang="en-US" sz="1000" smtClean="0">
                <a:sym typeface="+mn-lt"/>
              </a:rPr>
              <a:pPr marL="0" indent="0">
                <a:spcBef>
                  <a:spcPct val="0"/>
                </a:spcBef>
                <a:buNone/>
              </a:pPr>
              <a:t>Non-current liabilities</a:t>
            </a:fld>
            <a:endParaRPr lang="en-US" sz="1000" noProof="0">
              <a:sym typeface="+mn-lt"/>
            </a:endParaRPr>
          </a:p>
        </p:txBody>
      </p:sp>
      <p:sp>
        <p:nvSpPr>
          <p:cNvPr id="142" name="Rectangle 141">
            <a:extLst>
              <a:ext uri="{FF2B5EF4-FFF2-40B4-BE49-F238E27FC236}">
                <a16:creationId xmlns:a16="http://schemas.microsoft.com/office/drawing/2014/main" id="{BBD9845E-EEC4-4161-80E5-8196E8AB7641}"/>
              </a:ext>
            </a:extLst>
          </p:cNvPr>
          <p:cNvSpPr>
            <a:spLocks noGrp="1" noChangeArrowheads="1"/>
          </p:cNvSpPr>
          <p:nvPr>
            <p:custDataLst>
              <p:tags r:id="rId15"/>
            </p:custDataLst>
          </p:nvPr>
        </p:nvSpPr>
        <p:spPr bwMode="auto">
          <a:xfrm>
            <a:off x="4376738" y="3978275"/>
            <a:ext cx="9366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0" tIns="0" rIns="0" bIns="0" numCol="1" spcCol="0" anchor="ctr"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3"/>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spcBef>
                <a:spcPct val="0"/>
              </a:spcBef>
              <a:buNone/>
            </a:pPr>
            <a:fld id="{F9BD5A5D-5401-4ACF-8201-DD09C764EB49}" type="datetime'Cu''''rr''ent'''''' lia''bi''''''l''i''''t''''ies'''''">
              <a:rPr lang="en-US" altLang="en-US" sz="1000" smtClean="0">
                <a:sym typeface="+mn-lt"/>
              </a:rPr>
              <a:pPr marL="0" indent="0">
                <a:spcBef>
                  <a:spcPct val="0"/>
                </a:spcBef>
                <a:buNone/>
              </a:pPr>
              <a:t>Current liabilities</a:t>
            </a:fld>
            <a:endParaRPr lang="en-US" sz="1000" noProof="0">
              <a:sym typeface="+mn-lt"/>
            </a:endParaRPr>
          </a:p>
        </p:txBody>
      </p:sp>
      <p:sp>
        <p:nvSpPr>
          <p:cNvPr id="113" name="Rectangle 112">
            <a:extLst>
              <a:ext uri="{FF2B5EF4-FFF2-40B4-BE49-F238E27FC236}">
                <a16:creationId xmlns:a16="http://schemas.microsoft.com/office/drawing/2014/main" id="{DEDE2F82-4DF1-4666-AD07-436733ACD1DC}"/>
              </a:ext>
            </a:extLst>
          </p:cNvPr>
          <p:cNvSpPr>
            <a:spLocks noGrp="1" noChangeArrowheads="1"/>
          </p:cNvSpPr>
          <p:nvPr>
            <p:custDataLst>
              <p:tags r:id="rId16"/>
            </p:custDataLst>
          </p:nvPr>
        </p:nvSpPr>
        <p:spPr bwMode="gray">
          <a:xfrm>
            <a:off x="1827213" y="1765300"/>
            <a:ext cx="48101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25400" tIns="0" rIns="25400" bIns="0" numCol="1" spcCol="0" anchor="b"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3"/>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4910291D-05C5-4533-9A99-C2A39C3CEF22}" type="datetime'''''1 ''''''''''''31''''''''''''''''1'''">
              <a:rPr lang="en-US" altLang="en-US" sz="1400" smtClean="0"/>
              <a:pPr marL="0" indent="0" algn="ctr">
                <a:spcBef>
                  <a:spcPct val="0"/>
                </a:spcBef>
                <a:buNone/>
              </a:pPr>
              <a:t>1 311</a:t>
            </a:fld>
            <a:endParaRPr lang="en-US" sz="1400" noProof="0">
              <a:sym typeface="+mn-lt"/>
            </a:endParaRPr>
          </a:p>
        </p:txBody>
      </p:sp>
      <p:sp>
        <p:nvSpPr>
          <p:cNvPr id="138" name="Rectangle 137">
            <a:extLst>
              <a:ext uri="{FF2B5EF4-FFF2-40B4-BE49-F238E27FC236}">
                <a16:creationId xmlns:a16="http://schemas.microsoft.com/office/drawing/2014/main" id="{24D25CF9-D356-4C69-AC4E-C7CB89485BA0}"/>
              </a:ext>
            </a:extLst>
          </p:cNvPr>
          <p:cNvSpPr>
            <a:spLocks noGrp="1" noChangeArrowheads="1"/>
          </p:cNvSpPr>
          <p:nvPr>
            <p:custDataLst>
              <p:tags r:id="rId17"/>
            </p:custDataLst>
          </p:nvPr>
        </p:nvSpPr>
        <p:spPr bwMode="gray">
          <a:xfrm>
            <a:off x="3522663" y="1765300"/>
            <a:ext cx="48101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type="none" w="med" len="med"/>
                <a:tailEnd type="none" w="med" len="med"/>
              </a14:hiddenLine>
            </a:ext>
          </a:extLst>
        </p:spPr>
        <p:txBody>
          <a:bodyPr vert="horz" wrap="none" lIns="25400" tIns="0" rIns="25400" bIns="0" numCol="1" spcCol="0" anchor="b" anchorCtr="0" compatLnSpc="1">
            <a:prstTxWarp prst="textNoShape">
              <a:avLst/>
            </a:prstTxWarp>
            <a:noAutofit/>
          </a:bodyPr>
          <a:lstStyle>
            <a:lvl1pPr marL="261938" indent="-261938" algn="l" rtl="0" eaLnBrk="1" fontAlgn="base" hangingPunct="1">
              <a:spcBef>
                <a:spcPct val="20000"/>
              </a:spcBef>
              <a:spcAft>
                <a:spcPct val="0"/>
              </a:spcAft>
              <a:buClr>
                <a:srgbClr val="046992"/>
              </a:buClr>
              <a:buFontTx/>
              <a:buBlip>
                <a:blip r:embed="rId23"/>
              </a:buBlip>
              <a:defRPr sz="1600">
                <a:solidFill>
                  <a:srgbClr val="000000"/>
                </a:solidFill>
                <a:latin typeface="+mn-lt"/>
                <a:ea typeface="+mn-ea"/>
                <a:cs typeface="+mn-cs"/>
              </a:defRPr>
            </a:lvl1pPr>
            <a:lvl2pPr marL="623888" indent="-182563" algn="l" rtl="0" eaLnBrk="1" fontAlgn="base" hangingPunct="1">
              <a:spcBef>
                <a:spcPct val="20000"/>
              </a:spcBef>
              <a:spcAft>
                <a:spcPct val="0"/>
              </a:spcAft>
              <a:buClr>
                <a:srgbClr val="046992"/>
              </a:buClr>
              <a:buFont typeface="Arial" charset="0"/>
              <a:buChar char="–"/>
              <a:defRPr sz="1400">
                <a:solidFill>
                  <a:srgbClr val="000000"/>
                </a:solidFill>
                <a:latin typeface="+mn-lt"/>
                <a:ea typeface="+mn-ea"/>
                <a:cs typeface="+mn-cs"/>
              </a:defRPr>
            </a:lvl2pPr>
            <a:lvl3pPr marL="1236663" indent="-228600" algn="l" rtl="0" eaLnBrk="1" fontAlgn="base" hangingPunct="1">
              <a:spcBef>
                <a:spcPct val="20000"/>
              </a:spcBef>
              <a:spcAft>
                <a:spcPct val="0"/>
              </a:spcAft>
              <a:buClr>
                <a:srgbClr val="046992"/>
              </a:buClr>
              <a:buFont typeface="Arial" pitchFamily="34" charset="0"/>
              <a:buChar char="–"/>
              <a:defRPr sz="1400">
                <a:solidFill>
                  <a:srgbClr val="000000"/>
                </a:solidFill>
                <a:latin typeface="+mn-lt"/>
                <a:ea typeface="+mn-ea"/>
                <a:cs typeface="+mn-cs"/>
              </a:defRPr>
            </a:lvl3pPr>
            <a:lvl4pPr marL="1644650" indent="-228600" algn="l" rtl="0" eaLnBrk="1" fontAlgn="base" hangingPunct="1">
              <a:spcBef>
                <a:spcPct val="20000"/>
              </a:spcBef>
              <a:spcAft>
                <a:spcPct val="0"/>
              </a:spcAft>
              <a:buClr>
                <a:srgbClr val="046992"/>
              </a:buClr>
              <a:buChar char="–"/>
              <a:defRPr sz="1400">
                <a:solidFill>
                  <a:srgbClr val="000000"/>
                </a:solidFill>
                <a:latin typeface="+mn-lt"/>
                <a:ea typeface="+mn-ea"/>
                <a:cs typeface="+mn-cs"/>
              </a:defRPr>
            </a:lvl4pPr>
            <a:lvl5pPr marL="2057400" indent="-228600" algn="l" rtl="0" eaLnBrk="1" fontAlgn="base" hangingPunct="1">
              <a:spcBef>
                <a:spcPct val="20000"/>
              </a:spcBef>
              <a:spcAft>
                <a:spcPct val="0"/>
              </a:spcAft>
              <a:buClr>
                <a:srgbClr val="046992"/>
              </a:buClr>
              <a:buChar char="»"/>
              <a:defRPr sz="1400" baseline="0">
                <a:solidFill>
                  <a:schemeClr val="tx1"/>
                </a:solidFill>
                <a:latin typeface="+mn-lt"/>
                <a:ea typeface="+mn-ea"/>
                <a:cs typeface="+mn-cs"/>
              </a:defRPr>
            </a:lvl5pPr>
            <a:lvl6pPr marL="25146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6pPr>
            <a:lvl7pPr marL="2971800" indent="-228600" algn="l" rtl="0" eaLnBrk="1" fontAlgn="base" hangingPunct="1">
              <a:spcBef>
                <a:spcPct val="20000"/>
              </a:spcBef>
              <a:spcAft>
                <a:spcPct val="0"/>
              </a:spcAft>
              <a:buClr>
                <a:srgbClr val="046992"/>
              </a:buClr>
              <a:buChar char="»"/>
              <a:defRPr sz="14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lgn="ctr">
              <a:spcBef>
                <a:spcPct val="0"/>
              </a:spcBef>
              <a:buNone/>
            </a:pPr>
            <a:fld id="{C64F1BBC-B5A1-4B25-82AC-D4AA2FCD110A}" type="datetime'''1'''''''''''' ''''''''''''''''''''''3''''11'''''''''">
              <a:rPr lang="en-US" altLang="en-US" sz="1400" smtClean="0"/>
              <a:pPr marL="0" indent="0" algn="ctr">
                <a:spcBef>
                  <a:spcPct val="0"/>
                </a:spcBef>
                <a:buNone/>
              </a:pPr>
              <a:t>1 311</a:t>
            </a:fld>
            <a:endParaRPr lang="en-US" sz="1400" noProof="0">
              <a:sym typeface="+mn-lt"/>
            </a:endParaRPr>
          </a:p>
        </p:txBody>
      </p:sp>
    </p:spTree>
    <p:extLst>
      <p:ext uri="{BB962C8B-B14F-4D97-AF65-F5344CB8AC3E}">
        <p14:creationId xmlns:p14="http://schemas.microsoft.com/office/powerpoint/2010/main" val="3146354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C9EFB2-E6EE-A446-AB37-DB99E7AEDF71}"/>
              </a:ext>
            </a:extLst>
          </p:cNvPr>
          <p:cNvSpPr>
            <a:spLocks noGrp="1"/>
          </p:cNvSpPr>
          <p:nvPr>
            <p:ph type="ctrTitle"/>
          </p:nvPr>
        </p:nvSpPr>
        <p:spPr/>
        <p:txBody>
          <a:bodyPr/>
          <a:lstStyle/>
          <a:p>
            <a:r>
              <a:rPr lang="sv-SE"/>
              <a:t>Outlook</a:t>
            </a:r>
          </a:p>
        </p:txBody>
      </p:sp>
      <p:sp>
        <p:nvSpPr>
          <p:cNvPr id="4" name="Underrubrik 3">
            <a:extLst>
              <a:ext uri="{FF2B5EF4-FFF2-40B4-BE49-F238E27FC236}">
                <a16:creationId xmlns:a16="http://schemas.microsoft.com/office/drawing/2014/main" id="{D5F849E5-3AFA-6A4B-BAC0-F632355B09AF}"/>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503422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21D768-1C55-4B7A-B130-0D1B6199B77F}"/>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697" name="think-cell Slide" r:id="rId5" imgW="306" imgH="306" progId="TCLayout.ActiveDocument.1">
                  <p:embed/>
                </p:oleObj>
              </mc:Choice>
              <mc:Fallback>
                <p:oleObj name="think-cell Slide" r:id="rId5" imgW="306" imgH="306" progId="TCLayout.ActiveDocument.1">
                  <p:embed/>
                  <p:pic>
                    <p:nvPicPr>
                      <p:cNvPr id="4" name="Object 3" hidden="1">
                        <a:extLst>
                          <a:ext uri="{FF2B5EF4-FFF2-40B4-BE49-F238E27FC236}">
                            <a16:creationId xmlns:a16="http://schemas.microsoft.com/office/drawing/2014/main" id="{5C21D768-1C55-4B7A-B130-0D1B6199B77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Platshållare för bildnummer 4">
            <a:extLst>
              <a:ext uri="{FF2B5EF4-FFF2-40B4-BE49-F238E27FC236}">
                <a16:creationId xmlns:a16="http://schemas.microsoft.com/office/drawing/2014/main" id="{0DE4A99C-30F5-944F-925A-31FACA2E912A}"/>
              </a:ext>
            </a:extLst>
          </p:cNvPr>
          <p:cNvSpPr>
            <a:spLocks noGrp="1"/>
          </p:cNvSpPr>
          <p:nvPr>
            <p:ph type="sldNum"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2DDB179E-9B60-471F-9F2B-25C999BF3A4C}" type="slidenum">
              <a:rPr kumimoji="0" lang="sv-SE" sz="1000" b="1" i="0" u="none" strike="noStrike" kern="1200" cap="none" spc="0" normalizeH="0" baseline="0" noProof="0" smtClean="0">
                <a:ln>
                  <a:noFill/>
                </a:ln>
                <a:solidFill>
                  <a:srgbClr val="FFFFFF"/>
                </a:solidFill>
                <a:effectLst/>
                <a:uLnTx/>
                <a:uFillTx/>
                <a:latin typeface="Arial MT Light" pitchFamily="34" charset="0"/>
                <a:ea typeface="ＭＳ Ｐゴシック"/>
                <a:cs typeface="Arial"/>
              </a:rPr>
              <a:pPr marL="0" marR="0" lvl="0" indent="0" algn="l" defTabSz="914400" rtl="0" eaLnBrk="0" fontAlgn="base" latinLnBrk="0" hangingPunct="0">
                <a:lnSpc>
                  <a:spcPct val="100000"/>
                </a:lnSpc>
                <a:spcBef>
                  <a:spcPct val="0"/>
                </a:spcBef>
                <a:spcAft>
                  <a:spcPct val="0"/>
                </a:spcAft>
                <a:buClrTx/>
                <a:buSzTx/>
                <a:buFontTx/>
                <a:buNone/>
                <a:tabLst/>
                <a:defRPr/>
              </a:pPr>
              <a:t>17</a:t>
            </a:fld>
            <a:endParaRPr kumimoji="0" lang="sv-SE" sz="1000" b="1" i="0" u="none" strike="noStrike" kern="1200" cap="none" spc="0" normalizeH="0" baseline="0" noProof="0">
              <a:ln>
                <a:noFill/>
              </a:ln>
              <a:solidFill>
                <a:srgbClr val="FFFFFF"/>
              </a:solidFill>
              <a:effectLst/>
              <a:uLnTx/>
              <a:uFillTx/>
              <a:latin typeface="Arial MT Light" pitchFamily="34" charset="0"/>
              <a:ea typeface="ＭＳ Ｐゴシック"/>
              <a:cs typeface="Arial"/>
            </a:endParaRPr>
          </a:p>
        </p:txBody>
      </p:sp>
      <p:sp>
        <p:nvSpPr>
          <p:cNvPr id="10" name="Platshållare för innehåll 2">
            <a:extLst>
              <a:ext uri="{FF2B5EF4-FFF2-40B4-BE49-F238E27FC236}">
                <a16:creationId xmlns:a16="http://schemas.microsoft.com/office/drawing/2014/main" id="{2E6CBE43-15B1-F64B-9867-6FE4D036A0D1}"/>
              </a:ext>
            </a:extLst>
          </p:cNvPr>
          <p:cNvSpPr txBox="1">
            <a:spLocks/>
          </p:cNvSpPr>
          <p:nvPr/>
        </p:nvSpPr>
        <p:spPr>
          <a:xfrm>
            <a:off x="675360" y="3097394"/>
            <a:ext cx="3713652" cy="61819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BQ Book" charset="0"/>
                <a:ea typeface="Futura BQ Book" charset="0"/>
                <a:cs typeface="Futura BQ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BQ Book" charset="0"/>
                <a:ea typeface="Futura BQ Book" charset="0"/>
                <a:cs typeface="Futura BQ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BQ Book" charset="0"/>
                <a:ea typeface="Futura BQ Book" charset="0"/>
                <a:cs typeface="Futura BQ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500" b="0" i="0" u="none" strike="noStrike" kern="1200" cap="none" spc="0" normalizeH="0" baseline="0" noProof="0">
                <a:ln>
                  <a:noFill/>
                </a:ln>
                <a:solidFill>
                  <a:prstClr val="white"/>
                </a:solidFill>
                <a:effectLst/>
                <a:uLnTx/>
                <a:uFillTx/>
                <a:latin typeface="Futura Light" charset="0"/>
                <a:ea typeface="Futura Light" charset="0"/>
                <a:cs typeface="Futura Light" charset="0"/>
              </a:rPr>
              <a:t>Growth focus</a:t>
            </a:r>
          </a:p>
        </p:txBody>
      </p:sp>
      <p:sp>
        <p:nvSpPr>
          <p:cNvPr id="12" name="Rektangel 11">
            <a:extLst>
              <a:ext uri="{FF2B5EF4-FFF2-40B4-BE49-F238E27FC236}">
                <a16:creationId xmlns:a16="http://schemas.microsoft.com/office/drawing/2014/main" id="{F37F23BF-2009-3C4C-B6C0-2B0AD4476F7E}"/>
              </a:ext>
            </a:extLst>
          </p:cNvPr>
          <p:cNvSpPr/>
          <p:nvPr/>
        </p:nvSpPr>
        <p:spPr>
          <a:xfrm>
            <a:off x="474204" y="2469686"/>
            <a:ext cx="2520000" cy="2033553"/>
          </a:xfrm>
          <a:prstGeom prst="rect">
            <a:avLst/>
          </a:prstGeom>
          <a:solidFill>
            <a:srgbClr val="D3E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srgbClr val="005E7C"/>
              </a:solidFill>
              <a:effectLst/>
              <a:uLnTx/>
              <a:uFillTx/>
              <a:latin typeface="Calibri"/>
              <a:ea typeface="ＭＳ Ｐゴシック"/>
              <a:cs typeface="Arial"/>
            </a:endParaRPr>
          </a:p>
        </p:txBody>
      </p:sp>
      <p:sp>
        <p:nvSpPr>
          <p:cNvPr id="13" name="Platshållare för innehåll 2">
            <a:extLst>
              <a:ext uri="{FF2B5EF4-FFF2-40B4-BE49-F238E27FC236}">
                <a16:creationId xmlns:a16="http://schemas.microsoft.com/office/drawing/2014/main" id="{46ADD389-C7F9-B343-99F7-035DB893E543}"/>
              </a:ext>
            </a:extLst>
          </p:cNvPr>
          <p:cNvSpPr txBox="1">
            <a:spLocks/>
          </p:cNvSpPr>
          <p:nvPr/>
        </p:nvSpPr>
        <p:spPr>
          <a:xfrm>
            <a:off x="490596" y="2469686"/>
            <a:ext cx="2519998" cy="2033553"/>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BQ Book" charset="0"/>
                <a:ea typeface="Futura BQ Book" charset="0"/>
                <a:cs typeface="Futura BQ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BQ Book" charset="0"/>
                <a:ea typeface="Futura BQ Book" charset="0"/>
                <a:cs typeface="Futura BQ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BQ Book" charset="0"/>
                <a:ea typeface="Futura BQ Book" charset="0"/>
                <a:cs typeface="Futura BQ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endParaRP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rPr>
              <a:t>Stronger presence in growth markets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rPr>
              <a:t>Solidify position in premium probiotic segments </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rPr>
              <a:t>Strategic partnerships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5E7C"/>
                </a:solidFill>
                <a:effectLst/>
                <a:uLnTx/>
                <a:uFillTx/>
                <a:latin typeface="Arial" panose="020B0604020202020204" pitchFamily="34" charset="0"/>
                <a:ea typeface="Futura Light" charset="0"/>
                <a:cs typeface="Arial" panose="020B0604020202020204" pitchFamily="34" charset="0"/>
              </a:rPr>
              <a:t>Acquisitions</a:t>
            </a:r>
          </a:p>
        </p:txBody>
      </p:sp>
      <p:grpSp>
        <p:nvGrpSpPr>
          <p:cNvPr id="77" name="Grupp 76">
            <a:extLst>
              <a:ext uri="{FF2B5EF4-FFF2-40B4-BE49-F238E27FC236}">
                <a16:creationId xmlns:a16="http://schemas.microsoft.com/office/drawing/2014/main" id="{20A4D41E-4BEC-1346-92A6-EA47E7069A78}"/>
              </a:ext>
            </a:extLst>
          </p:cNvPr>
          <p:cNvGrpSpPr/>
          <p:nvPr/>
        </p:nvGrpSpPr>
        <p:grpSpPr>
          <a:xfrm>
            <a:off x="312720" y="761279"/>
            <a:ext cx="2681484" cy="671105"/>
            <a:chOff x="312720" y="215198"/>
            <a:chExt cx="2681484" cy="671105"/>
          </a:xfrm>
        </p:grpSpPr>
        <p:sp>
          <p:nvSpPr>
            <p:cNvPr id="19" name="Rektangel 18">
              <a:extLst>
                <a:ext uri="{FF2B5EF4-FFF2-40B4-BE49-F238E27FC236}">
                  <a16:creationId xmlns:a16="http://schemas.microsoft.com/office/drawing/2014/main" id="{8E157E13-6581-8B47-8761-B6F9AB96C04B}"/>
                </a:ext>
              </a:extLst>
            </p:cNvPr>
            <p:cNvSpPr/>
            <p:nvPr/>
          </p:nvSpPr>
          <p:spPr>
            <a:xfrm>
              <a:off x="474204" y="346303"/>
              <a:ext cx="2520000" cy="540000"/>
            </a:xfrm>
            <a:prstGeom prst="rect">
              <a:avLst/>
            </a:prstGeom>
            <a:solidFill>
              <a:srgbClr val="D751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sp>
          <p:nvSpPr>
            <p:cNvPr id="20" name="Platshållare för innehåll 2">
              <a:extLst>
                <a:ext uri="{FF2B5EF4-FFF2-40B4-BE49-F238E27FC236}">
                  <a16:creationId xmlns:a16="http://schemas.microsoft.com/office/drawing/2014/main" id="{5F43559F-B290-734B-B618-16506719D5C4}"/>
                </a:ext>
              </a:extLst>
            </p:cNvPr>
            <p:cNvSpPr txBox="1">
              <a:spLocks/>
            </p:cNvSpPr>
            <p:nvPr/>
          </p:nvSpPr>
          <p:spPr>
            <a:xfrm>
              <a:off x="582720" y="452293"/>
              <a:ext cx="2296263" cy="343202"/>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BQ Book" charset="0"/>
                  <a:ea typeface="Futura BQ Book" charset="0"/>
                  <a:cs typeface="Futura BQ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BQ Book" charset="0"/>
                  <a:ea typeface="Futura BQ Book" charset="0"/>
                  <a:cs typeface="Futura BQ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BQ Book" charset="0"/>
                  <a:ea typeface="Futura BQ Book" charset="0"/>
                  <a:cs typeface="Futura BQ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Futura Light" charset="0"/>
                  <a:cs typeface="Arial" panose="020B0604020202020204" pitchFamily="34" charset="0"/>
                </a:rPr>
                <a:t>Doubled sales</a:t>
              </a:r>
            </a:p>
          </p:txBody>
        </p:sp>
        <p:grpSp>
          <p:nvGrpSpPr>
            <p:cNvPr id="37" name="Grupp 36">
              <a:extLst>
                <a:ext uri="{FF2B5EF4-FFF2-40B4-BE49-F238E27FC236}">
                  <a16:creationId xmlns:a16="http://schemas.microsoft.com/office/drawing/2014/main" id="{F816DCB8-9031-A044-B681-2099A4403FB6}"/>
                </a:ext>
              </a:extLst>
            </p:cNvPr>
            <p:cNvGrpSpPr/>
            <p:nvPr/>
          </p:nvGrpSpPr>
          <p:grpSpPr>
            <a:xfrm>
              <a:off x="312720" y="215198"/>
              <a:ext cx="360000" cy="360000"/>
              <a:chOff x="436122" y="202895"/>
              <a:chExt cx="360000" cy="360000"/>
            </a:xfrm>
          </p:grpSpPr>
          <p:sp>
            <p:nvSpPr>
              <p:cNvPr id="25" name="Ellips 24">
                <a:extLst>
                  <a:ext uri="{FF2B5EF4-FFF2-40B4-BE49-F238E27FC236}">
                    <a16:creationId xmlns:a16="http://schemas.microsoft.com/office/drawing/2014/main" id="{F0130586-6D1F-8543-9BF9-D0706987E313}"/>
                  </a:ext>
                </a:extLst>
              </p:cNvPr>
              <p:cNvSpPr/>
              <p:nvPr/>
            </p:nvSpPr>
            <p:spPr>
              <a:xfrm>
                <a:off x="436122" y="202895"/>
                <a:ext cx="360000" cy="360000"/>
              </a:xfrm>
              <a:prstGeom prst="ellipse">
                <a:avLst/>
              </a:prstGeom>
              <a:solidFill>
                <a:srgbClr val="D7512A"/>
              </a:solidFill>
              <a:ln w="50800">
                <a:solidFill>
                  <a:srgbClr val="D3E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sp>
            <p:nvSpPr>
              <p:cNvPr id="27" name="Ellips 26">
                <a:extLst>
                  <a:ext uri="{FF2B5EF4-FFF2-40B4-BE49-F238E27FC236}">
                    <a16:creationId xmlns:a16="http://schemas.microsoft.com/office/drawing/2014/main" id="{10B008B8-2A52-5740-AC11-6F646313CF2D}"/>
                  </a:ext>
                </a:extLst>
              </p:cNvPr>
              <p:cNvSpPr/>
              <p:nvPr/>
            </p:nvSpPr>
            <p:spPr>
              <a:xfrm>
                <a:off x="544122" y="310895"/>
                <a:ext cx="144000" cy="144000"/>
              </a:xfrm>
              <a:prstGeom prst="ellipse">
                <a:avLst/>
              </a:prstGeom>
              <a:solidFill>
                <a:srgbClr val="D7512A"/>
              </a:solidFill>
              <a:ln w="50800">
                <a:solidFill>
                  <a:srgbClr val="D3E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grpSp>
      </p:grpSp>
      <p:sp>
        <p:nvSpPr>
          <p:cNvPr id="61" name="Rektangel 60">
            <a:extLst>
              <a:ext uri="{FF2B5EF4-FFF2-40B4-BE49-F238E27FC236}">
                <a16:creationId xmlns:a16="http://schemas.microsoft.com/office/drawing/2014/main" id="{8495C59C-F54D-8341-9314-D45CBF3BE4E5}"/>
              </a:ext>
            </a:extLst>
          </p:cNvPr>
          <p:cNvSpPr/>
          <p:nvPr/>
        </p:nvSpPr>
        <p:spPr>
          <a:xfrm>
            <a:off x="3425395" y="2469686"/>
            <a:ext cx="2520000" cy="2033553"/>
          </a:xfrm>
          <a:prstGeom prst="rect">
            <a:avLst/>
          </a:prstGeom>
          <a:solidFill>
            <a:srgbClr val="D3E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005E7C"/>
              </a:solidFill>
              <a:effectLst/>
              <a:uLnTx/>
              <a:uFillTx/>
              <a:latin typeface="Calibri"/>
              <a:ea typeface="ＭＳ Ｐゴシック"/>
              <a:cs typeface="Arial"/>
            </a:endParaRPr>
          </a:p>
        </p:txBody>
      </p:sp>
      <p:sp>
        <p:nvSpPr>
          <p:cNvPr id="62" name="Platshållare för innehåll 2">
            <a:extLst>
              <a:ext uri="{FF2B5EF4-FFF2-40B4-BE49-F238E27FC236}">
                <a16:creationId xmlns:a16="http://schemas.microsoft.com/office/drawing/2014/main" id="{BDB3DEC4-D6FD-4243-927B-FFFDA769C598}"/>
              </a:ext>
            </a:extLst>
          </p:cNvPr>
          <p:cNvSpPr txBox="1">
            <a:spLocks/>
          </p:cNvSpPr>
          <p:nvPr/>
        </p:nvSpPr>
        <p:spPr>
          <a:xfrm>
            <a:off x="3421289" y="2469686"/>
            <a:ext cx="2519999" cy="2027080"/>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BQ Book" charset="0"/>
                <a:ea typeface="Futura BQ Book" charset="0"/>
                <a:cs typeface="Futura BQ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BQ Book" charset="0"/>
                <a:ea typeface="Futura BQ Book" charset="0"/>
                <a:cs typeface="Futura BQ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BQ Book" charset="0"/>
                <a:ea typeface="Futura BQ Book" charset="0"/>
                <a:cs typeface="Futura BQ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endParaRP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rPr>
              <a:t>Expand range of clinically documented offerings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rPr>
              <a:t>Increase international collaborations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rPr>
              <a:t>Evaluate growth potential in probiotic related market segments</a:t>
            </a:r>
          </a:p>
        </p:txBody>
      </p:sp>
      <p:sp>
        <p:nvSpPr>
          <p:cNvPr id="71" name="Rektangel 70">
            <a:extLst>
              <a:ext uri="{FF2B5EF4-FFF2-40B4-BE49-F238E27FC236}">
                <a16:creationId xmlns:a16="http://schemas.microsoft.com/office/drawing/2014/main" id="{54BA6266-E3E5-CD4B-9D49-2BFBB3A09119}"/>
              </a:ext>
            </a:extLst>
          </p:cNvPr>
          <p:cNvSpPr/>
          <p:nvPr/>
        </p:nvSpPr>
        <p:spPr>
          <a:xfrm>
            <a:off x="6372480" y="2463213"/>
            <a:ext cx="2520000" cy="2033553"/>
          </a:xfrm>
          <a:prstGeom prst="rect">
            <a:avLst/>
          </a:prstGeom>
          <a:solidFill>
            <a:srgbClr val="D3E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5E7C"/>
              </a:solidFill>
              <a:effectLst/>
              <a:uLnTx/>
              <a:uFillTx/>
              <a:latin typeface="Calibri"/>
              <a:ea typeface="ＭＳ Ｐゴシック"/>
              <a:cs typeface="Arial"/>
            </a:endParaRPr>
          </a:p>
        </p:txBody>
      </p:sp>
      <p:sp>
        <p:nvSpPr>
          <p:cNvPr id="72" name="Platshållare för innehåll 2">
            <a:extLst>
              <a:ext uri="{FF2B5EF4-FFF2-40B4-BE49-F238E27FC236}">
                <a16:creationId xmlns:a16="http://schemas.microsoft.com/office/drawing/2014/main" id="{6ED7C730-71DA-0E4C-9367-125D4044D56E}"/>
              </a:ext>
            </a:extLst>
          </p:cNvPr>
          <p:cNvSpPr txBox="1">
            <a:spLocks/>
          </p:cNvSpPr>
          <p:nvPr/>
        </p:nvSpPr>
        <p:spPr>
          <a:xfrm>
            <a:off x="6372479" y="2511627"/>
            <a:ext cx="2519999" cy="1991612"/>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BQ Book" charset="0"/>
                <a:ea typeface="Futura BQ Book" charset="0"/>
                <a:cs typeface="Futura BQ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BQ Book" charset="0"/>
                <a:ea typeface="Futura BQ Book" charset="0"/>
                <a:cs typeface="Futura BQ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BQ Book" charset="0"/>
                <a:ea typeface="Futura BQ Book" charset="0"/>
                <a:cs typeface="Futura BQ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endParaRP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rPr>
              <a:t>High quality production adapted to market needs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rPr>
              <a:t>New manufacturing capabilities in growth regions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rPr>
              <a:t>Gradually improved gross margins</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005E7C"/>
              </a:solidFill>
              <a:effectLst/>
              <a:uLnTx/>
              <a:uFillTx/>
              <a:latin typeface="Arial" panose="020B0604020202020204" pitchFamily="34" charset="0"/>
              <a:cs typeface="Arial" panose="020B0604020202020204" pitchFamily="34" charset="0"/>
            </a:endParaRPr>
          </a:p>
        </p:txBody>
      </p:sp>
      <p:grpSp>
        <p:nvGrpSpPr>
          <p:cNvPr id="78" name="Grupp 77">
            <a:extLst>
              <a:ext uri="{FF2B5EF4-FFF2-40B4-BE49-F238E27FC236}">
                <a16:creationId xmlns:a16="http://schemas.microsoft.com/office/drawing/2014/main" id="{0937A138-61AC-0F4E-9B15-A7F11F432174}"/>
              </a:ext>
            </a:extLst>
          </p:cNvPr>
          <p:cNvGrpSpPr/>
          <p:nvPr/>
        </p:nvGrpSpPr>
        <p:grpSpPr>
          <a:xfrm>
            <a:off x="3263912" y="723904"/>
            <a:ext cx="2681483" cy="738658"/>
            <a:chOff x="3263912" y="221914"/>
            <a:chExt cx="2681483" cy="738658"/>
          </a:xfrm>
        </p:grpSpPr>
        <p:grpSp>
          <p:nvGrpSpPr>
            <p:cNvPr id="60" name="Grupp 59">
              <a:extLst>
                <a:ext uri="{FF2B5EF4-FFF2-40B4-BE49-F238E27FC236}">
                  <a16:creationId xmlns:a16="http://schemas.microsoft.com/office/drawing/2014/main" id="{419EC4B8-4AA7-A041-8EB5-7D94C66AB91E}"/>
                </a:ext>
              </a:extLst>
            </p:cNvPr>
            <p:cNvGrpSpPr/>
            <p:nvPr/>
          </p:nvGrpSpPr>
          <p:grpSpPr>
            <a:xfrm>
              <a:off x="3263912" y="221914"/>
              <a:ext cx="2681483" cy="708480"/>
              <a:chOff x="3474413" y="204623"/>
              <a:chExt cx="2681483" cy="708480"/>
            </a:xfrm>
          </p:grpSpPr>
          <p:sp>
            <p:nvSpPr>
              <p:cNvPr id="41" name="Rektangel 40">
                <a:extLst>
                  <a:ext uri="{FF2B5EF4-FFF2-40B4-BE49-F238E27FC236}">
                    <a16:creationId xmlns:a16="http://schemas.microsoft.com/office/drawing/2014/main" id="{62E0F515-7DE0-394D-BD60-62292D9A69CA}"/>
                  </a:ext>
                </a:extLst>
              </p:cNvPr>
              <p:cNvSpPr/>
              <p:nvPr/>
            </p:nvSpPr>
            <p:spPr>
              <a:xfrm>
                <a:off x="3635896" y="373103"/>
                <a:ext cx="2520000" cy="540000"/>
              </a:xfrm>
              <a:prstGeom prst="rect">
                <a:avLst/>
              </a:prstGeom>
              <a:solidFill>
                <a:srgbClr val="D751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sp>
            <p:nvSpPr>
              <p:cNvPr id="43" name="Ellips 42">
                <a:extLst>
                  <a:ext uri="{FF2B5EF4-FFF2-40B4-BE49-F238E27FC236}">
                    <a16:creationId xmlns:a16="http://schemas.microsoft.com/office/drawing/2014/main" id="{810E30AD-EE38-9843-92C9-7FEFEBBDF8CC}"/>
                  </a:ext>
                </a:extLst>
              </p:cNvPr>
              <p:cNvSpPr/>
              <p:nvPr/>
            </p:nvSpPr>
            <p:spPr>
              <a:xfrm>
                <a:off x="3474413" y="204623"/>
                <a:ext cx="360000" cy="360000"/>
              </a:xfrm>
              <a:prstGeom prst="ellipse">
                <a:avLst/>
              </a:prstGeom>
              <a:solidFill>
                <a:srgbClr val="D7512A"/>
              </a:solidFill>
              <a:ln w="50800">
                <a:solidFill>
                  <a:srgbClr val="D3E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sp>
            <p:nvSpPr>
              <p:cNvPr id="44" name="Ellips 43">
                <a:extLst>
                  <a:ext uri="{FF2B5EF4-FFF2-40B4-BE49-F238E27FC236}">
                    <a16:creationId xmlns:a16="http://schemas.microsoft.com/office/drawing/2014/main" id="{145037A7-D22B-A74E-8FA7-0CE34F0AAE3C}"/>
                  </a:ext>
                </a:extLst>
              </p:cNvPr>
              <p:cNvSpPr/>
              <p:nvPr/>
            </p:nvSpPr>
            <p:spPr>
              <a:xfrm>
                <a:off x="3582413" y="312623"/>
                <a:ext cx="144000" cy="144000"/>
              </a:xfrm>
              <a:prstGeom prst="ellipse">
                <a:avLst/>
              </a:prstGeom>
              <a:solidFill>
                <a:srgbClr val="D7512A"/>
              </a:solidFill>
              <a:ln w="50800">
                <a:solidFill>
                  <a:srgbClr val="D3E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grpSp>
        <p:sp>
          <p:nvSpPr>
            <p:cNvPr id="73" name="Platshållare för innehåll 2">
              <a:extLst>
                <a:ext uri="{FF2B5EF4-FFF2-40B4-BE49-F238E27FC236}">
                  <a16:creationId xmlns:a16="http://schemas.microsoft.com/office/drawing/2014/main" id="{93E71579-95BC-674E-8B23-BFB75644AA90}"/>
                </a:ext>
              </a:extLst>
            </p:cNvPr>
            <p:cNvSpPr txBox="1">
              <a:spLocks/>
            </p:cNvSpPr>
            <p:nvPr/>
          </p:nvSpPr>
          <p:spPr>
            <a:xfrm>
              <a:off x="3491860" y="442909"/>
              <a:ext cx="2449428" cy="517663"/>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BQ Book" charset="0"/>
                  <a:ea typeface="Futura BQ Book" charset="0"/>
                  <a:cs typeface="Futura BQ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BQ Book" charset="0"/>
                  <a:ea typeface="Futura BQ Book" charset="0"/>
                  <a:cs typeface="Futura BQ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BQ Book" charset="0"/>
                  <a:ea typeface="Futura BQ Book" charset="0"/>
                  <a:cs typeface="Futura BQ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Lead the way in probiotic innovation </a:t>
              </a:r>
              <a:r>
                <a:rPr kumimoji="0" lang="en-US"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and science</a:t>
              </a:r>
            </a:p>
          </p:txBody>
        </p:sp>
      </p:grpSp>
      <p:grpSp>
        <p:nvGrpSpPr>
          <p:cNvPr id="79" name="Grupp 78">
            <a:extLst>
              <a:ext uri="{FF2B5EF4-FFF2-40B4-BE49-F238E27FC236}">
                <a16:creationId xmlns:a16="http://schemas.microsoft.com/office/drawing/2014/main" id="{7A6B273A-75EB-334C-8D78-E7AF9386A0C7}"/>
              </a:ext>
            </a:extLst>
          </p:cNvPr>
          <p:cNvGrpSpPr/>
          <p:nvPr/>
        </p:nvGrpSpPr>
        <p:grpSpPr>
          <a:xfrm>
            <a:off x="6193583" y="734253"/>
            <a:ext cx="2698895" cy="698131"/>
            <a:chOff x="6193583" y="210394"/>
            <a:chExt cx="2698895" cy="698131"/>
          </a:xfrm>
        </p:grpSpPr>
        <p:grpSp>
          <p:nvGrpSpPr>
            <p:cNvPr id="59" name="Grupp 58">
              <a:extLst>
                <a:ext uri="{FF2B5EF4-FFF2-40B4-BE49-F238E27FC236}">
                  <a16:creationId xmlns:a16="http://schemas.microsoft.com/office/drawing/2014/main" id="{0FE06569-14CA-3446-82E5-2C015C19991C}"/>
                </a:ext>
              </a:extLst>
            </p:cNvPr>
            <p:cNvGrpSpPr/>
            <p:nvPr/>
          </p:nvGrpSpPr>
          <p:grpSpPr>
            <a:xfrm>
              <a:off x="6193583" y="210394"/>
              <a:ext cx="2698895" cy="698131"/>
              <a:chOff x="6316985" y="210394"/>
              <a:chExt cx="2698895" cy="698131"/>
            </a:xfrm>
          </p:grpSpPr>
          <p:sp>
            <p:nvSpPr>
              <p:cNvPr id="55" name="Rektangel 54">
                <a:extLst>
                  <a:ext uri="{FF2B5EF4-FFF2-40B4-BE49-F238E27FC236}">
                    <a16:creationId xmlns:a16="http://schemas.microsoft.com/office/drawing/2014/main" id="{E81EB01D-25C1-734C-8E73-E0E9E2B7ED92}"/>
                  </a:ext>
                </a:extLst>
              </p:cNvPr>
              <p:cNvSpPr/>
              <p:nvPr/>
            </p:nvSpPr>
            <p:spPr>
              <a:xfrm>
                <a:off x="6495880" y="368525"/>
                <a:ext cx="2520000" cy="540000"/>
              </a:xfrm>
              <a:prstGeom prst="rect">
                <a:avLst/>
              </a:prstGeom>
              <a:solidFill>
                <a:srgbClr val="D751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Arial" panose="020B0604020202020204" pitchFamily="34" charset="0"/>
                  <a:ea typeface="ＭＳ Ｐゴシック"/>
                  <a:cs typeface="Arial" panose="020B0604020202020204" pitchFamily="34" charset="0"/>
                </a:endParaRPr>
              </a:p>
            </p:txBody>
          </p:sp>
          <p:grpSp>
            <p:nvGrpSpPr>
              <p:cNvPr id="56" name="Grupp 55">
                <a:extLst>
                  <a:ext uri="{FF2B5EF4-FFF2-40B4-BE49-F238E27FC236}">
                    <a16:creationId xmlns:a16="http://schemas.microsoft.com/office/drawing/2014/main" id="{7D26687A-E63F-4F48-A424-6547A4EFE150}"/>
                  </a:ext>
                </a:extLst>
              </p:cNvPr>
              <p:cNvGrpSpPr/>
              <p:nvPr/>
            </p:nvGrpSpPr>
            <p:grpSpPr>
              <a:xfrm>
                <a:off x="6316985" y="210394"/>
                <a:ext cx="360000" cy="360000"/>
                <a:chOff x="418711" y="175869"/>
                <a:chExt cx="360000" cy="360000"/>
              </a:xfrm>
            </p:grpSpPr>
            <p:sp>
              <p:nvSpPr>
                <p:cNvPr id="57" name="Ellips 56">
                  <a:extLst>
                    <a:ext uri="{FF2B5EF4-FFF2-40B4-BE49-F238E27FC236}">
                      <a16:creationId xmlns:a16="http://schemas.microsoft.com/office/drawing/2014/main" id="{6761C4B0-91B1-DA41-8D99-56CD51924CE1}"/>
                    </a:ext>
                  </a:extLst>
                </p:cNvPr>
                <p:cNvSpPr/>
                <p:nvPr/>
              </p:nvSpPr>
              <p:spPr>
                <a:xfrm>
                  <a:off x="418711" y="175869"/>
                  <a:ext cx="360000" cy="360000"/>
                </a:xfrm>
                <a:prstGeom prst="ellipse">
                  <a:avLst/>
                </a:prstGeom>
                <a:solidFill>
                  <a:srgbClr val="D7512A"/>
                </a:solidFill>
                <a:ln w="50800">
                  <a:solidFill>
                    <a:srgbClr val="D3E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sp>
              <p:nvSpPr>
                <p:cNvPr id="58" name="Ellips 57">
                  <a:extLst>
                    <a:ext uri="{FF2B5EF4-FFF2-40B4-BE49-F238E27FC236}">
                      <a16:creationId xmlns:a16="http://schemas.microsoft.com/office/drawing/2014/main" id="{876C10D8-8D44-1A40-A77C-D06961B4DA4E}"/>
                    </a:ext>
                  </a:extLst>
                </p:cNvPr>
                <p:cNvSpPr/>
                <p:nvPr/>
              </p:nvSpPr>
              <p:spPr>
                <a:xfrm>
                  <a:off x="526711" y="283869"/>
                  <a:ext cx="144000" cy="144000"/>
                </a:xfrm>
                <a:prstGeom prst="ellipse">
                  <a:avLst/>
                </a:prstGeom>
                <a:solidFill>
                  <a:srgbClr val="D7512A"/>
                </a:solidFill>
                <a:ln w="50800">
                  <a:solidFill>
                    <a:srgbClr val="D3E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grpSp>
        </p:grpSp>
        <p:sp>
          <p:nvSpPr>
            <p:cNvPr id="74" name="Platshållare för innehåll 2">
              <a:extLst>
                <a:ext uri="{FF2B5EF4-FFF2-40B4-BE49-F238E27FC236}">
                  <a16:creationId xmlns:a16="http://schemas.microsoft.com/office/drawing/2014/main" id="{0EDCDC0C-E860-A245-9DBA-C77592F42064}"/>
                </a:ext>
              </a:extLst>
            </p:cNvPr>
            <p:cNvSpPr txBox="1">
              <a:spLocks/>
            </p:cNvSpPr>
            <p:nvPr/>
          </p:nvSpPr>
          <p:spPr>
            <a:xfrm>
              <a:off x="6478872" y="486121"/>
              <a:ext cx="2296263" cy="343202"/>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BQ Book" charset="0"/>
                  <a:ea typeface="Futura BQ Book" charset="0"/>
                  <a:cs typeface="Futura BQ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BQ Book" charset="0"/>
                  <a:ea typeface="Futura BQ Book" charset="0"/>
                  <a:cs typeface="Futura BQ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BQ Book" charset="0"/>
                  <a:ea typeface="Futura BQ Book" charset="0"/>
                  <a:cs typeface="Futura BQ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Manufacturing excellence</a:t>
              </a:r>
            </a:p>
          </p:txBody>
        </p:sp>
      </p:grpSp>
      <p:grpSp>
        <p:nvGrpSpPr>
          <p:cNvPr id="3" name="Grupp 2">
            <a:extLst>
              <a:ext uri="{FF2B5EF4-FFF2-40B4-BE49-F238E27FC236}">
                <a16:creationId xmlns:a16="http://schemas.microsoft.com/office/drawing/2014/main" id="{61E0BD4C-ECD8-FD41-A75C-6F0F953A3632}"/>
              </a:ext>
            </a:extLst>
          </p:cNvPr>
          <p:cNvGrpSpPr/>
          <p:nvPr/>
        </p:nvGrpSpPr>
        <p:grpSpPr>
          <a:xfrm>
            <a:off x="3263912" y="1440659"/>
            <a:ext cx="2681483" cy="795692"/>
            <a:chOff x="3263912" y="1368467"/>
            <a:chExt cx="2681483" cy="795692"/>
          </a:xfrm>
        </p:grpSpPr>
        <p:sp>
          <p:nvSpPr>
            <p:cNvPr id="47" name="Rektangel 46">
              <a:extLst>
                <a:ext uri="{FF2B5EF4-FFF2-40B4-BE49-F238E27FC236}">
                  <a16:creationId xmlns:a16="http://schemas.microsoft.com/office/drawing/2014/main" id="{599AAE7C-739B-B44F-B6E9-CFDC0B24F884}"/>
                </a:ext>
              </a:extLst>
            </p:cNvPr>
            <p:cNvSpPr/>
            <p:nvPr/>
          </p:nvSpPr>
          <p:spPr>
            <a:xfrm>
              <a:off x="3425395" y="1624159"/>
              <a:ext cx="2520000" cy="540000"/>
            </a:xfrm>
            <a:prstGeom prst="rect">
              <a:avLst/>
            </a:prstGeom>
            <a:solidFill>
              <a:srgbClr val="03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sp>
          <p:nvSpPr>
            <p:cNvPr id="48" name="Triangel 47">
              <a:extLst>
                <a:ext uri="{FF2B5EF4-FFF2-40B4-BE49-F238E27FC236}">
                  <a16:creationId xmlns:a16="http://schemas.microsoft.com/office/drawing/2014/main" id="{4F1D8162-39BE-1745-B392-769049062C61}"/>
                </a:ext>
              </a:extLst>
            </p:cNvPr>
            <p:cNvSpPr/>
            <p:nvPr/>
          </p:nvSpPr>
          <p:spPr>
            <a:xfrm>
              <a:off x="4030173" y="1368467"/>
              <a:ext cx="1342196" cy="283178"/>
            </a:xfrm>
            <a:prstGeom prst="triangle">
              <a:avLst/>
            </a:prstGeom>
            <a:solidFill>
              <a:srgbClr val="03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grpSp>
          <p:nvGrpSpPr>
            <p:cNvPr id="49" name="Grupp 48">
              <a:extLst>
                <a:ext uri="{FF2B5EF4-FFF2-40B4-BE49-F238E27FC236}">
                  <a16:creationId xmlns:a16="http://schemas.microsoft.com/office/drawing/2014/main" id="{73C1BBD6-8EF2-5040-9495-0256E18CB635}"/>
                </a:ext>
              </a:extLst>
            </p:cNvPr>
            <p:cNvGrpSpPr/>
            <p:nvPr/>
          </p:nvGrpSpPr>
          <p:grpSpPr>
            <a:xfrm>
              <a:off x="3263912" y="1537764"/>
              <a:ext cx="360000" cy="360000"/>
              <a:chOff x="420247" y="1969707"/>
              <a:chExt cx="360000" cy="360000"/>
            </a:xfrm>
          </p:grpSpPr>
          <p:sp>
            <p:nvSpPr>
              <p:cNvPr id="50" name="Ellips 49">
                <a:extLst>
                  <a:ext uri="{FF2B5EF4-FFF2-40B4-BE49-F238E27FC236}">
                    <a16:creationId xmlns:a16="http://schemas.microsoft.com/office/drawing/2014/main" id="{B2FF6E75-AA76-5744-90E2-8F82C645D939}"/>
                  </a:ext>
                </a:extLst>
              </p:cNvPr>
              <p:cNvSpPr/>
              <p:nvPr/>
            </p:nvSpPr>
            <p:spPr>
              <a:xfrm>
                <a:off x="420247" y="1969707"/>
                <a:ext cx="360000" cy="360000"/>
              </a:xfrm>
              <a:prstGeom prst="ellipse">
                <a:avLst/>
              </a:prstGeom>
              <a:solidFill>
                <a:srgbClr val="03618A"/>
              </a:solidFill>
              <a:ln w="50800">
                <a:solidFill>
                  <a:srgbClr val="D3E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grpSp>
            <p:nvGrpSpPr>
              <p:cNvPr id="51" name="Grupp 50">
                <a:extLst>
                  <a:ext uri="{FF2B5EF4-FFF2-40B4-BE49-F238E27FC236}">
                    <a16:creationId xmlns:a16="http://schemas.microsoft.com/office/drawing/2014/main" id="{41F128E1-2091-2543-89CB-7C4EFCA2D952}"/>
                  </a:ext>
                </a:extLst>
              </p:cNvPr>
              <p:cNvGrpSpPr/>
              <p:nvPr/>
            </p:nvGrpSpPr>
            <p:grpSpPr>
              <a:xfrm>
                <a:off x="508122" y="2069318"/>
                <a:ext cx="180000" cy="160779"/>
                <a:chOff x="1057275" y="2230150"/>
                <a:chExt cx="180000" cy="160779"/>
              </a:xfrm>
            </p:grpSpPr>
            <p:sp>
              <p:nvSpPr>
                <p:cNvPr id="52" name="Frihandsfigur 51">
                  <a:extLst>
                    <a:ext uri="{FF2B5EF4-FFF2-40B4-BE49-F238E27FC236}">
                      <a16:creationId xmlns:a16="http://schemas.microsoft.com/office/drawing/2014/main" id="{4D84E71D-0AE5-6D44-82A4-0E2A53147A40}"/>
                    </a:ext>
                  </a:extLst>
                </p:cNvPr>
                <p:cNvSpPr/>
                <p:nvPr/>
              </p:nvSpPr>
              <p:spPr>
                <a:xfrm>
                  <a:off x="1057275" y="2230150"/>
                  <a:ext cx="180000" cy="72000"/>
                </a:xfrm>
                <a:custGeom>
                  <a:avLst/>
                  <a:gdLst>
                    <a:gd name="connsiteX0" fmla="*/ 0 w 657923"/>
                    <a:gd name="connsiteY0" fmla="*/ 334537 h 334537"/>
                    <a:gd name="connsiteX1" fmla="*/ 334537 w 657923"/>
                    <a:gd name="connsiteY1" fmla="*/ 0 h 334537"/>
                    <a:gd name="connsiteX2" fmla="*/ 657923 w 657923"/>
                    <a:gd name="connsiteY2" fmla="*/ 323386 h 334537"/>
                  </a:gdLst>
                  <a:ahLst/>
                  <a:cxnLst>
                    <a:cxn ang="0">
                      <a:pos x="connsiteX0" y="connsiteY0"/>
                    </a:cxn>
                    <a:cxn ang="0">
                      <a:pos x="connsiteX1" y="connsiteY1"/>
                    </a:cxn>
                    <a:cxn ang="0">
                      <a:pos x="connsiteX2" y="connsiteY2"/>
                    </a:cxn>
                  </a:cxnLst>
                  <a:rect l="l" t="t" r="r" b="b"/>
                  <a:pathLst>
                    <a:path w="657923" h="334537">
                      <a:moveTo>
                        <a:pt x="0" y="334537"/>
                      </a:moveTo>
                      <a:lnTo>
                        <a:pt x="334537" y="0"/>
                      </a:lnTo>
                      <a:lnTo>
                        <a:pt x="657923" y="323386"/>
                      </a:lnTo>
                    </a:path>
                  </a:pathLst>
                </a:custGeom>
                <a:solidFill>
                  <a:srgbClr val="03618A"/>
                </a:solidFill>
                <a:ln w="50800">
                  <a:solidFill>
                    <a:srgbClr val="D3E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cxnSp>
              <p:nvCxnSpPr>
                <p:cNvPr id="53" name="Rak 52">
                  <a:extLst>
                    <a:ext uri="{FF2B5EF4-FFF2-40B4-BE49-F238E27FC236}">
                      <a16:creationId xmlns:a16="http://schemas.microsoft.com/office/drawing/2014/main" id="{670DE4F1-BEC2-2C43-BE16-EF649D3C8885}"/>
                    </a:ext>
                  </a:extLst>
                </p:cNvPr>
                <p:cNvCxnSpPr>
                  <a:cxnSpLocks/>
                </p:cNvCxnSpPr>
                <p:nvPr/>
              </p:nvCxnSpPr>
              <p:spPr>
                <a:xfrm>
                  <a:off x="1147275" y="2246929"/>
                  <a:ext cx="0" cy="144000"/>
                </a:xfrm>
                <a:prstGeom prst="line">
                  <a:avLst/>
                </a:prstGeom>
                <a:solidFill>
                  <a:srgbClr val="03618A"/>
                </a:solidFill>
                <a:ln w="50800">
                  <a:solidFill>
                    <a:srgbClr val="D3E4EF"/>
                  </a:solidFill>
                </a:ln>
              </p:spPr>
              <p:style>
                <a:lnRef idx="1">
                  <a:schemeClr val="accent1"/>
                </a:lnRef>
                <a:fillRef idx="0">
                  <a:schemeClr val="accent1"/>
                </a:fillRef>
                <a:effectRef idx="0">
                  <a:schemeClr val="accent1"/>
                </a:effectRef>
                <a:fontRef idx="minor">
                  <a:schemeClr val="tx1"/>
                </a:fontRef>
              </p:style>
            </p:cxnSp>
          </p:grpSp>
        </p:grpSp>
        <p:sp>
          <p:nvSpPr>
            <p:cNvPr id="75" name="Platshållare för innehåll 2">
              <a:extLst>
                <a:ext uri="{FF2B5EF4-FFF2-40B4-BE49-F238E27FC236}">
                  <a16:creationId xmlns:a16="http://schemas.microsoft.com/office/drawing/2014/main" id="{8EFE495D-9289-B940-A97F-DFCDE1CC87CB}"/>
                </a:ext>
              </a:extLst>
            </p:cNvPr>
            <p:cNvSpPr txBox="1">
              <a:spLocks/>
            </p:cNvSpPr>
            <p:nvPr/>
          </p:nvSpPr>
          <p:spPr>
            <a:xfrm>
              <a:off x="3572393" y="1698446"/>
              <a:ext cx="2294623" cy="38666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BQ Book" charset="0"/>
                  <a:ea typeface="Futura BQ Book" charset="0"/>
                  <a:cs typeface="Futura BQ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BQ Book" charset="0"/>
                  <a:ea typeface="Futura BQ Book" charset="0"/>
                  <a:cs typeface="Futura BQ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BQ Book" charset="0"/>
                  <a:ea typeface="Futura BQ Book" charset="0"/>
                  <a:cs typeface="Futura BQ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Accelerate development of new products</a:t>
              </a:r>
            </a:p>
          </p:txBody>
        </p:sp>
      </p:grpSp>
      <p:grpSp>
        <p:nvGrpSpPr>
          <p:cNvPr id="82" name="Grupp 81">
            <a:extLst>
              <a:ext uri="{FF2B5EF4-FFF2-40B4-BE49-F238E27FC236}">
                <a16:creationId xmlns:a16="http://schemas.microsoft.com/office/drawing/2014/main" id="{7C5CC9EC-F2C7-444F-B478-41FC52CBD41A}"/>
              </a:ext>
            </a:extLst>
          </p:cNvPr>
          <p:cNvGrpSpPr/>
          <p:nvPr/>
        </p:nvGrpSpPr>
        <p:grpSpPr>
          <a:xfrm>
            <a:off x="6210997" y="1440659"/>
            <a:ext cx="2681483" cy="795692"/>
            <a:chOff x="6210997" y="981415"/>
            <a:chExt cx="2681483" cy="795692"/>
          </a:xfrm>
        </p:grpSpPr>
        <p:grpSp>
          <p:nvGrpSpPr>
            <p:cNvPr id="63" name="Grupp 62">
              <a:extLst>
                <a:ext uri="{FF2B5EF4-FFF2-40B4-BE49-F238E27FC236}">
                  <a16:creationId xmlns:a16="http://schemas.microsoft.com/office/drawing/2014/main" id="{DFF0F6D8-256C-7645-9BD1-87D008C316B0}"/>
                </a:ext>
              </a:extLst>
            </p:cNvPr>
            <p:cNvGrpSpPr/>
            <p:nvPr/>
          </p:nvGrpSpPr>
          <p:grpSpPr>
            <a:xfrm>
              <a:off x="6210997" y="981415"/>
              <a:ext cx="2681483" cy="795692"/>
              <a:chOff x="420247" y="1800410"/>
              <a:chExt cx="2681483" cy="795692"/>
            </a:xfrm>
          </p:grpSpPr>
          <p:sp>
            <p:nvSpPr>
              <p:cNvPr id="64" name="Rektangel 63">
                <a:extLst>
                  <a:ext uri="{FF2B5EF4-FFF2-40B4-BE49-F238E27FC236}">
                    <a16:creationId xmlns:a16="http://schemas.microsoft.com/office/drawing/2014/main" id="{F98D2B93-96B7-F14A-905C-04E69E1F5CDC}"/>
                  </a:ext>
                </a:extLst>
              </p:cNvPr>
              <p:cNvSpPr/>
              <p:nvPr/>
            </p:nvSpPr>
            <p:spPr>
              <a:xfrm>
                <a:off x="581730" y="2056102"/>
                <a:ext cx="2520000" cy="540000"/>
              </a:xfrm>
              <a:prstGeom prst="rect">
                <a:avLst/>
              </a:prstGeom>
              <a:solidFill>
                <a:srgbClr val="03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sp>
            <p:nvSpPr>
              <p:cNvPr id="65" name="Triangel 64">
                <a:extLst>
                  <a:ext uri="{FF2B5EF4-FFF2-40B4-BE49-F238E27FC236}">
                    <a16:creationId xmlns:a16="http://schemas.microsoft.com/office/drawing/2014/main" id="{57F5AAE8-5DF4-0A4B-B0A0-048AD0A80AF1}"/>
                  </a:ext>
                </a:extLst>
              </p:cNvPr>
              <p:cNvSpPr/>
              <p:nvPr/>
            </p:nvSpPr>
            <p:spPr>
              <a:xfrm>
                <a:off x="1186508" y="1800410"/>
                <a:ext cx="1342196" cy="283178"/>
              </a:xfrm>
              <a:prstGeom prst="triangle">
                <a:avLst/>
              </a:prstGeom>
              <a:solidFill>
                <a:srgbClr val="03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grpSp>
            <p:nvGrpSpPr>
              <p:cNvPr id="66" name="Grupp 65">
                <a:extLst>
                  <a:ext uri="{FF2B5EF4-FFF2-40B4-BE49-F238E27FC236}">
                    <a16:creationId xmlns:a16="http://schemas.microsoft.com/office/drawing/2014/main" id="{E3C48F7C-F533-874C-AFBE-98CA2565A37D}"/>
                  </a:ext>
                </a:extLst>
              </p:cNvPr>
              <p:cNvGrpSpPr/>
              <p:nvPr/>
            </p:nvGrpSpPr>
            <p:grpSpPr>
              <a:xfrm>
                <a:off x="420247" y="1969707"/>
                <a:ext cx="360000" cy="360000"/>
                <a:chOff x="420247" y="1969707"/>
                <a:chExt cx="360000" cy="360000"/>
              </a:xfrm>
            </p:grpSpPr>
            <p:sp>
              <p:nvSpPr>
                <p:cNvPr id="67" name="Ellips 66">
                  <a:extLst>
                    <a:ext uri="{FF2B5EF4-FFF2-40B4-BE49-F238E27FC236}">
                      <a16:creationId xmlns:a16="http://schemas.microsoft.com/office/drawing/2014/main" id="{41189AE2-9F77-C44B-91B1-87B0264F2528}"/>
                    </a:ext>
                  </a:extLst>
                </p:cNvPr>
                <p:cNvSpPr/>
                <p:nvPr/>
              </p:nvSpPr>
              <p:spPr>
                <a:xfrm>
                  <a:off x="420247" y="1969707"/>
                  <a:ext cx="360000" cy="360000"/>
                </a:xfrm>
                <a:prstGeom prst="ellipse">
                  <a:avLst/>
                </a:prstGeom>
                <a:solidFill>
                  <a:srgbClr val="03618A"/>
                </a:solidFill>
                <a:ln w="50800">
                  <a:solidFill>
                    <a:srgbClr val="D3E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grpSp>
              <p:nvGrpSpPr>
                <p:cNvPr id="68" name="Grupp 67">
                  <a:extLst>
                    <a:ext uri="{FF2B5EF4-FFF2-40B4-BE49-F238E27FC236}">
                      <a16:creationId xmlns:a16="http://schemas.microsoft.com/office/drawing/2014/main" id="{C392DE68-42F5-6B4E-9560-016766306F45}"/>
                    </a:ext>
                  </a:extLst>
                </p:cNvPr>
                <p:cNvGrpSpPr/>
                <p:nvPr/>
              </p:nvGrpSpPr>
              <p:grpSpPr>
                <a:xfrm>
                  <a:off x="508122" y="2069318"/>
                  <a:ext cx="180000" cy="160779"/>
                  <a:chOff x="1057275" y="2230150"/>
                  <a:chExt cx="180000" cy="160779"/>
                </a:xfrm>
              </p:grpSpPr>
              <p:sp>
                <p:nvSpPr>
                  <p:cNvPr id="69" name="Frihandsfigur 68">
                    <a:extLst>
                      <a:ext uri="{FF2B5EF4-FFF2-40B4-BE49-F238E27FC236}">
                        <a16:creationId xmlns:a16="http://schemas.microsoft.com/office/drawing/2014/main" id="{DEAE6D5A-EE07-0C46-91C0-120E0560EAAC}"/>
                      </a:ext>
                    </a:extLst>
                  </p:cNvPr>
                  <p:cNvSpPr/>
                  <p:nvPr/>
                </p:nvSpPr>
                <p:spPr>
                  <a:xfrm>
                    <a:off x="1057275" y="2230150"/>
                    <a:ext cx="180000" cy="72000"/>
                  </a:xfrm>
                  <a:custGeom>
                    <a:avLst/>
                    <a:gdLst>
                      <a:gd name="connsiteX0" fmla="*/ 0 w 657923"/>
                      <a:gd name="connsiteY0" fmla="*/ 334537 h 334537"/>
                      <a:gd name="connsiteX1" fmla="*/ 334537 w 657923"/>
                      <a:gd name="connsiteY1" fmla="*/ 0 h 334537"/>
                      <a:gd name="connsiteX2" fmla="*/ 657923 w 657923"/>
                      <a:gd name="connsiteY2" fmla="*/ 323386 h 334537"/>
                    </a:gdLst>
                    <a:ahLst/>
                    <a:cxnLst>
                      <a:cxn ang="0">
                        <a:pos x="connsiteX0" y="connsiteY0"/>
                      </a:cxn>
                      <a:cxn ang="0">
                        <a:pos x="connsiteX1" y="connsiteY1"/>
                      </a:cxn>
                      <a:cxn ang="0">
                        <a:pos x="connsiteX2" y="connsiteY2"/>
                      </a:cxn>
                    </a:cxnLst>
                    <a:rect l="l" t="t" r="r" b="b"/>
                    <a:pathLst>
                      <a:path w="657923" h="334537">
                        <a:moveTo>
                          <a:pt x="0" y="334537"/>
                        </a:moveTo>
                        <a:lnTo>
                          <a:pt x="334537" y="0"/>
                        </a:lnTo>
                        <a:lnTo>
                          <a:pt x="657923" y="323386"/>
                        </a:lnTo>
                      </a:path>
                    </a:pathLst>
                  </a:custGeom>
                  <a:solidFill>
                    <a:srgbClr val="03618A"/>
                  </a:solidFill>
                  <a:ln w="50800">
                    <a:solidFill>
                      <a:srgbClr val="D3E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cxnSp>
                <p:nvCxnSpPr>
                  <p:cNvPr id="70" name="Rak 69">
                    <a:extLst>
                      <a:ext uri="{FF2B5EF4-FFF2-40B4-BE49-F238E27FC236}">
                        <a16:creationId xmlns:a16="http://schemas.microsoft.com/office/drawing/2014/main" id="{376FD717-72BD-0C48-AC2D-95A100B92D88}"/>
                      </a:ext>
                    </a:extLst>
                  </p:cNvPr>
                  <p:cNvCxnSpPr>
                    <a:cxnSpLocks/>
                  </p:cNvCxnSpPr>
                  <p:nvPr/>
                </p:nvCxnSpPr>
                <p:spPr>
                  <a:xfrm>
                    <a:off x="1147275" y="2246929"/>
                    <a:ext cx="0" cy="144000"/>
                  </a:xfrm>
                  <a:prstGeom prst="line">
                    <a:avLst/>
                  </a:prstGeom>
                  <a:solidFill>
                    <a:srgbClr val="03618A"/>
                  </a:solidFill>
                  <a:ln w="50800">
                    <a:solidFill>
                      <a:srgbClr val="D3E4EF"/>
                    </a:solidFill>
                  </a:ln>
                </p:spPr>
                <p:style>
                  <a:lnRef idx="1">
                    <a:schemeClr val="accent1"/>
                  </a:lnRef>
                  <a:fillRef idx="0">
                    <a:schemeClr val="accent1"/>
                  </a:fillRef>
                  <a:effectRef idx="0">
                    <a:schemeClr val="accent1"/>
                  </a:effectRef>
                  <a:fontRef idx="minor">
                    <a:schemeClr val="tx1"/>
                  </a:fontRef>
                </p:style>
              </p:cxnSp>
            </p:grpSp>
          </p:grpSp>
        </p:grpSp>
        <p:sp>
          <p:nvSpPr>
            <p:cNvPr id="76" name="Platshållare för innehåll 2">
              <a:extLst>
                <a:ext uri="{FF2B5EF4-FFF2-40B4-BE49-F238E27FC236}">
                  <a16:creationId xmlns:a16="http://schemas.microsoft.com/office/drawing/2014/main" id="{BA276BC5-8D1B-7346-BB08-D1DC439A1621}"/>
                </a:ext>
              </a:extLst>
            </p:cNvPr>
            <p:cNvSpPr txBox="1">
              <a:spLocks/>
            </p:cNvSpPr>
            <p:nvPr/>
          </p:nvSpPr>
          <p:spPr>
            <a:xfrm>
              <a:off x="6478872" y="1275882"/>
              <a:ext cx="2307129" cy="42510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BQ Book" charset="0"/>
                  <a:ea typeface="Futura BQ Book" charset="0"/>
                  <a:cs typeface="Futura BQ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BQ Book" charset="0"/>
                  <a:ea typeface="Futura BQ Book" charset="0"/>
                  <a:cs typeface="Futura BQ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BQ Book" charset="0"/>
                  <a:ea typeface="Futura BQ Book" charset="0"/>
                  <a:cs typeface="Futura BQ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Futura Light" charset="0"/>
                  <a:cs typeface="Arial" panose="020B0604020202020204" pitchFamily="34" charset="0"/>
                </a:rPr>
                <a:t>More efficient manufacturing</a:t>
              </a:r>
            </a:p>
          </p:txBody>
        </p:sp>
      </p:grpSp>
      <p:grpSp>
        <p:nvGrpSpPr>
          <p:cNvPr id="2" name="Grupp 1">
            <a:extLst>
              <a:ext uri="{FF2B5EF4-FFF2-40B4-BE49-F238E27FC236}">
                <a16:creationId xmlns:a16="http://schemas.microsoft.com/office/drawing/2014/main" id="{44B64072-F451-534A-8DEA-46BCA223BB09}"/>
              </a:ext>
            </a:extLst>
          </p:cNvPr>
          <p:cNvGrpSpPr/>
          <p:nvPr/>
        </p:nvGrpSpPr>
        <p:grpSpPr>
          <a:xfrm>
            <a:off x="312276" y="1440659"/>
            <a:ext cx="2681483" cy="808058"/>
            <a:chOff x="312276" y="1368467"/>
            <a:chExt cx="2681483" cy="808058"/>
          </a:xfrm>
        </p:grpSpPr>
        <p:sp>
          <p:nvSpPr>
            <p:cNvPr id="7" name="Rektangel 6">
              <a:extLst>
                <a:ext uri="{FF2B5EF4-FFF2-40B4-BE49-F238E27FC236}">
                  <a16:creationId xmlns:a16="http://schemas.microsoft.com/office/drawing/2014/main" id="{8240A119-671C-164A-9F9F-6EA65269984F}"/>
                </a:ext>
              </a:extLst>
            </p:cNvPr>
            <p:cNvSpPr/>
            <p:nvPr/>
          </p:nvSpPr>
          <p:spPr>
            <a:xfrm>
              <a:off x="473759" y="1624159"/>
              <a:ext cx="2520000" cy="540000"/>
            </a:xfrm>
            <a:prstGeom prst="rect">
              <a:avLst/>
            </a:prstGeom>
            <a:solidFill>
              <a:srgbClr val="03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sp>
          <p:nvSpPr>
            <p:cNvPr id="8" name="Triangel 7">
              <a:extLst>
                <a:ext uri="{FF2B5EF4-FFF2-40B4-BE49-F238E27FC236}">
                  <a16:creationId xmlns:a16="http://schemas.microsoft.com/office/drawing/2014/main" id="{D32991B1-7D17-6C46-9554-394831A32AD2}"/>
                </a:ext>
              </a:extLst>
            </p:cNvPr>
            <p:cNvSpPr/>
            <p:nvPr/>
          </p:nvSpPr>
          <p:spPr>
            <a:xfrm>
              <a:off x="1078537" y="1368467"/>
              <a:ext cx="1342196" cy="283178"/>
            </a:xfrm>
            <a:prstGeom prst="triangle">
              <a:avLst/>
            </a:prstGeom>
            <a:solidFill>
              <a:srgbClr val="0361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sp>
          <p:nvSpPr>
            <p:cNvPr id="40" name="Platshållare för innehåll 2">
              <a:extLst>
                <a:ext uri="{FF2B5EF4-FFF2-40B4-BE49-F238E27FC236}">
                  <a16:creationId xmlns:a16="http://schemas.microsoft.com/office/drawing/2014/main" id="{1F5875C1-E4D6-7A45-B68D-DFBB70D7C69A}"/>
                </a:ext>
              </a:extLst>
            </p:cNvPr>
            <p:cNvSpPr txBox="1">
              <a:spLocks/>
            </p:cNvSpPr>
            <p:nvPr/>
          </p:nvSpPr>
          <p:spPr>
            <a:xfrm>
              <a:off x="530758" y="1746292"/>
              <a:ext cx="2359194" cy="430233"/>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BQ Book" charset="0"/>
                  <a:ea typeface="Futura BQ Book" charset="0"/>
                  <a:cs typeface="Futura BQ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BQ Book" charset="0"/>
                  <a:ea typeface="Futura BQ Book" charset="0"/>
                  <a:cs typeface="Futura BQ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BQ Book" charset="0"/>
                  <a:ea typeface="Futura BQ Book" charset="0"/>
                  <a:cs typeface="Futura BQ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BQ Book" charset="0"/>
                  <a:ea typeface="Futura BQ Book" charset="0"/>
                  <a:cs typeface="Futura BQ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Futura Light" charset="0"/>
                  <a:cs typeface="Arial" panose="020B0604020202020204" pitchFamily="34" charset="0"/>
                </a:rPr>
                <a:t>Growth</a:t>
              </a:r>
            </a:p>
          </p:txBody>
        </p:sp>
        <p:grpSp>
          <p:nvGrpSpPr>
            <p:cNvPr id="84" name="Grupp 83">
              <a:extLst>
                <a:ext uri="{FF2B5EF4-FFF2-40B4-BE49-F238E27FC236}">
                  <a16:creationId xmlns:a16="http://schemas.microsoft.com/office/drawing/2014/main" id="{421937A1-A4BB-714B-ACA8-4FD0C1211965}"/>
                </a:ext>
              </a:extLst>
            </p:cNvPr>
            <p:cNvGrpSpPr/>
            <p:nvPr/>
          </p:nvGrpSpPr>
          <p:grpSpPr>
            <a:xfrm>
              <a:off x="312276" y="1510056"/>
              <a:ext cx="360000" cy="360000"/>
              <a:chOff x="420247" y="1969707"/>
              <a:chExt cx="360000" cy="360000"/>
            </a:xfrm>
          </p:grpSpPr>
          <p:sp>
            <p:nvSpPr>
              <p:cNvPr id="85" name="Ellips 84">
                <a:extLst>
                  <a:ext uri="{FF2B5EF4-FFF2-40B4-BE49-F238E27FC236}">
                    <a16:creationId xmlns:a16="http://schemas.microsoft.com/office/drawing/2014/main" id="{D1CD5AF8-708C-B543-A175-38475A982B4D}"/>
                  </a:ext>
                </a:extLst>
              </p:cNvPr>
              <p:cNvSpPr/>
              <p:nvPr/>
            </p:nvSpPr>
            <p:spPr>
              <a:xfrm>
                <a:off x="420247" y="1969707"/>
                <a:ext cx="360000" cy="360000"/>
              </a:xfrm>
              <a:prstGeom prst="ellipse">
                <a:avLst/>
              </a:prstGeom>
              <a:solidFill>
                <a:srgbClr val="03618A"/>
              </a:solidFill>
              <a:ln w="50800">
                <a:solidFill>
                  <a:srgbClr val="D3E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grpSp>
            <p:nvGrpSpPr>
              <p:cNvPr id="86" name="Grupp 85">
                <a:extLst>
                  <a:ext uri="{FF2B5EF4-FFF2-40B4-BE49-F238E27FC236}">
                    <a16:creationId xmlns:a16="http://schemas.microsoft.com/office/drawing/2014/main" id="{134AF4EC-A10A-3F40-A289-005F881796AF}"/>
                  </a:ext>
                </a:extLst>
              </p:cNvPr>
              <p:cNvGrpSpPr/>
              <p:nvPr/>
            </p:nvGrpSpPr>
            <p:grpSpPr>
              <a:xfrm>
                <a:off x="508122" y="2069318"/>
                <a:ext cx="180000" cy="160779"/>
                <a:chOff x="1057275" y="2230150"/>
                <a:chExt cx="180000" cy="160779"/>
              </a:xfrm>
            </p:grpSpPr>
            <p:sp>
              <p:nvSpPr>
                <p:cNvPr id="87" name="Frihandsfigur 86">
                  <a:extLst>
                    <a:ext uri="{FF2B5EF4-FFF2-40B4-BE49-F238E27FC236}">
                      <a16:creationId xmlns:a16="http://schemas.microsoft.com/office/drawing/2014/main" id="{F64C351E-2ED7-5048-ACB8-48F840CC6AC0}"/>
                    </a:ext>
                  </a:extLst>
                </p:cNvPr>
                <p:cNvSpPr/>
                <p:nvPr/>
              </p:nvSpPr>
              <p:spPr>
                <a:xfrm>
                  <a:off x="1057275" y="2230150"/>
                  <a:ext cx="180000" cy="72000"/>
                </a:xfrm>
                <a:custGeom>
                  <a:avLst/>
                  <a:gdLst>
                    <a:gd name="connsiteX0" fmla="*/ 0 w 657923"/>
                    <a:gd name="connsiteY0" fmla="*/ 334537 h 334537"/>
                    <a:gd name="connsiteX1" fmla="*/ 334537 w 657923"/>
                    <a:gd name="connsiteY1" fmla="*/ 0 h 334537"/>
                    <a:gd name="connsiteX2" fmla="*/ 657923 w 657923"/>
                    <a:gd name="connsiteY2" fmla="*/ 323386 h 334537"/>
                  </a:gdLst>
                  <a:ahLst/>
                  <a:cxnLst>
                    <a:cxn ang="0">
                      <a:pos x="connsiteX0" y="connsiteY0"/>
                    </a:cxn>
                    <a:cxn ang="0">
                      <a:pos x="connsiteX1" y="connsiteY1"/>
                    </a:cxn>
                    <a:cxn ang="0">
                      <a:pos x="connsiteX2" y="connsiteY2"/>
                    </a:cxn>
                  </a:cxnLst>
                  <a:rect l="l" t="t" r="r" b="b"/>
                  <a:pathLst>
                    <a:path w="657923" h="334537">
                      <a:moveTo>
                        <a:pt x="0" y="334537"/>
                      </a:moveTo>
                      <a:lnTo>
                        <a:pt x="334537" y="0"/>
                      </a:lnTo>
                      <a:lnTo>
                        <a:pt x="657923" y="323386"/>
                      </a:lnTo>
                    </a:path>
                  </a:pathLst>
                </a:custGeom>
                <a:solidFill>
                  <a:srgbClr val="03618A"/>
                </a:solidFill>
                <a:ln w="50800">
                  <a:solidFill>
                    <a:srgbClr val="D3E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ＭＳ Ｐゴシック"/>
                    <a:cs typeface="Arial"/>
                  </a:endParaRPr>
                </a:p>
              </p:txBody>
            </p:sp>
            <p:cxnSp>
              <p:nvCxnSpPr>
                <p:cNvPr id="88" name="Rak 87">
                  <a:extLst>
                    <a:ext uri="{FF2B5EF4-FFF2-40B4-BE49-F238E27FC236}">
                      <a16:creationId xmlns:a16="http://schemas.microsoft.com/office/drawing/2014/main" id="{BF1CD3F2-2C3F-F742-ACD5-C1E647A5405B}"/>
                    </a:ext>
                  </a:extLst>
                </p:cNvPr>
                <p:cNvCxnSpPr>
                  <a:cxnSpLocks/>
                </p:cNvCxnSpPr>
                <p:nvPr/>
              </p:nvCxnSpPr>
              <p:spPr>
                <a:xfrm>
                  <a:off x="1147275" y="2246929"/>
                  <a:ext cx="0" cy="144000"/>
                </a:xfrm>
                <a:prstGeom prst="line">
                  <a:avLst/>
                </a:prstGeom>
                <a:solidFill>
                  <a:srgbClr val="03618A"/>
                </a:solidFill>
                <a:ln w="50800">
                  <a:solidFill>
                    <a:srgbClr val="D3E4EF"/>
                  </a:solidFill>
                </a:ln>
              </p:spPr>
              <p:style>
                <a:lnRef idx="1">
                  <a:schemeClr val="accent1"/>
                </a:lnRef>
                <a:fillRef idx="0">
                  <a:schemeClr val="accent1"/>
                </a:fillRef>
                <a:effectRef idx="0">
                  <a:schemeClr val="accent1"/>
                </a:effectRef>
                <a:fontRef idx="minor">
                  <a:schemeClr val="tx1"/>
                </a:fontRef>
              </p:style>
            </p:cxnSp>
          </p:grpSp>
        </p:grpSp>
      </p:grpSp>
      <p:sp>
        <p:nvSpPr>
          <p:cNvPr id="80" name="Title 1">
            <a:extLst>
              <a:ext uri="{FF2B5EF4-FFF2-40B4-BE49-F238E27FC236}">
                <a16:creationId xmlns:a16="http://schemas.microsoft.com/office/drawing/2014/main" id="{01F9A3D4-94D5-484A-A397-7F12F695A30D}"/>
              </a:ext>
            </a:extLst>
          </p:cNvPr>
          <p:cNvSpPr txBox="1">
            <a:spLocks/>
          </p:cNvSpPr>
          <p:nvPr/>
        </p:nvSpPr>
        <p:spPr>
          <a:xfrm>
            <a:off x="271214" y="172655"/>
            <a:ext cx="8820147" cy="410399"/>
          </a:xfrm>
          <a:prstGeom prst="rect">
            <a:avLst/>
          </a:prstGeom>
        </p:spPr>
        <p:txBody>
          <a:bodyPr anchor="t">
            <a:noAutofit/>
          </a:bodyPr>
          <a:lstStyle>
            <a:lvl1pPr algn="l" rtl="0" eaLnBrk="1" fontAlgn="base" hangingPunct="1">
              <a:lnSpc>
                <a:spcPct val="85000"/>
              </a:lnSpc>
              <a:spcBef>
                <a:spcPct val="0"/>
              </a:spcBef>
              <a:spcAft>
                <a:spcPct val="0"/>
              </a:spcAft>
              <a:defRPr sz="2400">
                <a:solidFill>
                  <a:schemeClr val="accent4"/>
                </a:solidFill>
                <a:latin typeface="+mj-lt"/>
                <a:ea typeface="+mj-ea"/>
                <a:cs typeface="+mj-cs"/>
              </a:defRPr>
            </a:lvl1pPr>
            <a:lvl2pPr algn="l" rtl="0" eaLnBrk="1" fontAlgn="base" hangingPunct="1">
              <a:lnSpc>
                <a:spcPct val="85000"/>
              </a:lnSpc>
              <a:spcBef>
                <a:spcPct val="0"/>
              </a:spcBef>
              <a:spcAft>
                <a:spcPct val="0"/>
              </a:spcAft>
              <a:defRPr sz="2800">
                <a:solidFill>
                  <a:srgbClr val="E1EDF3"/>
                </a:solidFill>
                <a:latin typeface="Arial" charset="0"/>
                <a:cs typeface="Arial" charset="0"/>
              </a:defRPr>
            </a:lvl2pPr>
            <a:lvl3pPr algn="l" rtl="0" eaLnBrk="1" fontAlgn="base" hangingPunct="1">
              <a:lnSpc>
                <a:spcPct val="85000"/>
              </a:lnSpc>
              <a:spcBef>
                <a:spcPct val="0"/>
              </a:spcBef>
              <a:spcAft>
                <a:spcPct val="0"/>
              </a:spcAft>
              <a:defRPr sz="2800">
                <a:solidFill>
                  <a:srgbClr val="E1EDF3"/>
                </a:solidFill>
                <a:latin typeface="Arial" charset="0"/>
                <a:cs typeface="Arial" charset="0"/>
              </a:defRPr>
            </a:lvl3pPr>
            <a:lvl4pPr algn="l" rtl="0" eaLnBrk="1" fontAlgn="base" hangingPunct="1">
              <a:lnSpc>
                <a:spcPct val="85000"/>
              </a:lnSpc>
              <a:spcBef>
                <a:spcPct val="0"/>
              </a:spcBef>
              <a:spcAft>
                <a:spcPct val="0"/>
              </a:spcAft>
              <a:defRPr sz="2800">
                <a:solidFill>
                  <a:srgbClr val="E1EDF3"/>
                </a:solidFill>
                <a:latin typeface="Arial" charset="0"/>
                <a:cs typeface="Arial" charset="0"/>
              </a:defRPr>
            </a:lvl4pPr>
            <a:lvl5pPr algn="l" rtl="0" eaLnBrk="1" fontAlgn="base" hangingPunct="1">
              <a:lnSpc>
                <a:spcPct val="85000"/>
              </a:lnSpc>
              <a:spcBef>
                <a:spcPct val="0"/>
              </a:spcBef>
              <a:spcAft>
                <a:spcPct val="0"/>
              </a:spcAft>
              <a:defRPr sz="2800">
                <a:solidFill>
                  <a:srgbClr val="E1EDF3"/>
                </a:solidFill>
                <a:latin typeface="Arial" charset="0"/>
                <a:cs typeface="Arial" charset="0"/>
              </a:defRPr>
            </a:lvl5pPr>
            <a:lvl6pPr marL="457200" algn="l" rtl="0" eaLnBrk="1" fontAlgn="base" hangingPunct="1">
              <a:lnSpc>
                <a:spcPct val="85000"/>
              </a:lnSpc>
              <a:spcBef>
                <a:spcPct val="0"/>
              </a:spcBef>
              <a:spcAft>
                <a:spcPct val="0"/>
              </a:spcAft>
              <a:defRPr sz="2800">
                <a:solidFill>
                  <a:srgbClr val="D9531E"/>
                </a:solidFill>
                <a:latin typeface="Arial" charset="0"/>
                <a:cs typeface="Arial" charset="0"/>
              </a:defRPr>
            </a:lvl6pPr>
            <a:lvl7pPr marL="914400" algn="l" rtl="0" eaLnBrk="1" fontAlgn="base" hangingPunct="1">
              <a:lnSpc>
                <a:spcPct val="85000"/>
              </a:lnSpc>
              <a:spcBef>
                <a:spcPct val="0"/>
              </a:spcBef>
              <a:spcAft>
                <a:spcPct val="0"/>
              </a:spcAft>
              <a:defRPr sz="2800">
                <a:solidFill>
                  <a:srgbClr val="D9531E"/>
                </a:solidFill>
                <a:latin typeface="Arial" charset="0"/>
                <a:cs typeface="Arial" charset="0"/>
              </a:defRPr>
            </a:lvl7pPr>
            <a:lvl8pPr marL="1371600" algn="l" rtl="0" eaLnBrk="1" fontAlgn="base" hangingPunct="1">
              <a:lnSpc>
                <a:spcPct val="85000"/>
              </a:lnSpc>
              <a:spcBef>
                <a:spcPct val="0"/>
              </a:spcBef>
              <a:spcAft>
                <a:spcPct val="0"/>
              </a:spcAft>
              <a:defRPr sz="2800">
                <a:solidFill>
                  <a:srgbClr val="D9531E"/>
                </a:solidFill>
                <a:latin typeface="Arial" charset="0"/>
                <a:cs typeface="Arial" charset="0"/>
              </a:defRPr>
            </a:lvl8pPr>
            <a:lvl9pPr marL="1828800" algn="l" rtl="0" eaLnBrk="1" fontAlgn="base" hangingPunct="1">
              <a:lnSpc>
                <a:spcPct val="85000"/>
              </a:lnSpc>
              <a:spcBef>
                <a:spcPct val="0"/>
              </a:spcBef>
              <a:spcAft>
                <a:spcPct val="0"/>
              </a:spcAft>
              <a:defRPr sz="2800">
                <a:solidFill>
                  <a:srgbClr val="D9531E"/>
                </a:solidFill>
                <a:latin typeface="Arial" charset="0"/>
                <a:cs typeface="Arial" charset="0"/>
              </a:defRPr>
            </a:lvl9pPr>
          </a:lstStyle>
          <a:p>
            <a:pPr marL="0" marR="0" lvl="0" indent="0" algn="l" defTabSz="914400" rtl="0" eaLnBrk="1" fontAlgn="base" latinLnBrk="0" hangingPunct="1">
              <a:lnSpc>
                <a:spcPct val="85000"/>
              </a:lnSpc>
              <a:spcBef>
                <a:spcPct val="0"/>
              </a:spcBef>
              <a:spcAft>
                <a:spcPct val="0"/>
              </a:spcAft>
              <a:buClrTx/>
              <a:buSzTx/>
              <a:buFontTx/>
              <a:buNone/>
              <a:tabLst/>
              <a:defRPr/>
            </a:pPr>
            <a:r>
              <a:rPr lang="en-US" kern="0" dirty="0">
                <a:solidFill>
                  <a:srgbClr val="D65530"/>
                </a:solidFill>
                <a:latin typeface="Arial"/>
                <a:cs typeface="Arial"/>
              </a:rPr>
              <a:t>We will double in size and increase profitability</a:t>
            </a:r>
            <a:endParaRPr kumimoji="0" lang="en-US" b="0" i="0" u="none" strike="noStrike" kern="0" cap="none" spc="0" normalizeH="0" baseline="0" noProof="0" dirty="0">
              <a:ln>
                <a:noFill/>
              </a:ln>
              <a:solidFill>
                <a:srgbClr val="D65530"/>
              </a:solidFill>
              <a:effectLst/>
              <a:uLnTx/>
              <a:uFillTx/>
              <a:latin typeface="Arial"/>
              <a:ea typeface="+mj-ea"/>
              <a:cs typeface="Arial"/>
            </a:endParaRPr>
          </a:p>
        </p:txBody>
      </p:sp>
    </p:spTree>
    <p:extLst>
      <p:ext uri="{BB962C8B-B14F-4D97-AF65-F5344CB8AC3E}">
        <p14:creationId xmlns:p14="http://schemas.microsoft.com/office/powerpoint/2010/main" val="1515326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2754E5-325D-474F-A8B5-BFB5BF1B185D}"/>
              </a:ext>
            </a:extLst>
          </p:cNvPr>
          <p:cNvGraphicFramePr>
            <a:graphicFrameLocks noChangeAspect="1"/>
          </p:cNvGraphicFramePr>
          <p:nvPr>
            <p:custDataLst>
              <p:tags r:id="rId2"/>
            </p:custDataLst>
            <p:extLst>
              <p:ext uri="{D42A27DB-BD31-4B8C-83A1-F6EECF244321}">
                <p14:modId xmlns:p14="http://schemas.microsoft.com/office/powerpoint/2010/main" val="20789050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721" name="think-cell Slide" r:id="rId4" imgW="395" imgH="394" progId="TCLayout.ActiveDocument.1">
                  <p:embed/>
                </p:oleObj>
              </mc:Choice>
              <mc:Fallback>
                <p:oleObj name="think-cell Slide" r:id="rId4" imgW="395" imgH="394" progId="TCLayout.ActiveDocument.1">
                  <p:embed/>
                  <p:pic>
                    <p:nvPicPr>
                      <p:cNvPr id="3" name="Object 2" hidden="1">
                        <a:extLst>
                          <a:ext uri="{FF2B5EF4-FFF2-40B4-BE49-F238E27FC236}">
                            <a16:creationId xmlns:a16="http://schemas.microsoft.com/office/drawing/2014/main" id="{FD2754E5-325D-474F-A8B5-BFB5BF1B185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ubrik 6">
            <a:extLst>
              <a:ext uri="{FF2B5EF4-FFF2-40B4-BE49-F238E27FC236}">
                <a16:creationId xmlns:a16="http://schemas.microsoft.com/office/drawing/2014/main" id="{EC73A076-E7CE-494C-82F4-88CE1CCCCC3E}"/>
              </a:ext>
            </a:extLst>
          </p:cNvPr>
          <p:cNvSpPr>
            <a:spLocks noGrp="1"/>
          </p:cNvSpPr>
          <p:nvPr>
            <p:ph type="ctrTitle"/>
          </p:nvPr>
        </p:nvSpPr>
        <p:spPr>
          <a:xfrm>
            <a:off x="1317139" y="1755893"/>
            <a:ext cx="1735021" cy="593865"/>
          </a:xfrm>
        </p:spPr>
        <p:txBody>
          <a:bodyPr vert="horz" wrap="square" lIns="91440" tIns="45720" rIns="91440" bIns="45720" numCol="1" anchor="ctr" anchorCtr="0" compatLnSpc="1">
            <a:prstTxWarp prst="textNoShape">
              <a:avLst/>
            </a:prstTxWarp>
          </a:bodyPr>
          <a:lstStyle/>
          <a:p>
            <a:pPr algn="ctr"/>
            <a:r>
              <a:rPr lang="sv-SE"/>
              <a:t>Thank you &amp; </a:t>
            </a:r>
            <a:br>
              <a:rPr lang="sv-SE" dirty="0"/>
            </a:br>
            <a:r>
              <a:rPr lang="sv-SE"/>
              <a:t>Q &amp; A</a:t>
            </a:r>
            <a:endParaRPr lang="en-US"/>
          </a:p>
        </p:txBody>
      </p:sp>
      <p:sp>
        <p:nvSpPr>
          <p:cNvPr id="4" name="Rektangel 3">
            <a:extLst>
              <a:ext uri="{FF2B5EF4-FFF2-40B4-BE49-F238E27FC236}">
                <a16:creationId xmlns:a16="http://schemas.microsoft.com/office/drawing/2014/main" id="{C13202E3-06E8-8946-94F5-DBEE40EC98F7}"/>
              </a:ext>
            </a:extLst>
          </p:cNvPr>
          <p:cNvSpPr/>
          <p:nvPr/>
        </p:nvSpPr>
        <p:spPr>
          <a:xfrm>
            <a:off x="0" y="0"/>
            <a:ext cx="1046602" cy="2313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5428477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5140&quot;/&gt;&lt;CPresentation id=&quot;1&quot;&gt;&lt;m_precDefaultNumber&gt;&lt;m_bNumberIsYear val=&quot;1&quot;/&gt;&lt;m_chMinusSymbol&gt;-&lt;/m_chMinusSymbol&gt;&lt;m_chDecimalSymbol17909&gt;,&lt;/m_chDecimalSymbol17909&gt;&lt;m_nGroupingDigits17909 val=&quot;3&quot;/&gt;&lt;m_chGroupingSymbol17909&gt; &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 &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WpnaFBnzRlapNkhX5.ES.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r4Z35bZOSi6n0kbcvJjiT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x7QQjAZdSzq4KVC.eSxdA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TP7UMAzjT5WUgMgvhIGEO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jyJlCSlfTaStH7crzIU9P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cpwdii.hQOeqnH29YFTbj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uUAq_YvjR.Kr6OFHYCY8.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ahuXWzaWR5SThCVQwG6co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a4sTsuikSOOOTWoj5YXGi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uuvWKuytRwqpoSjPKHAIe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ki.TTLJGR7WLgtztS1UQ4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osesqoQ7QH6vi9jQDHEvs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RWe0cUl.DyqrWSQ7CY8mF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d9PJpIp7S467goffsgomM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WD0ZVHhNRLWNqGomyrvVc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BBst5bsT9db1Xp33lYLJw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lQWuQxV9SQWaloFnpDrQB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mWKrnucWcavhKBjNN3RvB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_1Hz0D48uKQ0XY9rNF.zf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ya.RLQJNEu5vH1l7j0Cf4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Mp_iz1gbVeaktIpQZSkoI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CGGZld1GFCdEz2dOyD9bu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4IG2PZzMdPkYcq.oIFOTD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nPYDr9AsC3u9uRNYuKUqb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BBst5bsT9db1Xp33lYLJw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BBst5bsT9db1Xp33lYLJw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BBst5bsT9db1Xp33lYLJw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BBst5bsT9db1Xp33lYLJw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r_1GSm_MRKyqv._9xz5MY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LZ4Dis4Ccdxz6Pw_z0HM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Sep6PHguSx2ugH27reg6Y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OitiHZf8QIijazPX9Z14B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amnsjePdRKCl4O0EpkPVV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kYRh9ClORVSmjfUo5V7pD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bjMOSVXzSN_A6upYBjtd3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sfekW5oSQXa.uZV87_vgX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WmEHwpk2TfSutS0D5AiWw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wcMwQAopTtWBjJdwMfUcW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xGqWROjhRHi4rRAsuodSN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6StXEIa5RD2hCbR7uBjNs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6h1m_vp0Q.wfr8vUmJ84C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N5BvIiX7epSBy5VAxaToJw"/>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BWjL5gG9xxBfbaOmW8mkr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nTbDg.ubxK3cPZ_HVXDhb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IwWjBDaVPpEbPVs_O1MF8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vlcBrI0gTWn7VPevPMfj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uyvFkaTHIcfc5kKRjItxO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aqgbHcP5bH6wuZkpL9pKV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swBsFmarq8Luw.dm0nA45Q"/>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_Ero_oB9E8sBq5Thkf6oF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dQKUkeWsylPr2HVtydafp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pHA5K6maXDZxTh4IDMqFa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Z9QpoADSKPnc2LIXI.lkq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cMEUiatve3adaBkbPN6An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NJ6TN766tx65lKMOh6P71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atvurtv2tfk1bAE6gV6s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EUD3qTrqua3ep4BHwXpoC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ptu7ocx2H.SQJEGwo82In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m6JTgW6_fAoFguQfi9_lf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7IrWmtq4AQ7eHwWlQieKN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4WqsI1DKUHTSKl.VZgORuQ"/>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DGN.mqwZ6xK.gRUu2qBsmw"/>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xGHry8IWWobDp9Nm94B8D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qhuz3SmVf5iRJ2b9Ad6_DQ"/>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zBAgxge7TARj0hVLlZbw"/>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54rPolJukzhUHbW3pBWZ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_KPR1A8I87ok3Tod6mTxl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6StXEIa5RD2hCbR7uBjNs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OdXxu52ka85lRMHsB89KVQ"/>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CzCBxfi_5AgTZGDZdeVIL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VsyGaWWo5aBagBVoirQgV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AtHsxKt53ugpzrzJzYWRRg"/>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UfC57FLttCfSYIRq4BOL0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DsMvJ3PLQgExh3DOgA40w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u7ty6aFM5Jc8lK6.iLQ5Iw"/>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jUDGAuR88tFxlK.eMWiHv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QZl5bDohjAMeVtMdJ2xJ8A"/>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6MuFh_vwD_MLsloqeFNgz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AXQnRAEdUOqagXR3Wj6FA"/>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CWscTK_Nvx.WE28ujjOeR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N7cMqfNF.pAdXOja..1gLg"/>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p1tZJLNiyIOfyXFh3nuei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Probi_mall_EN_2014">
  <a:themeElements>
    <a:clrScheme name="Anpassad 17">
      <a:dk1>
        <a:srgbClr val="000000"/>
      </a:dk1>
      <a:lt1>
        <a:srgbClr val="FFFFFF"/>
      </a:lt1>
      <a:dk2>
        <a:srgbClr val="005E7C"/>
      </a:dk2>
      <a:lt2>
        <a:srgbClr val="808080"/>
      </a:lt2>
      <a:accent1>
        <a:srgbClr val="005E7C"/>
      </a:accent1>
      <a:accent2>
        <a:srgbClr val="6AAAC5"/>
      </a:accent2>
      <a:accent3>
        <a:srgbClr val="DDECF6"/>
      </a:accent3>
      <a:accent4>
        <a:srgbClr val="D65530"/>
      </a:accent4>
      <a:accent5>
        <a:srgbClr val="EAAA97"/>
      </a:accent5>
      <a:accent6>
        <a:srgbClr val="F29300"/>
      </a:accent6>
      <a:hlink>
        <a:srgbClr val="006297"/>
      </a:hlink>
      <a:folHlink>
        <a:srgbClr val="6AAAC5"/>
      </a:folHlink>
    </a:clrScheme>
    <a:fontScheme name="Probi_mallfil_100924">
      <a:majorFont>
        <a:latin typeface="Arial"/>
        <a:ea typeface=""/>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bi_mallfil_100924 1">
        <a:dk1>
          <a:srgbClr val="000000"/>
        </a:dk1>
        <a:lt1>
          <a:srgbClr val="FFFFFF"/>
        </a:lt1>
        <a:dk2>
          <a:srgbClr val="D9531E"/>
        </a:dk2>
        <a:lt2>
          <a:srgbClr val="808080"/>
        </a:lt2>
        <a:accent1>
          <a:srgbClr val="046892"/>
        </a:accent1>
        <a:accent2>
          <a:srgbClr val="35C1F9"/>
        </a:accent2>
        <a:accent3>
          <a:srgbClr val="FFFFFF"/>
        </a:accent3>
        <a:accent4>
          <a:srgbClr val="000000"/>
        </a:accent4>
        <a:accent5>
          <a:srgbClr val="AAB9C7"/>
        </a:accent5>
        <a:accent6>
          <a:srgbClr val="2FAFE2"/>
        </a:accent6>
        <a:hlink>
          <a:srgbClr val="B74619"/>
        </a:hlink>
        <a:folHlink>
          <a:srgbClr val="E8805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bi_ppt-mall_confidential-2017-mars" id="{6AA8B18B-DF61-5345-B287-C611A7AB440A}" vid="{0A300F58-55FD-8B46-A192-D49CBBBABAF8}"/>
    </a:ext>
  </a:extLst>
</a:theme>
</file>

<file path=ppt/theme/theme2.xml><?xml version="1.0" encoding="utf-8"?>
<a:theme xmlns:a="http://schemas.openxmlformats.org/drawingml/2006/main" name="Probi Vit bakgrund">
  <a:themeElements>
    <a:clrScheme name="Probi_färgtema">
      <a:dk1>
        <a:srgbClr val="000000"/>
      </a:dk1>
      <a:lt1>
        <a:srgbClr val="FFFFFF"/>
      </a:lt1>
      <a:dk2>
        <a:srgbClr val="006297"/>
      </a:dk2>
      <a:lt2>
        <a:srgbClr val="808080"/>
      </a:lt2>
      <a:accent1>
        <a:srgbClr val="006297"/>
      </a:accent1>
      <a:accent2>
        <a:srgbClr val="6AAAC5"/>
      </a:accent2>
      <a:accent3>
        <a:srgbClr val="E1EDF3"/>
      </a:accent3>
      <a:accent4>
        <a:srgbClr val="D65530"/>
      </a:accent4>
      <a:accent5>
        <a:srgbClr val="ECAD8D"/>
      </a:accent5>
      <a:accent6>
        <a:srgbClr val="FEF7F3"/>
      </a:accent6>
      <a:hlink>
        <a:srgbClr val="006297"/>
      </a:hlink>
      <a:folHlink>
        <a:srgbClr val="6AAAC5"/>
      </a:folHlink>
    </a:clrScheme>
    <a:fontScheme name="Vit bakgrund">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it bakgrun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it bakgrun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it bakgrun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it bakgrun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it bakgrun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it bakgrun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it bakgrun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it bakgrun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it bakgrun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it bakgrun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it bakgrun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it bakgrun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Vit bakgrund 13">
        <a:dk1>
          <a:srgbClr val="000000"/>
        </a:dk1>
        <a:lt1>
          <a:srgbClr val="FFFFFF"/>
        </a:lt1>
        <a:dk2>
          <a:srgbClr val="D9531E"/>
        </a:dk2>
        <a:lt2>
          <a:srgbClr val="808080"/>
        </a:lt2>
        <a:accent1>
          <a:srgbClr val="046992"/>
        </a:accent1>
        <a:accent2>
          <a:srgbClr val="07AEF1"/>
        </a:accent2>
        <a:accent3>
          <a:srgbClr val="FFFFFF"/>
        </a:accent3>
        <a:accent4>
          <a:srgbClr val="000000"/>
        </a:accent4>
        <a:accent5>
          <a:srgbClr val="AAB9C7"/>
        </a:accent5>
        <a:accent6>
          <a:srgbClr val="069DDA"/>
        </a:accent6>
        <a:hlink>
          <a:srgbClr val="C54C1B"/>
        </a:hlink>
        <a:folHlink>
          <a:srgbClr val="EFA98D"/>
        </a:folHlink>
      </a:clrScheme>
      <a:clrMap bg1="lt1" tx1="dk1" bg2="lt2" tx2="dk2" accent1="accent1" accent2="accent2" accent3="accent3" accent4="accent4" accent5="accent5" accent6="accent6" hlink="hlink" folHlink="folHlink"/>
    </a:extraClrScheme>
    <a:extraClrScheme>
      <a:clrScheme name="Vit bakgrund 14">
        <a:dk1>
          <a:srgbClr val="000000"/>
        </a:dk1>
        <a:lt1>
          <a:srgbClr val="FFFFFF"/>
        </a:lt1>
        <a:dk2>
          <a:srgbClr val="D9531E"/>
        </a:dk2>
        <a:lt2>
          <a:srgbClr val="808080"/>
        </a:lt2>
        <a:accent1>
          <a:srgbClr val="046892"/>
        </a:accent1>
        <a:accent2>
          <a:srgbClr val="35C1F9"/>
        </a:accent2>
        <a:accent3>
          <a:srgbClr val="FFFFFF"/>
        </a:accent3>
        <a:accent4>
          <a:srgbClr val="000000"/>
        </a:accent4>
        <a:accent5>
          <a:srgbClr val="AAB9C7"/>
        </a:accent5>
        <a:accent6>
          <a:srgbClr val="2FAFE2"/>
        </a:accent6>
        <a:hlink>
          <a:srgbClr val="B74619"/>
        </a:hlink>
        <a:folHlink>
          <a:srgbClr val="E8805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obi_ppt-mall_confidential-2017-mars" id="{6AA8B18B-DF61-5345-B287-C611A7AB440A}" vid="{2D4C5460-CB4B-8640-90B5-A1CF42D565A7}"/>
    </a:ext>
  </a:extLst>
</a:theme>
</file>

<file path=ppt/theme/theme3.xml><?xml version="1.0" encoding="utf-8"?>
<a:theme xmlns:a="http://schemas.openxmlformats.org/drawingml/2006/main" name="1_Probi_mall_EN_2014">
  <a:themeElements>
    <a:clrScheme name="Anpassad 17">
      <a:dk1>
        <a:srgbClr val="000000"/>
      </a:dk1>
      <a:lt1>
        <a:srgbClr val="FFFFFF"/>
      </a:lt1>
      <a:dk2>
        <a:srgbClr val="005E7C"/>
      </a:dk2>
      <a:lt2>
        <a:srgbClr val="808080"/>
      </a:lt2>
      <a:accent1>
        <a:srgbClr val="005E7C"/>
      </a:accent1>
      <a:accent2>
        <a:srgbClr val="6AAAC5"/>
      </a:accent2>
      <a:accent3>
        <a:srgbClr val="DDECF6"/>
      </a:accent3>
      <a:accent4>
        <a:srgbClr val="D65530"/>
      </a:accent4>
      <a:accent5>
        <a:srgbClr val="EAAA97"/>
      </a:accent5>
      <a:accent6>
        <a:srgbClr val="F29300"/>
      </a:accent6>
      <a:hlink>
        <a:srgbClr val="006297"/>
      </a:hlink>
      <a:folHlink>
        <a:srgbClr val="6AAAC5"/>
      </a:folHlink>
    </a:clrScheme>
    <a:fontScheme name="Probi_mallfil_100924">
      <a:majorFont>
        <a:latin typeface="Arial"/>
        <a:ea typeface=""/>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bi_mallfil_100924 1">
        <a:dk1>
          <a:srgbClr val="000000"/>
        </a:dk1>
        <a:lt1>
          <a:srgbClr val="FFFFFF"/>
        </a:lt1>
        <a:dk2>
          <a:srgbClr val="D9531E"/>
        </a:dk2>
        <a:lt2>
          <a:srgbClr val="808080"/>
        </a:lt2>
        <a:accent1>
          <a:srgbClr val="046892"/>
        </a:accent1>
        <a:accent2>
          <a:srgbClr val="35C1F9"/>
        </a:accent2>
        <a:accent3>
          <a:srgbClr val="FFFFFF"/>
        </a:accent3>
        <a:accent4>
          <a:srgbClr val="000000"/>
        </a:accent4>
        <a:accent5>
          <a:srgbClr val="AAB9C7"/>
        </a:accent5>
        <a:accent6>
          <a:srgbClr val="2FAFE2"/>
        </a:accent6>
        <a:hlink>
          <a:srgbClr val="B74619"/>
        </a:hlink>
        <a:folHlink>
          <a:srgbClr val="E8805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HB 2017-06-08 rev 4" id="{051FDC02-0762-453D-B5E0-6377BBC18DFC}" vid="{5DFAE96D-4663-4E44-BAD1-631045A76417}"/>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BF53FF71E3E44FBCBD0DE87F38C75F" ma:contentTypeVersion="2" ma:contentTypeDescription="Create a new document." ma:contentTypeScope="" ma:versionID="e9ed633a3be97445d3e94e0a33c8a4bb">
  <xsd:schema xmlns:xsd="http://www.w3.org/2001/XMLSchema" xmlns:xs="http://www.w3.org/2001/XMLSchema" xmlns:p="http://schemas.microsoft.com/office/2006/metadata/properties" xmlns:ns2="a0a5c0c3-7375-4cd7-b023-dc241ea9ded0" targetNamespace="http://schemas.microsoft.com/office/2006/metadata/properties" ma:root="true" ma:fieldsID="ba1c747ad0d5cabc75c9b38458c4bf76" ns2:_="">
    <xsd:import namespace="a0a5c0c3-7375-4cd7-b023-dc241ea9ded0"/>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a5c0c3-7375-4cd7-b023-dc241ea9de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30BECE9-714E-4955-A197-23CB758CCB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a5c0c3-7375-4cd7-b023-dc241ea9de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AEEBC88-7D5B-4BD1-A51F-FCEB99C901B2}">
  <ds:schemaRefs>
    <ds:schemaRef ds:uri="http://schemas.microsoft.com/sharepoint/v3/contenttype/forms"/>
  </ds:schemaRefs>
</ds:datastoreItem>
</file>

<file path=customXml/itemProps3.xml><?xml version="1.0" encoding="utf-8"?>
<ds:datastoreItem xmlns:ds="http://schemas.openxmlformats.org/officeDocument/2006/customXml" ds:itemID="{CE6D15A3-E192-4F70-A80C-70DBF30909E6}">
  <ds:schemaRef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purl.org/dc/terms/"/>
    <ds:schemaRef ds:uri="a0a5c0c3-7375-4cd7-b023-dc241ea9ded0"/>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1582</TotalTime>
  <Words>905</Words>
  <Application>Microsoft Office PowerPoint</Application>
  <PresentationFormat>On-screen Show (16:9)</PresentationFormat>
  <Paragraphs>219</Paragraphs>
  <Slides>18</Slides>
  <Notes>14</Notes>
  <HiddenSlides>0</HiddenSlides>
  <MMClips>0</MMClips>
  <ScaleCrop>false</ScaleCrop>
  <HeadingPairs>
    <vt:vector size="4" baseType="variant">
      <vt:variant>
        <vt:lpstr>Theme</vt:lpstr>
      </vt:variant>
      <vt:variant>
        <vt:i4>3</vt:i4>
      </vt:variant>
      <vt:variant>
        <vt:lpstr>Slide Titles</vt:lpstr>
      </vt:variant>
      <vt:variant>
        <vt:i4>18</vt:i4>
      </vt:variant>
    </vt:vector>
  </HeadingPairs>
  <TitlesOfParts>
    <vt:vector size="21" baseType="lpstr">
      <vt:lpstr>Probi_mall_EN_2014</vt:lpstr>
      <vt:lpstr>Probi Vit bakgrund</vt:lpstr>
      <vt:lpstr>1_Probi_mall_EN_2014</vt:lpstr>
      <vt:lpstr>Probi AB  Pareto Health Care Conference September 3, 2020 </vt:lpstr>
      <vt:lpstr>Safe Harbor Statement</vt:lpstr>
      <vt:lpstr>Agenda</vt:lpstr>
      <vt:lpstr>Probi – “First in probiotics”</vt:lpstr>
      <vt:lpstr>PowerPoint Presentation</vt:lpstr>
      <vt:lpstr>Probi AB</vt:lpstr>
      <vt:lpstr>PowerPoint Presentation</vt:lpstr>
      <vt:lpstr>Probi global footprint </vt:lpstr>
      <vt:lpstr>Probi – a scientific pioneer in probiotics</vt:lpstr>
      <vt:lpstr>Half-year update</vt:lpstr>
      <vt:lpstr>Probi – first six months in 2020</vt:lpstr>
      <vt:lpstr>PowerPoint Presentation</vt:lpstr>
      <vt:lpstr>H1 2020 - Healthy growth in Net Sales</vt:lpstr>
      <vt:lpstr>H1 2020 - Net Sales and Gross Profit by region</vt:lpstr>
      <vt:lpstr>Solid balance sheet with no external loans</vt:lpstr>
      <vt:lpstr>Outlook</vt:lpstr>
      <vt:lpstr>PowerPoint Presentation</vt:lpstr>
      <vt:lpstr>Thank you &amp;  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Q1 2020 Conference Call</dc:title>
  <dc:creator>Tom Rönnlund</dc:creator>
  <cp:lastModifiedBy>Linda Åkesson</cp:lastModifiedBy>
  <cp:revision>35</cp:revision>
  <cp:lastPrinted>2020-08-24T11:29:41Z</cp:lastPrinted>
  <dcterms:modified xsi:type="dcterms:W3CDTF">2020-08-31T13:51:14Z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0x01010046BF53FF71E3E44FBCBD0DE87F38C75F</vt:lpwstr>
  </property>
</Properties>
</file>